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0" r:id="rId3"/>
    <p:sldId id="261" r:id="rId4"/>
    <p:sldId id="270" r:id="rId5"/>
    <p:sldId id="271" r:id="rId6"/>
    <p:sldId id="272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076" y="-8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218C3-F89D-4B00-8315-944479862A97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10 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Алфавитный подход к измерению информации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Теоретические основы информатики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b="1" dirty="0" smtClean="0"/>
              <a:t>Бит</a:t>
            </a:r>
            <a:r>
              <a:rPr lang="ru-RU" dirty="0" smtClean="0"/>
              <a:t> – минимальная единица измерения информации (информационный вес двоичного символа).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sz="3200" b="1" dirty="0" smtClean="0"/>
              <a:t>1 Байт = 8 бит</a:t>
            </a:r>
          </a:p>
          <a:p>
            <a:pPr marL="45720" indent="0">
              <a:buNone/>
            </a:pPr>
            <a:r>
              <a:rPr lang="ru-RU" sz="3200" b="1" dirty="0" smtClean="0"/>
              <a:t>1 Кб (килобайт) = 2</a:t>
            </a:r>
            <a:r>
              <a:rPr lang="ru-RU" sz="3200" b="1" baseline="30000" dirty="0" smtClean="0"/>
              <a:t>10</a:t>
            </a:r>
            <a:r>
              <a:rPr lang="ru-RU" sz="3200" b="1" dirty="0" smtClean="0"/>
              <a:t> байт = 1024 байт</a:t>
            </a:r>
          </a:p>
          <a:p>
            <a:pPr marL="45720" indent="0">
              <a:buNone/>
            </a:pPr>
            <a:r>
              <a:rPr lang="ru-RU" sz="3200" b="1" dirty="0"/>
              <a:t>1 </a:t>
            </a:r>
            <a:r>
              <a:rPr lang="ru-RU" sz="3200" b="1" dirty="0" smtClean="0"/>
              <a:t>Мб (мегабайт</a:t>
            </a:r>
            <a:r>
              <a:rPr lang="ru-RU" sz="3200" b="1" dirty="0"/>
              <a:t>) = 2</a:t>
            </a:r>
            <a:r>
              <a:rPr lang="ru-RU" sz="3200" b="1" baseline="30000" dirty="0"/>
              <a:t>10</a:t>
            </a:r>
            <a:r>
              <a:rPr lang="ru-RU" sz="3200" b="1" dirty="0"/>
              <a:t> </a:t>
            </a:r>
            <a:r>
              <a:rPr lang="ru-RU" sz="3200" b="1" dirty="0" smtClean="0"/>
              <a:t>Кб </a:t>
            </a:r>
            <a:r>
              <a:rPr lang="ru-RU" sz="3200" b="1" dirty="0"/>
              <a:t>= 1024 </a:t>
            </a:r>
            <a:r>
              <a:rPr lang="ru-RU" sz="3200" b="1" dirty="0" smtClean="0"/>
              <a:t>Кбайт </a:t>
            </a:r>
          </a:p>
          <a:p>
            <a:pPr marL="45720" indent="0">
              <a:buNone/>
            </a:pPr>
            <a:r>
              <a:rPr lang="ru-RU" sz="3200" b="1" dirty="0"/>
              <a:t>1 </a:t>
            </a:r>
            <a:r>
              <a:rPr lang="ru-RU" sz="3200" b="1" dirty="0" smtClean="0"/>
              <a:t>Гб (гигабайт</a:t>
            </a:r>
            <a:r>
              <a:rPr lang="ru-RU" sz="3200" b="1" dirty="0"/>
              <a:t>) = 2</a:t>
            </a:r>
            <a:r>
              <a:rPr lang="ru-RU" sz="3200" b="1" baseline="30000" dirty="0"/>
              <a:t>10</a:t>
            </a:r>
            <a:r>
              <a:rPr lang="ru-RU" sz="3200" b="1" dirty="0"/>
              <a:t> </a:t>
            </a:r>
            <a:r>
              <a:rPr lang="ru-RU" sz="3200" b="1" dirty="0" smtClean="0"/>
              <a:t>Мб </a:t>
            </a:r>
            <a:r>
              <a:rPr lang="ru-RU" sz="3200" b="1" dirty="0"/>
              <a:t>= 1024 </a:t>
            </a:r>
            <a:r>
              <a:rPr lang="ru-RU" sz="3200" b="1" dirty="0" smtClean="0"/>
              <a:t>Мбайт </a:t>
            </a:r>
          </a:p>
          <a:p>
            <a:pPr marL="45720" indent="0">
              <a:buNone/>
            </a:pPr>
            <a:r>
              <a:rPr lang="ru-RU" sz="3200" b="1" dirty="0"/>
              <a:t>1 </a:t>
            </a:r>
            <a:r>
              <a:rPr lang="ru-RU" sz="3200" b="1" dirty="0" smtClean="0"/>
              <a:t>Тб (терабайт</a:t>
            </a:r>
            <a:r>
              <a:rPr lang="ru-RU" sz="3200" b="1" dirty="0"/>
              <a:t>) = 2</a:t>
            </a:r>
            <a:r>
              <a:rPr lang="ru-RU" sz="3200" b="1" baseline="30000" dirty="0"/>
              <a:t>10</a:t>
            </a:r>
            <a:r>
              <a:rPr lang="ru-RU" sz="3200" b="1" dirty="0"/>
              <a:t> </a:t>
            </a:r>
            <a:r>
              <a:rPr lang="ru-RU" sz="3200" b="1" dirty="0" smtClean="0"/>
              <a:t>Гб </a:t>
            </a:r>
            <a:r>
              <a:rPr lang="ru-RU" sz="3200" b="1" dirty="0"/>
              <a:t>= 1024 </a:t>
            </a:r>
            <a:r>
              <a:rPr lang="ru-RU" sz="3200" b="1" dirty="0" smtClean="0"/>
              <a:t>Гбайт </a:t>
            </a:r>
          </a:p>
          <a:p>
            <a:pPr marL="45720" indent="0">
              <a:buNone/>
            </a:pPr>
            <a:r>
              <a:rPr lang="ru-RU" sz="3200" b="1" dirty="0"/>
              <a:t>1 </a:t>
            </a:r>
            <a:r>
              <a:rPr lang="ru-RU" sz="3200" b="1" dirty="0" smtClean="0"/>
              <a:t>Пб (петабайт</a:t>
            </a:r>
            <a:r>
              <a:rPr lang="ru-RU" sz="3200" b="1" dirty="0"/>
              <a:t>) = 2</a:t>
            </a:r>
            <a:r>
              <a:rPr lang="ru-RU" sz="3200" b="1" baseline="30000" dirty="0"/>
              <a:t>10</a:t>
            </a:r>
            <a:r>
              <a:rPr lang="ru-RU" sz="3200" b="1" dirty="0"/>
              <a:t> </a:t>
            </a:r>
            <a:r>
              <a:rPr lang="ru-RU" sz="3200" b="1" dirty="0" smtClean="0"/>
              <a:t>Тб </a:t>
            </a:r>
            <a:r>
              <a:rPr lang="ru-RU" sz="3200" b="1" dirty="0"/>
              <a:t>= 1024 </a:t>
            </a:r>
            <a:r>
              <a:rPr lang="ru-RU" sz="3200" b="1" dirty="0" smtClean="0"/>
              <a:t>Тбайт</a:t>
            </a:r>
          </a:p>
          <a:p>
            <a:pPr marL="45720" indent="0">
              <a:buNone/>
            </a:pPr>
            <a:r>
              <a:rPr lang="ru-RU" sz="3200" b="1" dirty="0"/>
              <a:t>1 </a:t>
            </a:r>
            <a:r>
              <a:rPr lang="ru-RU" sz="3200" b="1" dirty="0" err="1" smtClean="0"/>
              <a:t>Эб</a:t>
            </a:r>
            <a:r>
              <a:rPr lang="ru-RU" sz="3200" b="1" dirty="0" smtClean="0"/>
              <a:t> (</a:t>
            </a:r>
            <a:r>
              <a:rPr lang="ru-RU" sz="3200" b="1" dirty="0" err="1" smtClean="0"/>
              <a:t>эксабайт</a:t>
            </a:r>
            <a:r>
              <a:rPr lang="ru-RU" sz="3200" b="1" dirty="0"/>
              <a:t>) = 2</a:t>
            </a:r>
            <a:r>
              <a:rPr lang="ru-RU" sz="3200" b="1" baseline="30000" dirty="0"/>
              <a:t>10</a:t>
            </a:r>
            <a:r>
              <a:rPr lang="ru-RU" sz="3200" b="1" dirty="0"/>
              <a:t> </a:t>
            </a:r>
            <a:r>
              <a:rPr lang="ru-RU" sz="3200" b="1" dirty="0" smtClean="0"/>
              <a:t>Пб </a:t>
            </a:r>
            <a:r>
              <a:rPr lang="ru-RU" sz="3200" b="1" dirty="0"/>
              <a:t>= 1024 </a:t>
            </a:r>
            <a:r>
              <a:rPr lang="ru-RU" sz="3200" b="1" dirty="0" smtClean="0"/>
              <a:t>Пбайт </a:t>
            </a:r>
            <a:endParaRPr lang="ru-RU" sz="3200" b="1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Единицы измерения информации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3903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dirty="0" smtClean="0"/>
              <a:t>С помощью электронных таблиц (</a:t>
            </a:r>
            <a:r>
              <a:rPr lang="en-US" sz="3200" dirty="0" smtClean="0"/>
              <a:t>Excel</a:t>
            </a:r>
            <a:r>
              <a:rPr lang="ru-RU" sz="3200" dirty="0" smtClean="0"/>
              <a:t>)</a:t>
            </a:r>
            <a:r>
              <a:rPr lang="en-US" sz="3200" dirty="0" smtClean="0"/>
              <a:t> </a:t>
            </a:r>
            <a:r>
              <a:rPr lang="ru-RU" sz="3200" dirty="0" smtClean="0"/>
              <a:t>и </a:t>
            </a:r>
            <a:r>
              <a:rPr lang="ru-RU" sz="3200" dirty="0" smtClean="0"/>
              <a:t>языка </a:t>
            </a:r>
            <a:r>
              <a:rPr lang="ru-RU" sz="3200" dirty="0" smtClean="0"/>
              <a:t>программирования </a:t>
            </a:r>
            <a:r>
              <a:rPr lang="ru-RU" sz="3200" dirty="0" smtClean="0"/>
              <a:t>(</a:t>
            </a:r>
            <a:r>
              <a:rPr lang="en-US" sz="3200" dirty="0" smtClean="0"/>
              <a:t>Python</a:t>
            </a:r>
            <a:r>
              <a:rPr lang="ru-RU" sz="3200" dirty="0" smtClean="0"/>
              <a:t>)</a:t>
            </a:r>
            <a:r>
              <a:rPr lang="en-US" sz="3200" dirty="0" smtClean="0"/>
              <a:t> </a:t>
            </a:r>
            <a:r>
              <a:rPr lang="ru-RU" sz="3200" dirty="0" smtClean="0"/>
              <a:t>разработайте программы для автоматического перевода количества информации из битов в байты, килобайты, мегабайты.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Практическая работа</a:t>
            </a:r>
            <a:endParaRPr lang="ru-RU" dirty="0"/>
          </a:p>
        </p:txBody>
      </p:sp>
      <p:pic>
        <p:nvPicPr>
          <p:cNvPr id="3074" name="Picture 2" descr="https://i.ya-webdesign.com/images/excel-icon-png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09120"/>
            <a:ext cx="2232248" cy="22322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Разработка на Python | Заказать услуги специалисто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869161"/>
            <a:ext cx="3072340" cy="17281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4963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 </a:t>
            </a:r>
            <a:r>
              <a:rPr lang="en-US" dirty="0" smtClean="0"/>
              <a:t>Excel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4321" r="11111" b="66914"/>
          <a:stretch/>
        </p:blipFill>
        <p:spPr bwMode="auto">
          <a:xfrm>
            <a:off x="72008" y="2508483"/>
            <a:ext cx="8964488" cy="1064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4568" r="53194" b="67161"/>
          <a:stretch/>
        </p:blipFill>
        <p:spPr bwMode="auto">
          <a:xfrm>
            <a:off x="274352" y="4221088"/>
            <a:ext cx="8559800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04855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 </a:t>
            </a:r>
            <a:r>
              <a:rPr lang="en-US" dirty="0" smtClean="0"/>
              <a:t>python</a:t>
            </a:r>
            <a:endParaRPr lang="ru-RU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 l="394" t="4767" r="35426" b="46234"/>
          <a:stretch>
            <a:fillRect/>
          </a:stretch>
        </p:blipFill>
        <p:spPr bwMode="auto">
          <a:xfrm>
            <a:off x="251520" y="2217675"/>
            <a:ext cx="8856984" cy="38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87108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Является ли число степенью двойки?</a:t>
            </a:r>
            <a:endParaRPr lang="ru-RU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 l="588" t="5334" r="50000" b="23267"/>
          <a:stretch>
            <a:fillRect/>
          </a:stretch>
        </p:blipFill>
        <p:spPr bwMode="auto">
          <a:xfrm>
            <a:off x="1594258" y="1556792"/>
            <a:ext cx="629011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400" b="1" dirty="0" smtClean="0"/>
              <a:t>§ 1.2.1</a:t>
            </a:r>
          </a:p>
          <a:p>
            <a:pPr marL="45720" indent="0" algn="ctr">
              <a:buNone/>
            </a:pPr>
            <a:r>
              <a:rPr lang="ru-RU" sz="4400" b="1" smtClean="0"/>
              <a:t>Задачи </a:t>
            </a:r>
            <a:r>
              <a:rPr lang="ru-RU" sz="4400" b="1" dirty="0" smtClean="0"/>
              <a:t>на сайте</a:t>
            </a:r>
            <a:endParaRPr lang="ru-RU" sz="4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092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408</TotalTime>
  <Words>147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Сетка</vt:lpstr>
      <vt:lpstr>Алфавитный подход к измерению информации</vt:lpstr>
      <vt:lpstr>Единицы измерения информации</vt:lpstr>
      <vt:lpstr>Практическая работа</vt:lpstr>
      <vt:lpstr>Реализация Excel</vt:lpstr>
      <vt:lpstr>Реализация python</vt:lpstr>
      <vt:lpstr>Является ли число степенью двойки?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admin</cp:lastModifiedBy>
  <cp:revision>25</cp:revision>
  <dcterms:created xsi:type="dcterms:W3CDTF">2019-09-01T16:55:17Z</dcterms:created>
  <dcterms:modified xsi:type="dcterms:W3CDTF">2023-09-05T07:59:05Z</dcterms:modified>
</cp:coreProperties>
</file>