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0" r:id="rId9"/>
    <p:sldId id="265" r:id="rId10"/>
    <p:sldId id="266" r:id="rId11"/>
    <p:sldId id="259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72" autoAdjust="0"/>
  </p:normalViewPr>
  <p:slideViewPr>
    <p:cSldViewPr>
      <p:cViewPr>
        <p:scale>
          <a:sx n="78" d="100"/>
          <a:sy n="78" d="100"/>
        </p:scale>
        <p:origin x="-257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6565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в </a:t>
            </a:r>
            <a:r>
              <a:rPr lang="en-US" dirty="0" smtClean="0"/>
              <a:t>Pascal;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2137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в </a:t>
            </a:r>
            <a:r>
              <a:rPr lang="en-US" dirty="0" smtClean="0"/>
              <a:t>Pascal;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2137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Определить</a:t>
            </a:r>
            <a:r>
              <a:rPr lang="en-US" baseline="0" dirty="0" smtClean="0"/>
              <a:t> </a:t>
            </a:r>
            <a:r>
              <a:rPr lang="ru-RU" baseline="0" dirty="0" smtClean="0"/>
              <a:t>А для </a:t>
            </a:r>
            <a:r>
              <a:rPr lang="en-US" baseline="0" dirty="0" smtClean="0"/>
              <a:t>N</a:t>
            </a:r>
            <a:r>
              <a:rPr lang="ru-RU" baseline="0" dirty="0" smtClean="0"/>
              <a:t> =</a:t>
            </a:r>
            <a:r>
              <a:rPr lang="en-US" baseline="0" dirty="0" smtClean="0"/>
              <a:t> 5;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2137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Определить</a:t>
            </a:r>
            <a:r>
              <a:rPr lang="en-US" baseline="0" dirty="0" smtClean="0"/>
              <a:t> </a:t>
            </a:r>
            <a:r>
              <a:rPr lang="ru-RU" baseline="0" dirty="0" smtClean="0"/>
              <a:t>А для </a:t>
            </a:r>
            <a:r>
              <a:rPr lang="en-US" baseline="0" dirty="0" smtClean="0"/>
              <a:t>N</a:t>
            </a:r>
            <a:r>
              <a:rPr lang="ru-RU" baseline="0" dirty="0" smtClean="0"/>
              <a:t> =</a:t>
            </a:r>
            <a:r>
              <a:rPr lang="en-US" baseline="0" smtClean="0"/>
              <a:t> 5;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2137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Определить</a:t>
            </a:r>
            <a:r>
              <a:rPr lang="en-US" baseline="0" dirty="0" smtClean="0"/>
              <a:t> </a:t>
            </a:r>
            <a:r>
              <a:rPr lang="ru-RU" baseline="0" dirty="0" smtClean="0"/>
              <a:t>А для </a:t>
            </a:r>
            <a:r>
              <a:rPr lang="en-US" baseline="0" dirty="0" smtClean="0"/>
              <a:t>N</a:t>
            </a:r>
            <a:r>
              <a:rPr lang="ru-RU" baseline="0" dirty="0" smtClean="0"/>
              <a:t> =</a:t>
            </a:r>
            <a:r>
              <a:rPr lang="en-US" baseline="0" smtClean="0"/>
              <a:t> 5;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2137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Найти</a:t>
            </a:r>
            <a:r>
              <a:rPr lang="ru-RU" baseline="0" dirty="0" smtClean="0"/>
              <a:t> ошибки, что повлияет на исполнение:</a:t>
            </a:r>
          </a:p>
          <a:p>
            <a:r>
              <a:rPr lang="en-US" baseline="0" dirty="0" smtClean="0"/>
              <a:t>^</a:t>
            </a:r>
          </a:p>
          <a:p>
            <a:r>
              <a:rPr lang="en-US" baseline="0" dirty="0" smtClean="0"/>
              <a:t>2*a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0355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Определить</a:t>
            </a:r>
            <a:r>
              <a:rPr lang="ru-RU" baseline="0" dirty="0" smtClean="0"/>
              <a:t> </a:t>
            </a:r>
            <a:r>
              <a:rPr lang="en-US" baseline="0" dirty="0" smtClean="0"/>
              <a:t>x</a:t>
            </a:r>
            <a:r>
              <a:rPr lang="ru-RU" baseline="0" dirty="0" smtClean="0"/>
              <a:t> и </a:t>
            </a:r>
            <a:r>
              <a:rPr lang="en-US" baseline="0" dirty="0" smtClean="0"/>
              <a:t>y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0355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Определить</a:t>
            </a:r>
            <a:r>
              <a:rPr lang="ru-RU" baseline="0" dirty="0" smtClean="0"/>
              <a:t> </a:t>
            </a:r>
            <a:r>
              <a:rPr lang="en-US" baseline="0" dirty="0" smtClean="0"/>
              <a:t>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0355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Определить</a:t>
            </a:r>
            <a:r>
              <a:rPr lang="en-US" dirty="0" smtClean="0"/>
              <a:t> v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0355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Определить</a:t>
            </a:r>
            <a:r>
              <a:rPr lang="en-US" dirty="0" smtClean="0"/>
              <a:t> </a:t>
            </a:r>
            <a:r>
              <a:rPr lang="ru-RU" dirty="0" smtClean="0"/>
              <a:t>для</a:t>
            </a:r>
            <a:r>
              <a:rPr lang="ru-RU" baseline="0" dirty="0" smtClean="0"/>
              <a:t> каких случаев работает этот алгоритм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0355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за фигура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7953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пословицы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7953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Какой результат?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795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Определение и свойства алгоритма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/>
              <a:t>Язык программирования</a:t>
            </a:r>
          </a:p>
          <a:p>
            <a:endParaRPr lang="ru-RU" sz="2800" dirty="0" smtClean="0"/>
          </a:p>
          <a:p>
            <a:endParaRPr lang="ru-RU" sz="2800" dirty="0"/>
          </a:p>
          <a:p>
            <a:pPr marL="45720" indent="0"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описания алгоритма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5368" b="72268"/>
          <a:stretch/>
        </p:blipFill>
        <p:spPr bwMode="auto">
          <a:xfrm>
            <a:off x="1187624" y="2276872"/>
            <a:ext cx="7051456" cy="430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73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/>
              <a:t>Следование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Алгоритмические конструкции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912" y="2924944"/>
            <a:ext cx="3800304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0143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/>
              <a:t>Ветвление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Алгоритмические конструкции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04864"/>
            <a:ext cx="3816424" cy="282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4941168"/>
            <a:ext cx="7416824" cy="169277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условие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u-RU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действие_1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u-RU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действие_2</a:t>
            </a:r>
            <a:endParaRPr lang="ru-RU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776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/>
              <a:t>Цикл с предусловием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Алгоритмические конструкции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661248"/>
            <a:ext cx="7416824" cy="8925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условие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u-RU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тело_цикла</a:t>
            </a:r>
            <a:endParaRPr lang="ru-RU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140"/>
          <a:stretch/>
        </p:blipFill>
        <p:spPr bwMode="auto">
          <a:xfrm>
            <a:off x="2033423" y="2204864"/>
            <a:ext cx="5077154" cy="3208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621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/>
              <a:t>Цикл с постусловием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Алгоритмические конструкции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48880"/>
            <a:ext cx="5104418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5445224"/>
            <a:ext cx="7416824" cy="12926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True:</a:t>
            </a:r>
          </a:p>
          <a:p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u-RU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тело_цикла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условие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endParaRPr lang="ru-RU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941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/>
              <a:t>Цикл с параметром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Алгоритмические конструкции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661248"/>
            <a:ext cx="7416824" cy="8925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range(n):</a:t>
            </a:r>
          </a:p>
          <a:p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u-RU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тело_цикла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995" y="2276872"/>
            <a:ext cx="635401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1510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ru-RU" sz="2800" dirty="0" smtClean="0"/>
                  <a:t>Постройте алгоритм решени</a:t>
                </a:r>
                <a:r>
                  <a:rPr lang="ru-RU" sz="2800" dirty="0"/>
                  <a:t>я</a:t>
                </a:r>
                <a:r>
                  <a:rPr lang="ru-RU" sz="2800" dirty="0" smtClean="0"/>
                  <a:t> следующей задачи. Дано два числа </a:t>
                </a:r>
                <a:r>
                  <a:rPr lang="en-US" sz="2800" dirty="0" smtClean="0"/>
                  <a:t>a </a:t>
                </a:r>
                <a:r>
                  <a:rPr lang="ru-RU" sz="2800" dirty="0" smtClean="0"/>
                  <a:t>и </a:t>
                </a:r>
                <a:r>
                  <a:rPr lang="en-US" sz="2800" dirty="0" smtClean="0"/>
                  <a:t>b. </a:t>
                </a:r>
                <a:r>
                  <a:rPr lang="ru-RU" sz="2800" dirty="0" smtClean="0"/>
                  <a:t>Вычислить: </a:t>
                </a:r>
                <a14:m>
                  <m:oMath xmlns:m="http://schemas.openxmlformats.org/officeDocument/2006/math">
                    <m:r>
                      <a:rPr lang="ru-RU" sz="4000" b="1" i="1" smtClean="0">
                        <a:latin typeface="Cambria Math"/>
                      </a:rPr>
                      <m:t>с= </m:t>
                    </m:r>
                    <m:f>
                      <m:fPr>
                        <m:ctrlPr>
                          <a:rPr lang="ru-RU" sz="4000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40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1" smtClean="0">
                                <a:latin typeface="Cambria Math"/>
                              </a:rPr>
                              <m:t>𝒂</m:t>
                            </m:r>
                          </m:e>
                        </m:rad>
                      </m:num>
                      <m:den>
                        <m:r>
                          <a:rPr lang="en-US" sz="4000" b="1" i="1" smtClean="0">
                            <a:latin typeface="Cambria Math"/>
                          </a:rPr>
                          <m:t>𝒃</m:t>
                        </m:r>
                        <m:r>
                          <a:rPr lang="en-US" sz="40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800" dirty="0" smtClean="0"/>
                  <a:t>.</a:t>
                </a:r>
                <a:r>
                  <a:rPr lang="ru-RU" sz="2800" dirty="0" smtClean="0"/>
                  <a:t/>
                </a:r>
                <a:br>
                  <a:rPr lang="ru-RU" sz="2800" dirty="0" smtClean="0"/>
                </a:br>
                <a:r>
                  <a:rPr lang="ru-RU" sz="2800" dirty="0" smtClean="0"/>
                  <a:t>Алгоритм должен обладать свойством универсальности по отношению к исходным данным. Представьте алгоритм в виде блок схемы.</a:t>
                </a:r>
                <a:endParaRPr lang="ru-RU" sz="2800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507" t="-1245" r="-1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(№8 стр.141)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4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понятное и точное предписание исполнителю выполнить конечную последовательность действий, приводящих от исходных данных к искомому результату.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172616" y="3719312"/>
            <a:ext cx="2286016" cy="128588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Исходные данные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172616" y="5005196"/>
            <a:ext cx="2286016" cy="128588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Алгоритм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58632" y="4005064"/>
            <a:ext cx="2571768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Исполнитель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030400" y="4362254"/>
            <a:ext cx="2286016" cy="128588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63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4259913"/>
            <a:ext cx="8407893" cy="190539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/>
              <a:t>Понятность</a:t>
            </a:r>
          </a:p>
          <a:p>
            <a:pPr marL="45720" indent="0" algn="just">
              <a:buNone/>
            </a:pPr>
            <a:r>
              <a:rPr lang="ru-RU" sz="2800" dirty="0" smtClean="0"/>
              <a:t>В алгоритме должны использоваться только команды из системы команд исполнителя (СКИ).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алгоритма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1772816"/>
            <a:ext cx="5544616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Фрагмент алгоритма</a:t>
            </a:r>
          </a:p>
          <a:p>
            <a:endParaRPr lang="en-US" sz="2800" dirty="0" smtClean="0"/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b^2 - 4*a*c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 =(-b +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(d))/2*a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x2 =(-b -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(d))/2*a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89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4259913"/>
            <a:ext cx="8407893" cy="190539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/>
              <a:t>Дискретность</a:t>
            </a:r>
          </a:p>
          <a:p>
            <a:pPr marL="45720" indent="0" algn="just">
              <a:buNone/>
            </a:pPr>
            <a:r>
              <a:rPr lang="ru-RU" sz="2800" dirty="0" smtClean="0"/>
              <a:t>Каждая команда алгоритма должна выполняться отдельно от других.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алгоритма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772816"/>
            <a:ext cx="4464496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Фрагмент алгоритма</a:t>
            </a:r>
          </a:p>
          <a:p>
            <a:endParaRPr lang="en-US" sz="2800" dirty="0" smtClean="0"/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+ 1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 – 2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913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4547945"/>
            <a:ext cx="8407893" cy="190539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b="1" dirty="0" smtClean="0"/>
              <a:t>Результативность</a:t>
            </a:r>
          </a:p>
          <a:p>
            <a:pPr marL="45720" indent="0" algn="just">
              <a:buNone/>
            </a:pPr>
            <a:r>
              <a:rPr lang="ru-RU" sz="2800" dirty="0" smtClean="0"/>
              <a:t>Результат должен быть получен за конечное число шагов.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алгоритма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1543432"/>
            <a:ext cx="5184576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Фрагмент алгоритма</a:t>
            </a:r>
          </a:p>
          <a:p>
            <a:endParaRPr lang="en-US" sz="2800" dirty="0" smtClean="0"/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= 0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 = 1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 &lt; 100: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 +=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325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4259913"/>
            <a:ext cx="8407893" cy="190539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b="1" dirty="0" smtClean="0"/>
              <a:t>Точность</a:t>
            </a:r>
          </a:p>
          <a:p>
            <a:pPr marL="45720" indent="0" algn="just">
              <a:buNone/>
            </a:pPr>
            <a:r>
              <a:rPr lang="ru-RU" sz="2800" dirty="0" smtClean="0"/>
              <a:t>Каждая команда должна определять однозначное действие исполнителя, не требуя от него принятия «</a:t>
            </a:r>
            <a:r>
              <a:rPr lang="ru-RU" sz="2800" i="1" dirty="0" smtClean="0"/>
              <a:t>самостоятельных решений</a:t>
            </a:r>
            <a:r>
              <a:rPr lang="ru-RU" sz="2800" dirty="0" smtClean="0"/>
              <a:t>».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алгоритма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1772816"/>
            <a:ext cx="5184576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Фрагмент алгоритма</a:t>
            </a:r>
          </a:p>
          <a:p>
            <a:endParaRPr lang="en-US" sz="2800" dirty="0" smtClean="0"/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2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 = x*y*z</a:t>
            </a:r>
          </a:p>
        </p:txBody>
      </p:sp>
    </p:spTree>
    <p:extLst>
      <p:ext uri="{BB962C8B-B14F-4D97-AF65-F5344CB8AC3E}">
        <p14:creationId xmlns="" xmlns:p14="http://schemas.microsoft.com/office/powerpoint/2010/main" val="211461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4259913"/>
            <a:ext cx="8407893" cy="190539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b="1" dirty="0" smtClean="0"/>
              <a:t>Массовость</a:t>
            </a:r>
          </a:p>
          <a:p>
            <a:pPr marL="45720" indent="0" algn="just">
              <a:buNone/>
            </a:pPr>
            <a:r>
              <a:rPr lang="ru-RU" sz="2800" dirty="0" smtClean="0"/>
              <a:t>Алгоритм должен быть предназначен для решения не одной частной задачи, а некоторого класса задач.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алгоритма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1772816"/>
            <a:ext cx="5976664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Фрагмент алгоритма</a:t>
            </a:r>
          </a:p>
          <a:p>
            <a:endParaRPr lang="en-US" sz="2800" dirty="0" smtClean="0"/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ru-RU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b**2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4*a*c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 = (-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 +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(d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))/(2*a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x2 = (-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 -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(d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))/(2*a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124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/>
              <a:t>Алгоритмический язык</a:t>
            </a:r>
          </a:p>
          <a:p>
            <a:endParaRPr lang="ru-RU" sz="2800" dirty="0" smtClean="0"/>
          </a:p>
          <a:p>
            <a:endParaRPr lang="ru-RU" sz="2800" dirty="0"/>
          </a:p>
          <a:p>
            <a:pPr marL="45720" indent="0"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описания алгоритма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475" r="88424" b="64245"/>
          <a:stretch/>
        </p:blipFill>
        <p:spPr bwMode="auto">
          <a:xfrm>
            <a:off x="1551488" y="2481742"/>
            <a:ext cx="2837632" cy="389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591" t="7475" r="75635" b="64245"/>
          <a:stretch/>
        </p:blipFill>
        <p:spPr bwMode="auto">
          <a:xfrm>
            <a:off x="4389120" y="2492896"/>
            <a:ext cx="3131384" cy="389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5647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/>
              <a:t>Блок-схема</a:t>
            </a:r>
          </a:p>
          <a:p>
            <a:endParaRPr lang="ru-RU" sz="2800" dirty="0" smtClean="0"/>
          </a:p>
          <a:p>
            <a:endParaRPr lang="ru-RU" sz="2800" dirty="0"/>
          </a:p>
          <a:p>
            <a:pPr marL="45720" indent="0">
              <a:buNone/>
            </a:pP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описания алгоритма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7440066" cy="405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1680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1511</TotalTime>
  <Words>332</Words>
  <Application>Microsoft Office PowerPoint</Application>
  <PresentationFormat>Экран (4:3)</PresentationFormat>
  <Paragraphs>113</Paragraphs>
  <Slides>16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Сетка</vt:lpstr>
      <vt:lpstr>Определение и свойства алгоритма</vt:lpstr>
      <vt:lpstr>Алгоритм</vt:lpstr>
      <vt:lpstr>Свойства алгоритма</vt:lpstr>
      <vt:lpstr>Свойства алгоритма</vt:lpstr>
      <vt:lpstr>Свойства алгоритма</vt:lpstr>
      <vt:lpstr>Свойства алгоритма</vt:lpstr>
      <vt:lpstr>Свойства алгоритма</vt:lpstr>
      <vt:lpstr>Способы описания алгоритма</vt:lpstr>
      <vt:lpstr>Способы описания алгоритма</vt:lpstr>
      <vt:lpstr>Способы описания алгоритма</vt:lpstr>
      <vt:lpstr>Алгоритмические конструкции</vt:lpstr>
      <vt:lpstr>Алгоритмические конструкции</vt:lpstr>
      <vt:lpstr>Алгоритмические конструкции</vt:lpstr>
      <vt:lpstr>Алгоритмические конструкции</vt:lpstr>
      <vt:lpstr>Алгоритмические конструкции</vt:lpstr>
      <vt:lpstr>Задача (№8 стр.141)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137</cp:revision>
  <dcterms:created xsi:type="dcterms:W3CDTF">2019-09-01T16:55:17Z</dcterms:created>
  <dcterms:modified xsi:type="dcterms:W3CDTF">2024-01-16T06:07:26Z</dcterms:modified>
</cp:coreProperties>
</file>