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74" r:id="rId3"/>
    <p:sldId id="279" r:id="rId4"/>
    <p:sldId id="280" r:id="rId5"/>
    <p:sldId id="275" r:id="rId6"/>
    <p:sldId id="277" r:id="rId7"/>
    <p:sldId id="281" r:id="rId8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1183" autoAdjust="0"/>
  </p:normalViewPr>
  <p:slideViewPr>
    <p:cSldViewPr>
      <p:cViewPr varScale="1">
        <p:scale>
          <a:sx n="59" d="100"/>
          <a:sy n="59" d="100"/>
        </p:scale>
        <p:origin x="-16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1038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25F218C3-F89D-4B00-8315-944479862A9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xgu.ru/wiki/%D0%92%D0%B2%D0%B5%D0%B4%D0%B5%D0%BD%D0%B8%D0%B5_%D0%B2_LaTeX_%D0%B4%D0%BB%D1%8F_%D0%BF%D0%BE%D0%BB%D1%8C%D0%B7%D0%BE%D0%B2%D0%B0%D1%82%D0%B5%D0%BB%D0%B5%D0%B9_Windows" TargetMode="External"/><Relationship Id="rId3" Type="http://schemas.openxmlformats.org/officeDocument/2006/relationships/hyperlink" Target="https://ru.wikipedia.org/wiki/%D0%98%D1%81%D0%BA%D1%83%D1%81%D1%81%D1%82%D0%B2%D0%BE_%D0%BF%D1%80%D0%BE%D0%B3%D1%80%D0%B0%D0%BC%D0%BC%D0%B8%D1%80%D0%BE%D0%B2%D0%B0%D0%BD%D0%B8%D1%8F" TargetMode="External"/><Relationship Id="rId7" Type="http://schemas.openxmlformats.org/officeDocument/2006/relationships/hyperlink" Target="https://ru.wikipedia.org/wiki/WYSIWYG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ru.wikipedia.org/wiki/30_%D0%BC%D0%B0%D1%80%D1%82%D0%B0" TargetMode="External"/><Relationship Id="rId5" Type="http://schemas.openxmlformats.org/officeDocument/2006/relationships/hyperlink" Target="https://ru.wikipedia.org/wiki/%D0%9C%D0%BE%D0%BD%D0%BE%D1%82%D0%B8%D0%BF_(%D0%BF%D0%BE%D0%BB%D0%B8%D0%B3%D1%80%D0%B0%D1%84%D0%B8%D1%8F)" TargetMode="External"/><Relationship Id="rId4" Type="http://schemas.openxmlformats.org/officeDocument/2006/relationships/hyperlink" Target="https://ru.wikipedia.org/wiki/%D0%9A%D0%BD%D1%83%D1%82,_%D0%94%D0%BE%D0%BD%D0%B0%D0%BB%D1%8C%D0%B4_%D0%AD%D1%80%D0%B2%D0%B8%D0%BD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Первый том книги «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Искусство программирования"/>
              </a:rPr>
              <a:t>Искусство программирования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Кнут, Дональд Эрвин"/>
              </a:rPr>
              <a:t>Д. Кнута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был опубликован в 1969 году и печатался методом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Монотип (полиграфия)"/>
              </a:rPr>
              <a:t>монотипии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технологии XIX века, которая давала на выходе издание в «хорошем классическом стиле», что нравилось Кнуту. Когда в 1976 году публиковалось второе издание второго тома, всю книгу пришлось набирать вновь, поскольку монотипия почти повсеместно была замещена фотографической техникой, и оригинальные шрифты больше не использовались. Однако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30 марта"/>
              </a:rPr>
              <a:t>30 марта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1977 года, когда Кнут получил новые оттиски, он увидел, что они выглядят ужасно. Примерно в это же время Кнут впервые увидел результат работы высококачественной цифровой типографической системы и заинтересовался возможностями цифровой типографии. Не оправдавшие ожиданий оттиски дали ему дополнительный толчок к тому, чтобы, разработав свою типографическую систему, решить проблему раз и навсегда. 13 мая 1977 года он написал заметку самому себе, описывающую базовые возможности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TeX’а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отличие от обыкновенных текстовых процессоров и систем компьютерной вёрстки, построенных по принципу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WYSIWYG"/>
              </a:rPr>
              <a:t>WYSIWYG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TeX’е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пользователь лишь задает текст и его структуру, 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самостоятельно на основе выбранного пользователем шаблона форматирует документ, заменяя при этом дизайнера и верстальщика.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hlinkClick r:id="rId8"/>
              </a:rPr>
              <a:t>http://xgu.ru/wiki/%D0%92%D0%B2%D0%B5%D0%B4%D0%B5%D0%BD%D0%B8%D0%B5_%D0%B2_LaTeX_%D0%B4%D0%BB%D1%8F_%D0%BF%D0%BE%D0%BB%D1%8C%D0%B7%D0%BE%D0%B2%D0%B0%D1%82%D0%B5%D0%BB%D0%B5%D0%B9_Windows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Специальные тексты</a:t>
            </a: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Информационные технологии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/>
              <a:t> </a:t>
            </a:r>
            <a:r>
              <a:rPr lang="ru-RU" sz="2600" dirty="0" smtClean="0"/>
              <a:t>текстовые документы, содержащие формулы, специфические обозначения, сложные схемы и т. д.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Специальные тексты</a:t>
            </a:r>
            <a:endParaRPr lang="ru-RU" dirty="0"/>
          </a:p>
        </p:txBody>
      </p:sp>
      <p:pic>
        <p:nvPicPr>
          <p:cNvPr id="8194" name="Picture 2" descr="Задание №6 «Рисование, формулы, гиперссылки»"/>
          <p:cNvPicPr>
            <a:picLocks noChangeAspect="1" noChangeArrowheads="1"/>
          </p:cNvPicPr>
          <p:nvPr/>
        </p:nvPicPr>
        <p:blipFill>
          <a:blip r:embed="rId3"/>
          <a:srcRect b="35546"/>
          <a:stretch>
            <a:fillRect/>
          </a:stretch>
        </p:blipFill>
        <p:spPr bwMode="auto">
          <a:xfrm>
            <a:off x="1643042" y="2714620"/>
            <a:ext cx="6072230" cy="39917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т</a:t>
            </a:r>
            <a:r>
              <a:rPr lang="ru-RU" sz="2600" dirty="0" smtClean="0"/>
              <a:t>ехнология связывания и внедрения объектов.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OLE</a:t>
            </a:r>
            <a:r>
              <a:rPr lang="ru-RU" dirty="0" smtClean="0"/>
              <a:t> (</a:t>
            </a:r>
            <a:r>
              <a:rPr lang="en-US" dirty="0" smtClean="0"/>
              <a:t>object linking and embedding</a:t>
            </a:r>
            <a:r>
              <a:rPr lang="ru-RU" dirty="0" smtClean="0"/>
              <a:t>)</a:t>
            </a:r>
            <a:r>
              <a:rPr lang="en-US" dirty="0" smtClean="0"/>
              <a:t>-</a:t>
            </a:r>
            <a:r>
              <a:rPr lang="ru-RU" dirty="0" smtClean="0"/>
              <a:t>технология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3071810"/>
            <a:ext cx="2714644" cy="2571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OLE – </a:t>
            </a:r>
            <a:r>
              <a:rPr lang="ru-RU" sz="2800" dirty="0" smtClean="0"/>
              <a:t>сервер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1142976" y="4143380"/>
            <a:ext cx="1714512" cy="642942"/>
          </a:xfrm>
          <a:prstGeom prst="snip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Объект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94" y="3071810"/>
            <a:ext cx="2714644" cy="2571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OLE – </a:t>
            </a:r>
            <a:r>
              <a:rPr lang="ru-RU" sz="2800" dirty="0" smtClean="0"/>
              <a:t>клиент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857884" y="3786190"/>
            <a:ext cx="2000264" cy="1714512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Документ</a:t>
            </a:r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/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6000760" y="4572008"/>
            <a:ext cx="1714512" cy="642942"/>
          </a:xfrm>
          <a:prstGeom prst="snip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Объект</a:t>
            </a:r>
            <a:endParaRPr lang="ru-RU" sz="2400" dirty="0"/>
          </a:p>
        </p:txBody>
      </p:sp>
      <p:sp>
        <p:nvSpPr>
          <p:cNvPr id="12" name="Стрелка вниз 11"/>
          <p:cNvSpPr/>
          <p:nvPr/>
        </p:nvSpPr>
        <p:spPr>
          <a:xfrm rot="16200000">
            <a:off x="4071934" y="3214686"/>
            <a:ext cx="714380" cy="257176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Внедрение объектов-Формул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/>
              <a:t>OLE – </a:t>
            </a:r>
            <a:r>
              <a:rPr lang="ru-RU" sz="2600" b="1" dirty="0" smtClean="0"/>
              <a:t>сервер</a:t>
            </a:r>
            <a:r>
              <a:rPr lang="ru-RU" sz="2600" dirty="0" smtClean="0"/>
              <a:t>: </a:t>
            </a:r>
            <a:r>
              <a:rPr lang="en-US" sz="2600" dirty="0" smtClean="0"/>
              <a:t>Microsoft Equation;</a:t>
            </a:r>
          </a:p>
          <a:p>
            <a:r>
              <a:rPr lang="en-US" sz="2600" b="1" dirty="0" smtClean="0"/>
              <a:t>OLE – </a:t>
            </a:r>
            <a:r>
              <a:rPr lang="ru-RU" sz="2600" b="1" dirty="0" smtClean="0"/>
              <a:t>клиент: </a:t>
            </a:r>
            <a:r>
              <a:rPr lang="en-US" sz="2600" dirty="0" smtClean="0"/>
              <a:t>Microsoft Word.</a:t>
            </a:r>
          </a:p>
          <a:p>
            <a:pPr algn="ctr">
              <a:buNone/>
            </a:pPr>
            <a:endParaRPr lang="ru-RU" sz="2600" dirty="0" smtClean="0"/>
          </a:p>
          <a:p>
            <a:pPr algn="ctr">
              <a:buNone/>
            </a:pPr>
            <a:r>
              <a:rPr lang="ru-RU" sz="2600" dirty="0" smtClean="0"/>
              <a:t>Лента </a:t>
            </a:r>
            <a:r>
              <a:rPr lang="ru-RU" sz="2600" b="1" dirty="0" smtClean="0"/>
              <a:t>В</a:t>
            </a:r>
            <a:r>
              <a:rPr lang="ru-RU" sz="2600" b="1" dirty="0" smtClean="0"/>
              <a:t>с</a:t>
            </a:r>
            <a:r>
              <a:rPr lang="ru-RU" sz="2600" b="1" dirty="0" smtClean="0"/>
              <a:t>тавка</a:t>
            </a:r>
            <a:r>
              <a:rPr lang="ru-RU" sz="2600" dirty="0" smtClean="0"/>
              <a:t> – Раздел </a:t>
            </a:r>
            <a:r>
              <a:rPr lang="ru-RU" sz="2600" b="1" dirty="0" smtClean="0"/>
              <a:t>Текст</a:t>
            </a:r>
            <a:r>
              <a:rPr lang="ru-RU" sz="2600" dirty="0" smtClean="0"/>
              <a:t> – </a:t>
            </a:r>
            <a:r>
              <a:rPr lang="ru-RU" sz="2600" b="1" dirty="0" smtClean="0"/>
              <a:t>Объект - </a:t>
            </a:r>
            <a:r>
              <a:rPr lang="en-US" sz="2600" b="1" dirty="0" smtClean="0"/>
              <a:t>Microsoft </a:t>
            </a:r>
            <a:r>
              <a:rPr lang="en-US" sz="2600" b="1" dirty="0" smtClean="0"/>
              <a:t>Equation</a:t>
            </a:r>
            <a:r>
              <a:rPr lang="ru-RU" sz="2600" b="1" dirty="0" smtClean="0"/>
              <a:t> 3.0</a:t>
            </a:r>
            <a:endParaRPr lang="ru-RU" sz="2600" b="1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 l="64239" t="5859" r="8308" b="76563"/>
          <a:stretch>
            <a:fillRect/>
          </a:stretch>
        </p:blipFill>
        <p:spPr bwMode="auto">
          <a:xfrm>
            <a:off x="2357422" y="4071942"/>
            <a:ext cx="416721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 l="32430" t="40728" r="29685" b="42788"/>
          <a:stretch>
            <a:fillRect/>
          </a:stretch>
        </p:blipFill>
        <p:spPr bwMode="auto">
          <a:xfrm>
            <a:off x="1643042" y="5500702"/>
            <a:ext cx="5545375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Встроенный редактор формул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80999" y="1719071"/>
            <a:ext cx="8405843" cy="44074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600" dirty="0" smtClean="0"/>
              <a:t>Лента </a:t>
            </a:r>
            <a:r>
              <a:rPr lang="ru-RU" sz="2600" b="1" dirty="0" smtClean="0"/>
              <a:t>Вставка</a:t>
            </a:r>
            <a:r>
              <a:rPr lang="ru-RU" sz="2600" dirty="0" smtClean="0"/>
              <a:t> – Раздел </a:t>
            </a:r>
            <a:r>
              <a:rPr lang="ru-RU" sz="2600" b="1" dirty="0" smtClean="0"/>
              <a:t>Символы</a:t>
            </a:r>
            <a:r>
              <a:rPr lang="ru-RU" sz="2600" dirty="0" smtClean="0"/>
              <a:t> </a:t>
            </a:r>
            <a:r>
              <a:rPr lang="ru-RU" sz="2600" dirty="0" smtClean="0"/>
              <a:t>– </a:t>
            </a:r>
            <a:r>
              <a:rPr lang="ru-RU" sz="2600" b="1" dirty="0" smtClean="0"/>
              <a:t>Формула</a:t>
            </a:r>
            <a:r>
              <a:rPr lang="en-US" sz="2600" b="1" dirty="0" smtClean="0"/>
              <a:t> (</a:t>
            </a:r>
            <a:r>
              <a:rPr lang="en-US" sz="2600" b="1" dirty="0" smtClean="0"/>
              <a:t>Alt</a:t>
            </a:r>
            <a:r>
              <a:rPr lang="en-US" sz="2600" b="1" dirty="0" smtClean="0"/>
              <a:t>+=)</a:t>
            </a:r>
            <a:endParaRPr lang="ru-RU" sz="2600" b="1" dirty="0" smtClean="0"/>
          </a:p>
          <a:p>
            <a:endParaRPr lang="ru-RU" sz="2600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/>
          <a:srcRect l="91691" t="5859" b="81446"/>
          <a:stretch>
            <a:fillRect/>
          </a:stretch>
        </p:blipFill>
        <p:spPr bwMode="auto">
          <a:xfrm>
            <a:off x="3571868" y="2784123"/>
            <a:ext cx="2081168" cy="1787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 l="52160" t="5859" b="81446"/>
          <a:stretch>
            <a:fillRect/>
          </a:stretch>
        </p:blipFill>
        <p:spPr bwMode="auto">
          <a:xfrm>
            <a:off x="357158" y="4857760"/>
            <a:ext cx="861863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err="1" smtClean="0"/>
              <a:t>X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10326"/>
          </a:xfrm>
        </p:spPr>
        <p:txBody>
          <a:bodyPr>
            <a:normAutofit/>
          </a:bodyPr>
          <a:lstStyle/>
          <a:p>
            <a:pPr algn="just"/>
            <a:r>
              <a:rPr lang="ru-RU" sz="2600" dirty="0" smtClean="0"/>
              <a:t>система компьютерной верстки. </a:t>
            </a:r>
            <a:endParaRPr lang="en-US" sz="2600" dirty="0" smtClean="0"/>
          </a:p>
          <a:p>
            <a:pPr algn="just"/>
            <a:endParaRPr lang="en-US" sz="2600" dirty="0" smtClean="0"/>
          </a:p>
          <a:p>
            <a:pPr algn="just"/>
            <a:endParaRPr lang="en-US" sz="2600" dirty="0" smtClean="0"/>
          </a:p>
          <a:p>
            <a:pPr algn="just">
              <a:buNone/>
            </a:pPr>
            <a:r>
              <a:rPr lang="ru-RU" sz="2600" b="1" dirty="0" smtClean="0"/>
              <a:t>Дистрибутивы для </a:t>
            </a:r>
            <a:r>
              <a:rPr lang="en-US" sz="2600" b="1" dirty="0" smtClean="0"/>
              <a:t>Windows:</a:t>
            </a:r>
          </a:p>
          <a:p>
            <a:pPr algn="just">
              <a:buNone/>
            </a:pPr>
            <a:endParaRPr lang="en-US" sz="2600" b="1" dirty="0" smtClean="0"/>
          </a:p>
          <a:p>
            <a:pPr algn="just"/>
            <a:r>
              <a:rPr lang="en-US" sz="2600" dirty="0" err="1" smtClean="0"/>
              <a:t>TeX</a:t>
            </a:r>
            <a:r>
              <a:rPr lang="en-US" sz="2600" dirty="0" smtClean="0"/>
              <a:t> </a:t>
            </a:r>
            <a:r>
              <a:rPr lang="en-US" sz="2600" dirty="0" smtClean="0"/>
              <a:t>Live;</a:t>
            </a:r>
            <a:endParaRPr lang="en-US" sz="2600" dirty="0" smtClean="0"/>
          </a:p>
          <a:p>
            <a:pPr algn="just"/>
            <a:r>
              <a:rPr lang="en-US" sz="2600" dirty="0" err="1" smtClean="0"/>
              <a:t>MiKTeX</a:t>
            </a:r>
            <a:r>
              <a:rPr lang="en-US" sz="2600" dirty="0" smtClean="0"/>
              <a:t>;</a:t>
            </a:r>
            <a:endParaRPr lang="en-US" sz="2600" dirty="0" smtClean="0"/>
          </a:p>
          <a:p>
            <a:pPr algn="just"/>
            <a:r>
              <a:rPr lang="en-US" sz="2600" dirty="0" err="1" smtClean="0"/>
              <a:t>proTeXt</a:t>
            </a:r>
            <a:r>
              <a:rPr lang="en-US" sz="2600" dirty="0" smtClean="0"/>
              <a:t>.</a:t>
            </a:r>
            <a:endParaRPr lang="ru-RU" sz="2600" dirty="0" smtClean="0"/>
          </a:p>
          <a:p>
            <a:endParaRPr lang="ru-RU" sz="2600" dirty="0" smtClean="0"/>
          </a:p>
          <a:p>
            <a:endParaRPr lang="ru-RU" sz="2600" dirty="0" smtClean="0"/>
          </a:p>
          <a:p>
            <a:endParaRPr lang="ru-RU" sz="2600" dirty="0" smtClean="0"/>
          </a:p>
          <a:p>
            <a:endParaRPr lang="ru-RU" sz="2600" dirty="0" smtClean="0"/>
          </a:p>
          <a:p>
            <a:endParaRPr lang="ru-RU" sz="2800" dirty="0" smtClean="0"/>
          </a:p>
          <a:p>
            <a:endParaRPr lang="ru-RU" sz="2600" dirty="0" smtClean="0"/>
          </a:p>
        </p:txBody>
      </p:sp>
      <p:pic>
        <p:nvPicPr>
          <p:cNvPr id="2050" name="Picture 2" descr="KnuthAtOpenContentAllian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1936" y="1643050"/>
            <a:ext cx="2307782" cy="27289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6786578" y="4467533"/>
            <a:ext cx="1995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Дональд Кнут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3433121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.</a:t>
            </a:r>
            <a:r>
              <a:rPr lang="en-US" b="1" dirty="0" err="1" smtClean="0"/>
              <a:t>tex</a:t>
            </a:r>
            <a:endParaRPr lang="en-US" b="1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.</a:t>
            </a:r>
            <a:r>
              <a:rPr lang="en-US" b="1" dirty="0" err="1" smtClean="0"/>
              <a:t>dvi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err="1" smtClean="0"/>
              <a:t>X</a:t>
            </a:r>
            <a:endParaRPr lang="ru-RU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 t="10156" r="81882" b="62500"/>
          <a:stretch>
            <a:fillRect/>
          </a:stretch>
        </p:blipFill>
        <p:spPr bwMode="auto">
          <a:xfrm>
            <a:off x="500034" y="2643182"/>
            <a:ext cx="3872908" cy="3286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 l="58199" t="21484" r="13799" b="29687"/>
          <a:stretch>
            <a:fillRect/>
          </a:stretch>
        </p:blipFill>
        <p:spPr bwMode="auto">
          <a:xfrm>
            <a:off x="4572000" y="2357430"/>
            <a:ext cx="4286280" cy="42022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2241</TotalTime>
  <Words>125</Words>
  <Application>Microsoft Office PowerPoint</Application>
  <PresentationFormat>Экран (4:3)</PresentationFormat>
  <Paragraphs>51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Сетка</vt:lpstr>
      <vt:lpstr>Специальные тексты</vt:lpstr>
      <vt:lpstr>Специальные тексты</vt:lpstr>
      <vt:lpstr>OLE (object linking and embedding)-технология</vt:lpstr>
      <vt:lpstr>Внедрение объектов-Формул</vt:lpstr>
      <vt:lpstr>Встроенный редактор формул</vt:lpstr>
      <vt:lpstr>TeX</vt:lpstr>
      <vt:lpstr>TeX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ученик</cp:lastModifiedBy>
  <cp:revision>207</cp:revision>
  <dcterms:created xsi:type="dcterms:W3CDTF">2019-09-01T16:55:17Z</dcterms:created>
  <dcterms:modified xsi:type="dcterms:W3CDTF">2020-04-14T10:46:24Z</dcterms:modified>
</cp:coreProperties>
</file>