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4" r:id="rId3"/>
    <p:sldId id="279" r:id="rId4"/>
    <p:sldId id="281" r:id="rId5"/>
    <p:sldId id="280" r:id="rId6"/>
    <p:sldId id="275" r:id="rId7"/>
    <p:sldId id="277" r:id="rId8"/>
    <p:sldId id="282" r:id="rId9"/>
    <p:sldId id="283" r:id="rId10"/>
    <p:sldId id="284" r:id="rId11"/>
    <p:sldId id="285" r:id="rId12"/>
    <p:sldId id="286" r:id="rId13"/>
    <p:sldId id="288" r:id="rId14"/>
    <p:sldId id="287" r:id="rId15"/>
    <p:sldId id="289" r:id="rId16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398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raphical_user_interface" TargetMode="External"/><Relationship Id="rId3" Type="http://schemas.openxmlformats.org/officeDocument/2006/relationships/hyperlink" Target="https://en.wikipedia.org/wiki/Milling_machine" TargetMode="External"/><Relationship Id="rId7" Type="http://schemas.openxmlformats.org/officeDocument/2006/relationships/hyperlink" Target="https://en.wikipedia.org/wiki/Computer_graphics" TargetMode="External"/><Relationship Id="rId12" Type="http://schemas.openxmlformats.org/officeDocument/2006/relationships/hyperlink" Target="https://en.wikipedia.org/wiki/Light_p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omputer-aided_design" TargetMode="External"/><Relationship Id="rId11" Type="http://schemas.openxmlformats.org/officeDocument/2006/relationships/hyperlink" Target="https://en.wikipedia.org/wiki/Human-computer_interaction" TargetMode="External"/><Relationship Id="rId5" Type="http://schemas.openxmlformats.org/officeDocument/2006/relationships/hyperlink" Target="https://en.wikipedia.org/wiki/Sketchpad" TargetMode="External"/><Relationship Id="rId10" Type="http://schemas.openxmlformats.org/officeDocument/2006/relationships/hyperlink" Target="https://en.wikipedia.org/wiki/Computer_art" TargetMode="External"/><Relationship Id="rId4" Type="http://schemas.openxmlformats.org/officeDocument/2006/relationships/hyperlink" Target="https://en.wikipedia.org/wiki/Human%E2%80%93computer_interaction" TargetMode="External"/><Relationship Id="rId9" Type="http://schemas.openxmlformats.org/officeDocument/2006/relationships/hyperlink" Target="https://en.wikipedia.org/wiki/Object_oriented_programmin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0%D0%A6%D0%9F%D0%A3-128&amp;action=edit&amp;redlink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JWiWYqvP0BU" TargetMode="External"/><Relationship Id="rId5" Type="http://schemas.openxmlformats.org/officeDocument/2006/relationships/hyperlink" Target="https://ru.wikipedia.org/wiki/%D0%94%D0%B8%D1%84%D1%84%D0%B5%D1%80%D0%B5%D0%BD%D1%86%D0%B8%D0%B0%D0%BB%D1%8C%D0%BD%D0%BE%D0%B5_%D1%83%D1%80%D0%B0%D0%B2%D0%BD%D0%B5%D0%BD%D0%B8%D0%B5" TargetMode="External"/><Relationship Id="rId4" Type="http://schemas.openxmlformats.org/officeDocument/2006/relationships/hyperlink" Target="https://ru.wikipedia.org/wiki/%D0%9A%D0%BE%D1%88%D0%B5%D1%87%D0%BA%D0%B0_(%D0%BC%D1%83%D0%BB%D1%8C%D1%82%D1%84%D0%B8%D0%BB%D1%8C%D0%BC)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Deflat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DAC-1 </a:t>
            </a:r>
            <a:r>
              <a:rPr lang="ru-RU" dirty="0" smtClean="0"/>
              <a:t>Прообраз</a:t>
            </a:r>
            <a:r>
              <a:rPr lang="ru-RU" baseline="0" dirty="0" smtClean="0"/>
              <a:t> САПР.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ноябре 1963 года DAC-1 был использован для прямого создания модели крышки багажника. Оригинальный эскиз был зачитан, очищен на терминале, преобразован в 3D и затем выведен 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Фрезерный станок"/>
              </a:rPr>
              <a:t>фрезерный станок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Sketchpad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(он же 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Robot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Draftsman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) - это компьютерная программа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стала первым способом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заимодействие человека с компьютером"/>
              </a:rPr>
              <a:t>взаимодействия человека с компьютером.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(HCI). </a:t>
            </a:r>
            <a:r>
              <a:rPr lang="ru-RU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[1]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Sketchpad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считается родоначальником современных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истемы автоматизированного проектирования"/>
              </a:rPr>
              <a:t>программ автоматизированного проектирования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(САПР), а также крупным прорывом в развитии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Компьютерная графика"/>
              </a:rPr>
              <a:t>компьютерной графики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целом. Например,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Графический интерфейс пользователя"/>
              </a:rPr>
              <a:t>графический интерфейс пользователя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(GUI) был создан на основе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Sketchpad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современного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Объектно-ориентированного программирования"/>
              </a:rPr>
              <a:t>объектно-ориентированного программирования.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Иван Сазерленд продемонстрировал, что компьютерная графика может использоваться как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Компьютерное искусство"/>
              </a:rPr>
              <a:t>художественных, так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истемы автоматизированного проектирования"/>
              </a:rPr>
              <a:t>технических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целях, а также демонстрирует новый метод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Взаимодействие человека с компьютером"/>
              </a:rPr>
              <a:t>взаимодействия человека с компьютером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 Пользователь рисовал на экране 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Световое перо"/>
              </a:rPr>
              <a:t>световым перо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Кадры фильма формировались путём печати символов БЭСМ-4 на бумаге с помощью алфавитно-цифрового печатающего устройства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АЦПУ-128 (страница отсутствует)"/>
              </a:rPr>
              <a:t>АЦПУ-128</a:t>
            </a:r>
            <a:r>
              <a:rPr lang="ru-RU" sz="1200" b="0" i="0" u="sng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[2]</a:t>
            </a:r>
            <a:endParaRPr lang="ru-RU" sz="1200" b="0" i="0" u="sng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Движение кошки моделировалось системой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Дифференциальное уравнение"/>
              </a:rPr>
              <a:t>дифференциальных уравнений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второго порядка.</a:t>
            </a:r>
          </a:p>
          <a:p>
            <a:r>
              <a:rPr lang="en-US" dirty="0" smtClean="0">
                <a:hlinkClick r:id="rId6"/>
              </a:rPr>
              <a:t>https://www.youtube.com/watch?v=JWiWYqvP0BU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Deflate"/>
              </a:rPr>
              <a:t>Deflate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сжатия, комбинация Хаффмана и Лемпеля-Зива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Графические технологии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Информационные технологии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786314" y="4429132"/>
            <a:ext cx="4038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/>
              <a:t>Векторные редакторы:</a:t>
            </a:r>
            <a:endParaRPr lang="en-US" sz="2600" b="1" dirty="0" smtClean="0"/>
          </a:p>
          <a:p>
            <a:r>
              <a:rPr lang="en-US" sz="2600" dirty="0" smtClean="0"/>
              <a:t>Adobe Illustrator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CorelDraw</a:t>
            </a:r>
            <a:r>
              <a:rPr lang="ru-RU" sz="2600" dirty="0" smtClean="0"/>
              <a:t>;</a:t>
            </a:r>
          </a:p>
          <a:p>
            <a:r>
              <a:rPr lang="en-US" sz="2600" dirty="0" err="1" smtClean="0"/>
              <a:t>Inkscape</a:t>
            </a:r>
            <a:r>
              <a:rPr lang="en-US" sz="2600" dirty="0" smtClean="0"/>
              <a:t>.</a:t>
            </a:r>
            <a:endParaRPr lang="ru-RU" sz="2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605498" y="1785926"/>
          <a:ext cx="23240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WMF</a:t>
                      </a:r>
                      <a:endParaRPr lang="ru-RU" sz="24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SVG</a:t>
                      </a:r>
                      <a:endParaRPr lang="ru-RU" sz="24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EPS</a:t>
                      </a:r>
                      <a:endParaRPr lang="ru-RU" sz="24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DXF</a:t>
                      </a:r>
                      <a:endParaRPr lang="ru-RU" sz="24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Векторная графика</a:t>
            </a:r>
            <a:endParaRPr lang="ru-RU" dirty="0"/>
          </a:p>
        </p:txBody>
      </p:sp>
      <p:pic>
        <p:nvPicPr>
          <p:cNvPr id="30722" name="Picture 2" descr="Услуги - Иллюстратор, дизайнер, векторная графика в Санкт ..."/>
          <p:cNvPicPr>
            <a:picLocks noChangeAspect="1" noChangeArrowheads="1"/>
          </p:cNvPicPr>
          <p:nvPr/>
        </p:nvPicPr>
        <p:blipFill>
          <a:blip r:embed="rId3"/>
          <a:srcRect l="14063" r="17968"/>
          <a:stretch>
            <a:fillRect/>
          </a:stretch>
        </p:blipFill>
        <p:spPr bwMode="auto">
          <a:xfrm>
            <a:off x="428596" y="1714488"/>
            <a:ext cx="414340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0999" y="1719071"/>
            <a:ext cx="8548719" cy="4407408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технология, позволяющая получать на устройствах вывода компьютера изображения трехмерных сцен.</a:t>
            </a:r>
            <a:endParaRPr lang="ru-RU" sz="2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Трехмерная графика</a:t>
            </a:r>
            <a:endParaRPr lang="ru-RU" dirty="0"/>
          </a:p>
        </p:txBody>
      </p:sp>
      <p:pic>
        <p:nvPicPr>
          <p:cNvPr id="31746" name="Picture 2" descr="Готовые сцены интерьера - 3D ГРАФИКА - Каталог файлов - Все дл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973" y="3071810"/>
            <a:ext cx="6237051" cy="35083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2643182"/>
            <a:ext cx="257176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Сцена</a:t>
            </a:r>
            <a:r>
              <a:rPr lang="ru-RU" sz="2400" dirty="0" smtClean="0"/>
              <a:t> – область трехмерного пространства и расположенные в ней объекты.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Описание геометрии сцены;</a:t>
            </a:r>
          </a:p>
          <a:p>
            <a:pPr marL="560070" indent="-514350">
              <a:buFont typeface="+mj-lt"/>
              <a:buAutoNum type="arabicPeriod"/>
            </a:pPr>
            <a:endParaRPr lang="ru-RU" sz="2600" dirty="0" smtClean="0"/>
          </a:p>
          <a:p>
            <a:pPr marL="560070" indent="-514350">
              <a:buFont typeface="+mj-lt"/>
              <a:buAutoNum type="arabicPeriod"/>
            </a:pPr>
            <a:endParaRPr lang="ru-RU" sz="2600" dirty="0" smtClean="0"/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Наложение текстуры;</a:t>
            </a:r>
          </a:p>
          <a:p>
            <a:pPr marL="560070" indent="-514350">
              <a:buFont typeface="+mj-lt"/>
              <a:buAutoNum type="arabicPeriod"/>
            </a:pPr>
            <a:endParaRPr lang="ru-RU" sz="2600" dirty="0" smtClean="0"/>
          </a:p>
          <a:p>
            <a:pPr marL="560070" indent="-514350">
              <a:buFont typeface="+mj-lt"/>
              <a:buAutoNum type="arabicPeriod"/>
            </a:pPr>
            <a:endParaRPr lang="ru-RU" sz="2600" dirty="0" smtClean="0"/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Источники света;</a:t>
            </a:r>
          </a:p>
          <a:p>
            <a:pPr marL="560070" indent="-514350">
              <a:buFont typeface="+mj-lt"/>
              <a:buAutoNum type="arabicPeriod"/>
            </a:pPr>
            <a:endParaRPr lang="ru-RU" sz="2600" dirty="0" smtClean="0"/>
          </a:p>
          <a:p>
            <a:pPr marL="560070" indent="-514350">
              <a:buFont typeface="+mj-lt"/>
              <a:buAutoNum type="arabicPeriod"/>
            </a:pPr>
            <a:endParaRPr lang="ru-RU" sz="2600" dirty="0" smtClean="0"/>
          </a:p>
          <a:p>
            <a:pPr marL="560070" indent="-514350">
              <a:buFont typeface="+mj-lt"/>
              <a:buAutoNum type="arabicPeriod"/>
            </a:pPr>
            <a:r>
              <a:rPr lang="ru-RU" sz="2600" dirty="0" smtClean="0"/>
              <a:t>Положение камеры.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pic>
        <p:nvPicPr>
          <p:cNvPr id="32770" name="Picture 2" descr="cap-coff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786322"/>
            <a:ext cx="2286016" cy="2023124"/>
          </a:xfrm>
          <a:prstGeom prst="rect">
            <a:avLst/>
          </a:prstGeom>
          <a:noFill/>
        </p:spPr>
      </p:pic>
      <p:pic>
        <p:nvPicPr>
          <p:cNvPr id="5" name="Picture 2" descr="cap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2" y="1571612"/>
            <a:ext cx="2490816" cy="1714512"/>
          </a:xfrm>
          <a:prstGeom prst="rect">
            <a:avLst/>
          </a:prstGeom>
          <a:noFill/>
        </p:spPr>
      </p:pic>
      <p:pic>
        <p:nvPicPr>
          <p:cNvPr id="6" name="Picture 2" descr="cap11"/>
          <p:cNvPicPr>
            <a:picLocks noChangeAspect="1" noChangeArrowheads="1"/>
          </p:cNvPicPr>
          <p:nvPr/>
        </p:nvPicPr>
        <p:blipFill>
          <a:blip r:embed="rId4"/>
          <a:srcRect t="4781" r="49438" b="49406"/>
          <a:stretch>
            <a:fillRect/>
          </a:stretch>
        </p:blipFill>
        <p:spPr bwMode="auto">
          <a:xfrm>
            <a:off x="4714876" y="2500306"/>
            <a:ext cx="2684051" cy="1714512"/>
          </a:xfrm>
          <a:prstGeom prst="rect">
            <a:avLst/>
          </a:prstGeom>
          <a:noFill/>
        </p:spPr>
      </p:pic>
      <p:pic>
        <p:nvPicPr>
          <p:cNvPr id="7" name="Picture 2" descr="cap12"/>
          <p:cNvPicPr>
            <a:picLocks noChangeAspect="1" noChangeArrowheads="1"/>
          </p:cNvPicPr>
          <p:nvPr/>
        </p:nvPicPr>
        <p:blipFill>
          <a:blip r:embed="rId5"/>
          <a:srcRect l="32614" t="15790" r="8088" b="15789"/>
          <a:stretch>
            <a:fillRect/>
          </a:stretch>
        </p:blipFill>
        <p:spPr bwMode="auto">
          <a:xfrm>
            <a:off x="5923827" y="3786190"/>
            <a:ext cx="307732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</a:t>
            </a:r>
            <a:r>
              <a:rPr lang="ru-RU" sz="2600" dirty="0" smtClean="0"/>
              <a:t>роцесс преобразования объемной векторной математической модели в плоское растровое изображение.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Рендеринг</a:t>
            </a:r>
            <a:r>
              <a:rPr lang="ru-RU" dirty="0" smtClean="0"/>
              <a:t> (Визуализация)</a:t>
            </a:r>
            <a:endParaRPr lang="ru-RU" dirty="0"/>
          </a:p>
        </p:txBody>
      </p:sp>
      <p:pic>
        <p:nvPicPr>
          <p:cNvPr id="36866" name="Picture 2" descr="  "/>
          <p:cNvPicPr>
            <a:picLocks noChangeAspect="1" noChangeArrowheads="1"/>
          </p:cNvPicPr>
          <p:nvPr/>
        </p:nvPicPr>
        <p:blipFill>
          <a:blip r:embed="rId2"/>
          <a:srcRect t="25001" b="4347"/>
          <a:stretch>
            <a:fillRect/>
          </a:stretch>
        </p:blipFill>
        <p:spPr bwMode="auto">
          <a:xfrm>
            <a:off x="1857356" y="3062888"/>
            <a:ext cx="5500674" cy="3437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3</a:t>
            </a:r>
            <a:r>
              <a:rPr lang="en-US" dirty="0" smtClean="0"/>
              <a:t>D-</a:t>
            </a:r>
            <a:r>
              <a:rPr lang="ru-RU" dirty="0" smtClean="0"/>
              <a:t>моделирования</a:t>
            </a:r>
            <a:endParaRPr lang="ru-RU" dirty="0"/>
          </a:p>
        </p:txBody>
      </p:sp>
      <p:pic>
        <p:nvPicPr>
          <p:cNvPr id="33798" name="Picture 6" descr="DS DESIGN » GRAPHIC DESIGNER, VIDEO / AUDIO EDITOR, WEB DESIGNER ..."/>
          <p:cNvPicPr>
            <a:picLocks noChangeAspect="1" noChangeArrowheads="1"/>
          </p:cNvPicPr>
          <p:nvPr/>
        </p:nvPicPr>
        <p:blipFill>
          <a:blip r:embed="rId2"/>
          <a:srcRect t="28500" b="26500"/>
          <a:stretch>
            <a:fillRect/>
          </a:stretch>
        </p:blipFill>
        <p:spPr bwMode="auto">
          <a:xfrm>
            <a:off x="571472" y="1857364"/>
            <a:ext cx="4762500" cy="2143140"/>
          </a:xfrm>
          <a:prstGeom prst="rect">
            <a:avLst/>
          </a:prstGeom>
          <a:noFill/>
        </p:spPr>
      </p:pic>
      <p:pic>
        <p:nvPicPr>
          <p:cNvPr id="33800" name="Picture 8" descr="upload.wikimedia.org/wikipedia/commons/thumb/3/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824" y="4458621"/>
            <a:ext cx="4786266" cy="1256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Какой объем памяти потребуется для хранения растрового файла, если размер графической сетки – 1024</a:t>
            </a:r>
            <a:r>
              <a:rPr lang="en-US" sz="2600" dirty="0" smtClean="0"/>
              <a:t>x</a:t>
            </a:r>
            <a:r>
              <a:rPr lang="ru-RU" sz="2600" dirty="0" smtClean="0"/>
              <a:t>768</a:t>
            </a:r>
            <a:r>
              <a:rPr lang="en-US" sz="2600" dirty="0" smtClean="0"/>
              <a:t>,</a:t>
            </a:r>
            <a:r>
              <a:rPr lang="ru-RU" sz="2600" dirty="0" smtClean="0"/>
              <a:t> а количество используемых цветов – 16 777 216?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br>
              <a:rPr lang="ru-RU" dirty="0" smtClean="0"/>
            </a:br>
            <a:r>
              <a:rPr lang="ru-RU" dirty="0" smtClean="0"/>
              <a:t>(учебник, стр. 123, 4)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 область информационных технологий, в которой компьютер используется как инструмент для синтеза изображений, а также для обработки визуальной информации, полученной из реального мира.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графика</a:t>
            </a:r>
            <a:endParaRPr lang="ru-RU" dirty="0"/>
          </a:p>
        </p:txBody>
      </p:sp>
      <p:pic>
        <p:nvPicPr>
          <p:cNvPr id="8194" name="Picture 2" descr="Любимое кино. История игруш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954" y="3978180"/>
            <a:ext cx="4480000" cy="2520000"/>
          </a:xfrm>
          <a:prstGeom prst="rect">
            <a:avLst/>
          </a:prstGeom>
          <a:noFill/>
        </p:spPr>
      </p:pic>
      <p:pic>
        <p:nvPicPr>
          <p:cNvPr id="8196" name="Picture 4" descr="Кто же такой безумный Танос на самом деле? | Пикаб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781" y="3978180"/>
            <a:ext cx="3874499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1"/>
            <a:ext cx="5048257" cy="440740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1963 </a:t>
            </a:r>
            <a:r>
              <a:rPr lang="ru-RU" sz="2600" dirty="0" smtClean="0"/>
              <a:t>г., </a:t>
            </a:r>
            <a:r>
              <a:rPr lang="en-US" sz="2600" b="1" dirty="0" smtClean="0"/>
              <a:t>DAC-1, </a:t>
            </a:r>
            <a:r>
              <a:rPr lang="en-US" sz="2600" i="1" dirty="0" smtClean="0"/>
              <a:t>IBM </a:t>
            </a:r>
            <a:r>
              <a:rPr lang="ru-RU" sz="2600" i="1" dirty="0" smtClean="0"/>
              <a:t>и </a:t>
            </a:r>
            <a:r>
              <a:rPr lang="en-US" sz="2600" i="1" dirty="0" smtClean="0"/>
              <a:t>GM</a:t>
            </a:r>
            <a:r>
              <a:rPr lang="en-US" sz="2600" b="1" dirty="0" smtClean="0"/>
              <a:t>;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r>
              <a:rPr lang="en-US" sz="2600" dirty="0" smtClean="0"/>
              <a:t>1963 </a:t>
            </a:r>
            <a:r>
              <a:rPr lang="ru-RU" sz="2600" dirty="0" smtClean="0"/>
              <a:t>г., </a:t>
            </a:r>
            <a:r>
              <a:rPr lang="en-US" sz="2600" b="1" dirty="0" smtClean="0"/>
              <a:t>Sketchpad</a:t>
            </a:r>
            <a:r>
              <a:rPr lang="ru-RU" sz="2600" b="1" dirty="0" smtClean="0"/>
              <a:t>, </a:t>
            </a:r>
            <a:r>
              <a:rPr lang="ru-RU" sz="2600" i="1" dirty="0" err="1" smtClean="0"/>
              <a:t>Айвен</a:t>
            </a:r>
            <a:r>
              <a:rPr lang="ru-RU" sz="2600" i="1" dirty="0" smtClean="0"/>
              <a:t> Сазерленд</a:t>
            </a:r>
            <a:r>
              <a:rPr lang="en-US" sz="2600" b="1" dirty="0" smtClean="0"/>
              <a:t>;</a:t>
            </a:r>
            <a:endParaRPr lang="ru-RU" sz="2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компьютерной графики</a:t>
            </a:r>
            <a:endParaRPr lang="ru-RU" dirty="0"/>
          </a:p>
        </p:txBody>
      </p:sp>
      <p:pic>
        <p:nvPicPr>
          <p:cNvPr id="6146" name="Picture 2" descr="i.pinimg.com/originals/2f/ab/55/2fab559cae06ac8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6413" y="1714488"/>
            <a:ext cx="3240000" cy="2441219"/>
          </a:xfrm>
          <a:prstGeom prst="rect">
            <a:avLst/>
          </a:prstGeom>
          <a:noFill/>
        </p:spPr>
      </p:pic>
      <p:pic>
        <p:nvPicPr>
          <p:cNvPr id="6148" name="Picture 4" descr="File:Sketchpad-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6413" y="4429132"/>
            <a:ext cx="3240000" cy="223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1968 г., </a:t>
            </a:r>
            <a:r>
              <a:rPr lang="ru-RU" sz="2600" b="1" dirty="0" smtClean="0"/>
              <a:t>Мультфильм «Кошечка»</a:t>
            </a:r>
            <a:r>
              <a:rPr lang="ru-RU" sz="2600" dirty="0" smtClean="0"/>
              <a:t>, </a:t>
            </a:r>
            <a:r>
              <a:rPr lang="ru-RU" sz="2600" i="1" dirty="0" smtClean="0"/>
              <a:t>БЭСМ-4, СССР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компьютерной графики</a:t>
            </a:r>
            <a:endParaRPr lang="ru-RU" dirty="0"/>
          </a:p>
        </p:txBody>
      </p:sp>
      <p:pic>
        <p:nvPicPr>
          <p:cNvPr id="25602" name="Picture 2" descr="Koshe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00306"/>
            <a:ext cx="4357718" cy="3928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1977 г., </a:t>
            </a:r>
            <a:r>
              <a:rPr lang="ru-RU" sz="2600" b="1" dirty="0" smtClean="0"/>
              <a:t>ПК с растровым дисплеем</a:t>
            </a:r>
            <a:r>
              <a:rPr lang="ru-RU" sz="2600" dirty="0" smtClean="0"/>
              <a:t>, </a:t>
            </a:r>
            <a:r>
              <a:rPr lang="en-US" sz="2600" i="1" dirty="0" smtClean="0"/>
              <a:t>Apple II</a:t>
            </a:r>
            <a:r>
              <a:rPr lang="en-US" sz="2600" dirty="0" smtClean="0"/>
              <a:t>;</a:t>
            </a:r>
            <a:endParaRPr lang="ru-RU" sz="2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1984 </a:t>
            </a:r>
            <a:r>
              <a:rPr lang="ru-RU" dirty="0" smtClean="0"/>
              <a:t>г., </a:t>
            </a:r>
            <a:r>
              <a:rPr lang="ru-RU" b="1" dirty="0" smtClean="0"/>
              <a:t>Графический интерфейс</a:t>
            </a:r>
            <a:r>
              <a:rPr lang="ru-RU" dirty="0" smtClean="0"/>
              <a:t>, </a:t>
            </a:r>
            <a:r>
              <a:rPr lang="en-US" i="1" dirty="0" smtClean="0"/>
              <a:t>Apple Macintosh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компьютерной графики</a:t>
            </a:r>
            <a:endParaRPr lang="ru-RU" dirty="0"/>
          </a:p>
        </p:txBody>
      </p:sp>
      <p:pic>
        <p:nvPicPr>
          <p:cNvPr id="5122" name="Picture 2" descr="Apple-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2609850" cy="3476626"/>
          </a:xfrm>
          <a:prstGeom prst="rect">
            <a:avLst/>
          </a:prstGeom>
          <a:noFill/>
        </p:spPr>
      </p:pic>
      <p:pic>
        <p:nvPicPr>
          <p:cNvPr id="5124" name="Picture 4" descr="https://upload.wikimedia.org/wikipedia/commons/thumb/e/e3/Macintosh_128k_transparency.png/200px-Macintosh_128k_transparenc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2428892" cy="2853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80999" y="4429132"/>
            <a:ext cx="8407893" cy="21431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I = X*Y*b</a:t>
            </a:r>
          </a:p>
          <a:p>
            <a:r>
              <a:rPr lang="en-US" b="1" dirty="0" smtClean="0"/>
              <a:t>X*Y </a:t>
            </a:r>
            <a:r>
              <a:rPr lang="en-US" dirty="0" smtClean="0"/>
              <a:t>– </a:t>
            </a:r>
            <a:r>
              <a:rPr lang="ru-RU" dirty="0" smtClean="0"/>
              <a:t>пространственное разрешение монитора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b</a:t>
            </a:r>
            <a:r>
              <a:rPr lang="en-US" dirty="0" smtClean="0"/>
              <a:t> – </a:t>
            </a:r>
            <a:r>
              <a:rPr lang="ru-RU" dirty="0" smtClean="0"/>
              <a:t>глубина цвета;</a:t>
            </a:r>
          </a:p>
          <a:p>
            <a:r>
              <a:rPr lang="en-US" b="1" dirty="0" smtClean="0"/>
              <a:t>K=2</a:t>
            </a:r>
            <a:r>
              <a:rPr lang="en-US" b="1" baseline="30000" dirty="0" smtClean="0"/>
              <a:t>b</a:t>
            </a:r>
            <a:r>
              <a:rPr lang="en-US" dirty="0" smtClean="0"/>
              <a:t>;</a:t>
            </a:r>
          </a:p>
          <a:p>
            <a:r>
              <a:rPr lang="ru-RU" b="1" dirty="0" smtClean="0"/>
              <a:t>К</a:t>
            </a:r>
            <a:r>
              <a:rPr lang="ru-RU" dirty="0" smtClean="0"/>
              <a:t> – количество цветов.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Дискретная структура изображения</a:t>
            </a:r>
            <a:endParaRPr lang="ru-RU" dirty="0"/>
          </a:p>
        </p:txBody>
      </p:sp>
      <p:pic>
        <p:nvPicPr>
          <p:cNvPr id="4098" name="Picture 2" descr="Векторная и растровая графика. Что выбрать? | Log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286676" cy="2875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10326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Для хранения произвольного растрового изображения размером  128×320 пикселей отведено 40 Кбайт памяти без учёта размера заголовка файла. Для кодирования цвета каждого пикселя используется одинаковое количество бит, коды пикселей записываются в файл один за другим без промежутков. Какое максимальное количество цветов можно использовать  в изображении? </a:t>
            </a:r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800" dirty="0" smtClean="0"/>
          </a:p>
          <a:p>
            <a:endParaRPr lang="ru-RU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343312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Аддитивная модель (</a:t>
            </a:r>
            <a:r>
              <a:rPr lang="en-US" dirty="0" smtClean="0"/>
              <a:t>RGB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Субтрактивная</a:t>
            </a:r>
            <a:r>
              <a:rPr lang="ru-RU" dirty="0" smtClean="0"/>
              <a:t> модель</a:t>
            </a:r>
            <a:r>
              <a:rPr lang="en-US" dirty="0" smtClean="0"/>
              <a:t> (CMYK)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Цветовые модели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522" t="8696" r="6522" b="6522"/>
          <a:stretch>
            <a:fillRect/>
          </a:stretch>
        </p:blipFill>
        <p:spPr bwMode="auto">
          <a:xfrm>
            <a:off x="785786" y="3071810"/>
            <a:ext cx="32238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7" t="3351" r="1674" b="2792"/>
          <a:stretch>
            <a:fillRect/>
          </a:stretch>
        </p:blipFill>
        <p:spPr bwMode="auto">
          <a:xfrm>
            <a:off x="4899048" y="3214706"/>
            <a:ext cx="2959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786314" y="4429132"/>
            <a:ext cx="4038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/>
              <a:t>Растровые редакторы:</a:t>
            </a:r>
            <a:endParaRPr lang="en-US" sz="2600" b="1" dirty="0" smtClean="0"/>
          </a:p>
          <a:p>
            <a:r>
              <a:rPr lang="en-US" sz="2600" dirty="0" smtClean="0"/>
              <a:t>Paint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Adobe Photoshop</a:t>
            </a:r>
            <a:r>
              <a:rPr lang="ru-RU" sz="2600" dirty="0" smtClean="0"/>
              <a:t>;</a:t>
            </a:r>
          </a:p>
          <a:p>
            <a:r>
              <a:rPr lang="en-US" sz="2600" dirty="0" smtClean="0"/>
              <a:t>Gimp.</a:t>
            </a:r>
            <a:endParaRPr lang="ru-RU" sz="2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819680" y="1785926"/>
          <a:ext cx="4038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22"/>
                <a:gridCol w="27574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Сжатие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BMP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RLE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GIF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LZW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JPEG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JPEG (</a:t>
                      </a:r>
                      <a:r>
                        <a:rPr lang="ru-RU" sz="2400" dirty="0" smtClean="0"/>
                        <a:t>с</a:t>
                      </a:r>
                      <a:r>
                        <a:rPr lang="ru-RU" sz="2400" baseline="0" dirty="0" smtClean="0"/>
                        <a:t> потерями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PNG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Deflate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Растровая графика</a:t>
            </a:r>
            <a:endParaRPr lang="ru-RU" dirty="0"/>
          </a:p>
        </p:txBody>
      </p:sp>
      <p:pic>
        <p:nvPicPr>
          <p:cNvPr id="2052" name="Picture 4" descr="Графика: Растровая графи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286016"/>
            <a:ext cx="3663462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2707</TotalTime>
  <Words>357</Words>
  <Application>Microsoft Office PowerPoint</Application>
  <PresentationFormat>Экран (4:3)</PresentationFormat>
  <Paragraphs>91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Графические технологии</vt:lpstr>
      <vt:lpstr>Компьютерная графика</vt:lpstr>
      <vt:lpstr>История компьютерной графики</vt:lpstr>
      <vt:lpstr>История компьютерной графики</vt:lpstr>
      <vt:lpstr>История компьютерной графики</vt:lpstr>
      <vt:lpstr>Дискретная структура изображения</vt:lpstr>
      <vt:lpstr>Задача 1</vt:lpstr>
      <vt:lpstr>Цветовые модели</vt:lpstr>
      <vt:lpstr>Растровая графика</vt:lpstr>
      <vt:lpstr>Векторная графика</vt:lpstr>
      <vt:lpstr>Трехмерная графика</vt:lpstr>
      <vt:lpstr>Моделирование</vt:lpstr>
      <vt:lpstr>Рендеринг (Визуализация)</vt:lpstr>
      <vt:lpstr>Программы 3D-моделирования</vt:lpstr>
      <vt:lpstr>Задача (учебник, стр. 123, 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ученик</cp:lastModifiedBy>
  <cp:revision>239</cp:revision>
  <dcterms:created xsi:type="dcterms:W3CDTF">2019-09-01T16:55:17Z</dcterms:created>
  <dcterms:modified xsi:type="dcterms:W3CDTF">2020-04-16T15:29:25Z</dcterms:modified>
</cp:coreProperties>
</file>