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03" r:id="rId3"/>
    <p:sldId id="300" r:id="rId4"/>
    <p:sldId id="301" r:id="rId5"/>
    <p:sldId id="304" r:id="rId6"/>
    <p:sldId id="302" r:id="rId7"/>
    <p:sldId id="30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Задать </a:t>
            </a:r>
            <a:r>
              <a:rPr lang="en-US" dirty="0" smtClean="0"/>
              <a:t>y0,</a:t>
            </a:r>
            <a:r>
              <a:rPr lang="en-US" baseline="0" dirty="0" smtClean="0"/>
              <a:t> v0</a:t>
            </a:r>
          </a:p>
          <a:p>
            <a:r>
              <a:rPr lang="en-US" baseline="0" dirty="0" smtClean="0"/>
              <a:t>Vi+1=</a:t>
            </a:r>
            <a:r>
              <a:rPr lang="en-US" baseline="0" dirty="0" err="1" smtClean="0"/>
              <a:t>vi+aidt</a:t>
            </a:r>
            <a:endParaRPr lang="en-US" baseline="0" dirty="0" smtClean="0"/>
          </a:p>
          <a:p>
            <a:r>
              <a:rPr lang="en-US" dirty="0" err="1" smtClean="0"/>
              <a:t>ai</a:t>
            </a:r>
            <a:r>
              <a:rPr lang="en-US" dirty="0" smtClean="0"/>
              <a:t>=(k1vi+k2vi^2-mg)/m</a:t>
            </a:r>
          </a:p>
          <a:p>
            <a:r>
              <a:rPr lang="en-US" dirty="0" smtClean="0"/>
              <a:t>Yi+1=</a:t>
            </a:r>
            <a:r>
              <a:rPr lang="en-US" dirty="0" err="1" smtClean="0"/>
              <a:t>yi+vidt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Вывести</a:t>
            </a:r>
            <a:r>
              <a:rPr lang="ru-RU" baseline="0" dirty="0" smtClean="0"/>
              <a:t> предельную скорость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Информатика</a:t>
            </a:r>
          </a:p>
          <a:p>
            <a:pPr algn="ctr"/>
            <a:r>
              <a:rPr lang="ru-RU" dirty="0"/>
              <a:t>11 класс</a:t>
            </a:r>
          </a:p>
          <a:p>
            <a:pPr algn="ctr"/>
            <a:r>
              <a:rPr lang="ru-RU" dirty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dirty="0" smtClean="0"/>
              <a:t>Свободное падение с учетом сопротивления среды</a:t>
            </a:r>
            <a:endParaRPr lang="ru-RU" sz="3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/>
              <a:t>Компьютерное моделирование</a:t>
            </a:r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при малых скоростях пропорциональная скорости (</a:t>
            </a:r>
            <a:r>
              <a:rPr lang="ru-RU" sz="2400" i="1" dirty="0" smtClean="0"/>
              <a:t>вязкое трение</a:t>
            </a:r>
            <a:r>
              <a:rPr lang="ru-RU" sz="2400" dirty="0" smtClean="0"/>
              <a:t>), при больших скоростях – её квадрату (</a:t>
            </a:r>
            <a:r>
              <a:rPr lang="ru-RU" sz="2400" i="1" dirty="0" smtClean="0"/>
              <a:t>«лобовое сопротивление»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Сила сопротивления</a:t>
            </a:r>
            <a:endParaRPr lang="ru-RU" dirty="0"/>
          </a:p>
        </p:txBody>
      </p:sp>
      <p:pic>
        <p:nvPicPr>
          <p:cNvPr id="2050" name="Picture 2" descr="Файл:Img T-37-003.jpg"/>
          <p:cNvPicPr>
            <a:picLocks noChangeAspect="1" noChangeArrowheads="1"/>
          </p:cNvPicPr>
          <p:nvPr/>
        </p:nvPicPr>
        <p:blipFill>
          <a:blip r:embed="rId3" cstate="print"/>
          <a:srcRect l="3780" t="20000" r="74485"/>
          <a:stretch>
            <a:fillRect/>
          </a:stretch>
        </p:blipFill>
        <p:spPr bwMode="auto">
          <a:xfrm rot="16200000">
            <a:off x="537772" y="3787259"/>
            <a:ext cx="2235810" cy="1944216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4174976"/>
            <a:ext cx="4257675" cy="83820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Свободное падение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700808"/>
            <a:ext cx="2457450" cy="4810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8019" y="3417168"/>
            <a:ext cx="4810125" cy="15240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Численный подход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достигается при равенстве силы тяжести и силы сопротивления.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Предельная скорость свободного падения</a:t>
            </a:r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276872"/>
            <a:ext cx="3528392" cy="637574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584" y="3501008"/>
            <a:ext cx="3294296" cy="2380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7342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b="1" dirty="0" smtClean="0"/>
              <a:t>k</a:t>
            </a:r>
            <a:r>
              <a:rPr lang="en-US" b="1" baseline="-25000" dirty="0" smtClean="0"/>
              <a:t>1</a:t>
            </a:r>
            <a:r>
              <a:rPr lang="en-US" b="1" dirty="0" smtClean="0"/>
              <a:t>=c</a:t>
            </a:r>
            <a:r>
              <a:rPr lang="en-US" b="1" baseline="-25000" dirty="0" smtClean="0"/>
              <a:t>1</a:t>
            </a:r>
            <a:r>
              <a:rPr lang="en-US" b="1" dirty="0" smtClean="0">
                <a:sym typeface="Symbol"/>
              </a:rPr>
              <a:t>b</a:t>
            </a:r>
            <a:endParaRPr lang="ru-RU" b="1" dirty="0" smtClean="0">
              <a:sym typeface="Symbol"/>
            </a:endParaRPr>
          </a:p>
          <a:p>
            <a:pPr algn="ctr">
              <a:buNone/>
            </a:pPr>
            <a:endParaRPr lang="en-US" b="1" dirty="0" smtClean="0">
              <a:sym typeface="Symbol"/>
            </a:endParaRPr>
          </a:p>
          <a:p>
            <a:pPr>
              <a:buNone/>
            </a:pPr>
            <a:r>
              <a:rPr lang="en-US" b="1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 - </a:t>
            </a:r>
            <a:r>
              <a:rPr lang="ru-RU" dirty="0" smtClean="0">
                <a:sym typeface="Symbol"/>
              </a:rPr>
              <a:t>динамическая вязкость среды;</a:t>
            </a:r>
          </a:p>
          <a:p>
            <a:pPr>
              <a:buNone/>
            </a:pPr>
            <a:r>
              <a:rPr lang="en-US" b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 – </a:t>
            </a:r>
            <a:r>
              <a:rPr lang="ru-RU" dirty="0" smtClean="0">
                <a:sym typeface="Symbol"/>
              </a:rPr>
              <a:t>характерный размер тела в направлении, перпендикулярном потоку обтекающего газа или жидкости;</a:t>
            </a:r>
          </a:p>
          <a:p>
            <a:pPr>
              <a:buNone/>
            </a:pPr>
            <a:r>
              <a:rPr lang="ru-RU" b="1" dirty="0" smtClean="0">
                <a:sym typeface="Symbol"/>
              </a:rPr>
              <a:t>с</a:t>
            </a:r>
            <a:r>
              <a:rPr lang="ru-RU" b="1" baseline="-25000" dirty="0" smtClean="0">
                <a:sym typeface="Symbol"/>
              </a:rPr>
              <a:t>1</a:t>
            </a:r>
            <a:r>
              <a:rPr lang="ru-RU" dirty="0" smtClean="0">
                <a:sym typeface="Symbol"/>
              </a:rPr>
              <a:t> – константа, определяемая формой тела.</a:t>
            </a:r>
          </a:p>
          <a:p>
            <a:pPr>
              <a:buNone/>
            </a:pPr>
            <a:endParaRPr lang="ru-RU" dirty="0" smtClean="0">
              <a:sym typeface="Symbol"/>
            </a:endParaRPr>
          </a:p>
          <a:p>
            <a:pPr>
              <a:buNone/>
            </a:pPr>
            <a:r>
              <a:rPr lang="ru-RU" b="1" dirty="0" smtClean="0">
                <a:sym typeface="Symbol"/>
              </a:rPr>
              <a:t>Для сферы</a:t>
            </a:r>
            <a:r>
              <a:rPr lang="ru-RU" dirty="0" smtClean="0">
                <a:sym typeface="Symbol"/>
              </a:rPr>
              <a:t>: </a:t>
            </a:r>
            <a:r>
              <a:rPr lang="en-US" dirty="0" smtClean="0">
                <a:sym typeface="Symbol"/>
              </a:rPr>
              <a:t>k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=</a:t>
            </a:r>
            <a:r>
              <a:rPr lang="ru-RU" dirty="0" smtClean="0">
                <a:sym typeface="Symbol"/>
              </a:rPr>
              <a:t>6</a:t>
            </a:r>
            <a:r>
              <a:rPr lang="en-US" dirty="0" smtClean="0">
                <a:sym typeface="Symbol"/>
              </a:rPr>
              <a:t>r</a:t>
            </a:r>
            <a:endParaRPr lang="ru-RU" dirty="0" smtClean="0">
              <a:sym typeface="Symbol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7342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b="1" dirty="0" smtClean="0"/>
              <a:t>k</a:t>
            </a:r>
            <a:r>
              <a:rPr lang="ru-RU" b="1" baseline="-25000" dirty="0" smtClean="0"/>
              <a:t>2</a:t>
            </a:r>
            <a:r>
              <a:rPr lang="en-US" b="1" dirty="0" smtClean="0"/>
              <a:t>=c</a:t>
            </a:r>
            <a:r>
              <a:rPr lang="ru-RU" b="1" baseline="-25000" dirty="0" smtClean="0"/>
              <a:t>2</a:t>
            </a:r>
            <a:r>
              <a:rPr lang="ru-RU" b="1" dirty="0" smtClean="0">
                <a:sym typeface="Symbol"/>
              </a:rPr>
              <a:t>/2</a:t>
            </a:r>
          </a:p>
          <a:p>
            <a:pPr algn="ctr">
              <a:buNone/>
            </a:pPr>
            <a:endParaRPr lang="en-US" b="1" dirty="0" smtClean="0">
              <a:sym typeface="Symbol"/>
            </a:endParaRPr>
          </a:p>
          <a:p>
            <a:pPr>
              <a:buNone/>
            </a:pPr>
            <a:r>
              <a:rPr lang="ru-RU" b="1" dirty="0" smtClean="0">
                <a:sym typeface="Symbol"/>
              </a:rPr>
              <a:t>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- </a:t>
            </a:r>
            <a:r>
              <a:rPr lang="ru-RU" dirty="0" smtClean="0">
                <a:sym typeface="Symbol"/>
              </a:rPr>
              <a:t>плотность среды</a:t>
            </a:r>
            <a:r>
              <a:rPr lang="ru-RU" dirty="0" smtClean="0">
                <a:sym typeface="Symbol"/>
              </a:rPr>
              <a:t>;</a:t>
            </a:r>
          </a:p>
          <a:p>
            <a:pPr>
              <a:buNone/>
            </a:pPr>
            <a:r>
              <a:rPr lang="ru-RU" b="1" dirty="0" smtClean="0">
                <a:sym typeface="Symbol"/>
              </a:rPr>
              <a:t>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– </a:t>
            </a:r>
            <a:r>
              <a:rPr lang="ru-RU" dirty="0" smtClean="0">
                <a:sym typeface="Symbol"/>
              </a:rPr>
              <a:t>площадь поперечного по отношении к потоку сечения тела;</a:t>
            </a:r>
            <a:endParaRPr lang="ru-RU" dirty="0" smtClean="0">
              <a:sym typeface="Symbol"/>
            </a:endParaRPr>
          </a:p>
          <a:p>
            <a:pPr>
              <a:buNone/>
            </a:pPr>
            <a:r>
              <a:rPr lang="ru-RU" b="1" dirty="0" smtClean="0">
                <a:sym typeface="Symbol"/>
              </a:rPr>
              <a:t>с</a:t>
            </a:r>
            <a:r>
              <a:rPr lang="ru-RU" b="1" baseline="-25000" dirty="0" smtClean="0">
                <a:sym typeface="Symbol"/>
              </a:rPr>
              <a:t>2</a:t>
            </a:r>
            <a:r>
              <a:rPr lang="ru-RU" dirty="0" smtClean="0">
                <a:sym typeface="Symbol"/>
              </a:rPr>
              <a:t> </a:t>
            </a:r>
            <a:r>
              <a:rPr lang="ru-RU" dirty="0" smtClean="0">
                <a:sym typeface="Symbol"/>
              </a:rPr>
              <a:t>– </a:t>
            </a:r>
            <a:r>
              <a:rPr lang="ru-RU" dirty="0" smtClean="0">
                <a:sym typeface="Symbol"/>
              </a:rPr>
              <a:t>коэффициент лобового сопротивления, зависящий от формы тела.</a:t>
            </a:r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ru-RU" dirty="0" smtClean="0">
                <a:sym typeface="Symbol"/>
              </a:rPr>
              <a:t>Для сферы: </a:t>
            </a:r>
            <a:r>
              <a:rPr lang="en-US" dirty="0" smtClean="0">
                <a:sym typeface="Symbol"/>
              </a:rPr>
              <a:t>k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=0,2r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Параметры модели с учетом сопротивления среды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sym typeface="Symbol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Параметры модели с учетом сопротивления среды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6" y="2636912"/>
          <a:ext cx="6096000" cy="1950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/>
                        <a:t>Входные</a:t>
                      </a:r>
                      <a:r>
                        <a:rPr lang="ru-RU" sz="2600" b="1" baseline="0" dirty="0" smtClean="0"/>
                        <a:t> параметры</a:t>
                      </a:r>
                      <a:endParaRPr lang="ru-RU" sz="2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i="1" dirty="0" smtClean="0"/>
                        <a:t>m, H, </a:t>
                      </a:r>
                      <a:r>
                        <a:rPr lang="en-US" sz="2600" b="1" i="1" dirty="0" smtClean="0">
                          <a:sym typeface="Symbol"/>
                        </a:rPr>
                        <a:t>, </a:t>
                      </a:r>
                      <a:r>
                        <a:rPr lang="ru-RU" sz="2600" b="1" i="1" dirty="0" smtClean="0">
                          <a:sym typeface="Symbol"/>
                        </a:rPr>
                        <a:t></a:t>
                      </a:r>
                      <a:r>
                        <a:rPr lang="en-US" sz="2600" b="1" i="1" dirty="0" smtClean="0">
                          <a:sym typeface="Symbol"/>
                        </a:rPr>
                        <a:t>, v</a:t>
                      </a:r>
                      <a:r>
                        <a:rPr lang="en-US" sz="2600" b="1" i="1" baseline="-25000" dirty="0" smtClean="0">
                          <a:sym typeface="Symbol"/>
                        </a:rPr>
                        <a:t>0</a:t>
                      </a:r>
                      <a:r>
                        <a:rPr lang="en-US" sz="2600" b="1" i="1" dirty="0" smtClean="0">
                          <a:sym typeface="Symbol"/>
                        </a:rPr>
                        <a:t>, b, c</a:t>
                      </a:r>
                      <a:r>
                        <a:rPr lang="en-US" sz="2600" b="1" i="1" baseline="-25000" dirty="0" smtClean="0">
                          <a:sym typeface="Symbol"/>
                        </a:rPr>
                        <a:t>1</a:t>
                      </a:r>
                      <a:r>
                        <a:rPr lang="en-US" sz="2600" b="1" i="1" dirty="0" smtClean="0">
                          <a:sym typeface="Symbol"/>
                        </a:rPr>
                        <a:t>, c</a:t>
                      </a:r>
                      <a:r>
                        <a:rPr lang="en-US" sz="2600" b="1" i="1" baseline="-25000" dirty="0" smtClean="0">
                          <a:sym typeface="Symbol"/>
                        </a:rPr>
                        <a:t>2</a:t>
                      </a:r>
                      <a:endParaRPr lang="ru-RU" sz="2600" i="1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/>
                        <a:t>Выходные</a:t>
                      </a:r>
                      <a:r>
                        <a:rPr lang="ru-RU" sz="2600" b="1" baseline="0" dirty="0" smtClean="0"/>
                        <a:t> параметры</a:t>
                      </a:r>
                      <a:endParaRPr lang="ru-RU" sz="2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i="1" dirty="0" smtClean="0"/>
                        <a:t>v(t), y (t)</a:t>
                      </a:r>
                      <a:endParaRPr lang="ru-RU" sz="26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2192</TotalTime>
  <Words>187</Words>
  <Application>Microsoft Office PowerPoint</Application>
  <PresentationFormat>Экран (4:3)</PresentationFormat>
  <Paragraphs>41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Свободное падение с учетом сопротивления среды</vt:lpstr>
      <vt:lpstr>Сила сопротивления</vt:lpstr>
      <vt:lpstr>Свободное падение</vt:lpstr>
      <vt:lpstr>Численный подход</vt:lpstr>
      <vt:lpstr>Предельная скорость свободного падения</vt:lpstr>
      <vt:lpstr>Параметры модели с учетом сопротивления среды</vt:lpstr>
      <vt:lpstr>Параметры модели с учетом сопротивления среды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124</cp:revision>
  <dcterms:created xsi:type="dcterms:W3CDTF">2019-09-01T16:55:17Z</dcterms:created>
  <dcterms:modified xsi:type="dcterms:W3CDTF">2021-03-09T10:39:59Z</dcterms:modified>
</cp:coreProperties>
</file>