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91" r:id="rId2"/>
    <p:sldMasterId id="2147483803" r:id="rId3"/>
  </p:sldMasterIdLst>
  <p:notesMasterIdLst>
    <p:notesMasterId r:id="rId22"/>
  </p:notesMasterIdLst>
  <p:sldIdLst>
    <p:sldId id="256" r:id="rId4"/>
    <p:sldId id="273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4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26.01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ru-RU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ru-RU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01.07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ru-RU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ru-RU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30.08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ru-RU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ru-RU" sz="2800"/>
        </a:p>
      </dgm:t>
    </dgm:pt>
    <dgm:pt modelId="{E731978B-F94B-47D7-AFDE-5668EE8523C9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05.09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ru-RU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ru-RU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AB35D-7F85-4F08-9397-AA61FB00442A}" type="pres">
      <dgm:prSet presAssocID="{7BF07599-40A3-43F8-B74C-B9C9D197B9C8}" presName="parTxOnly" presStyleLbl="node1" presStyleIdx="0" presStyleCnt="4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ru-RU"/>
        </a:p>
      </dgm:t>
    </dgm:pt>
    <dgm:pt modelId="{43FF70E3-3B35-4DF9-A907-606680DFC178}" type="pres">
      <dgm:prSet presAssocID="{964A18CD-1B5D-4A7E-B182-2927E17348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ru-RU"/>
        </a:p>
      </dgm:t>
    </dgm:pt>
    <dgm:pt modelId="{40E75915-E9B1-4ABD-839B-3CFD5E25D23D}" type="pres">
      <dgm:prSet presAssocID="{25761703-EE26-4CA8-B049-3F157889CE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7AFE4-5A8A-4232-8024-F2443FC198F5}" type="pres">
      <dgm:prSet presAssocID="{B74F6A51-714F-4AA7-B42B-E7F20847B954}" presName="parTxOnlySpace" presStyleCnt="0"/>
      <dgm:spPr/>
      <dgm:t>
        <a:bodyPr/>
        <a:lstStyle/>
        <a:p>
          <a:endParaRPr lang="ru-RU"/>
        </a:p>
      </dgm:t>
    </dgm:pt>
    <dgm:pt modelId="{D3FAEA15-74EA-44F0-B324-8062485B62BB}" type="pres">
      <dgm:prSet presAssocID="{E731978B-F94B-47D7-AFDE-5668EE8523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14D78E-FB7F-487E-B012-D0204DD17868}" type="presOf" srcId="{8BBD982B-F274-4BA3-8F19-028AA15117A4}" destId="{83BF0D0E-CEE2-4D71-A59A-24428141268C}" srcOrd="0" destOrd="0" presId="urn:microsoft.com/office/officeart/2005/8/layout/chevron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0AA5FB60-9FFB-49F9-87C1-3EF9A39B8377}" type="presOf" srcId="{25761703-EE26-4CA8-B049-3F157889CE06}" destId="{40E75915-E9B1-4ABD-839B-3CFD5E25D23D}" srcOrd="0" destOrd="0" presId="urn:microsoft.com/office/officeart/2005/8/layout/chevron1"/>
    <dgm:cxn modelId="{37DA9607-3BD0-4095-847F-36B6930A980B}" type="presOf" srcId="{7BF07599-40A3-43F8-B74C-B9C9D197B9C8}" destId="{372AB35D-7F85-4F08-9397-AA61FB00442A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093D08D4-0167-439F-B402-BA751E77447B}" type="presOf" srcId="{964A18CD-1B5D-4A7E-B182-2927E17348E0}" destId="{43FF70E3-3B35-4DF9-A907-606680DFC178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E4EF4FD4-5757-4B24-94CD-8365A78E266E}" type="presOf" srcId="{E731978B-F94B-47D7-AFDE-5668EE8523C9}" destId="{D3FAEA15-74EA-44F0-B324-8062485B62BB}" srcOrd="0" destOrd="0" presId="urn:microsoft.com/office/officeart/2005/8/layout/chevron1"/>
    <dgm:cxn modelId="{8E359843-7E25-4669-A0A7-8E078E2F63B5}" type="presParOf" srcId="{83BF0D0E-CEE2-4D71-A59A-24428141268C}" destId="{372AB35D-7F85-4F08-9397-AA61FB00442A}" srcOrd="0" destOrd="0" presId="urn:microsoft.com/office/officeart/2005/8/layout/chevron1"/>
    <dgm:cxn modelId="{0734BA10-5696-4CEF-A752-BACEB8138CD7}" type="presParOf" srcId="{83BF0D0E-CEE2-4D71-A59A-24428141268C}" destId="{1F777585-BE73-4FF0-B2F3-AF881F23F55D}" srcOrd="1" destOrd="0" presId="urn:microsoft.com/office/officeart/2005/8/layout/chevron1"/>
    <dgm:cxn modelId="{85ED07A6-F044-4B03-BC59-2EB31EE77F86}" type="presParOf" srcId="{83BF0D0E-CEE2-4D71-A59A-24428141268C}" destId="{43FF70E3-3B35-4DF9-A907-606680DFC178}" srcOrd="2" destOrd="0" presId="urn:microsoft.com/office/officeart/2005/8/layout/chevron1"/>
    <dgm:cxn modelId="{54A16AD3-73F1-4779-A05D-876742F94CE0}" type="presParOf" srcId="{83BF0D0E-CEE2-4D71-A59A-24428141268C}" destId="{9A80ACDF-AC15-4B39-99F9-7A6A02E1B5CD}" srcOrd="3" destOrd="0" presId="urn:microsoft.com/office/officeart/2005/8/layout/chevron1"/>
    <dgm:cxn modelId="{B10DC698-4D41-4C8E-8F97-7D45864F5824}" type="presParOf" srcId="{83BF0D0E-CEE2-4D71-A59A-24428141268C}" destId="{40E75915-E9B1-4ABD-839B-3CFD5E25D23D}" srcOrd="4" destOrd="0" presId="urn:microsoft.com/office/officeart/2005/8/layout/chevron1"/>
    <dgm:cxn modelId="{ACA1D382-C025-4516-A703-5A2FB0E814CA}" type="presParOf" srcId="{83BF0D0E-CEE2-4D71-A59A-24428141268C}" destId="{3AD7AFE4-5A8A-4232-8024-F2443FC198F5}" srcOrd="5" destOrd="0" presId="urn:microsoft.com/office/officeart/2005/8/layout/chevron1"/>
    <dgm:cxn modelId="{B1D95DED-2C5D-4536-89B5-3B0176DF0420}" type="presParOf" srcId="{83BF0D0E-CEE2-4D71-A59A-24428141268C}" destId="{D3FAEA15-74EA-44F0-B324-8062485B62B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AB35D-7F85-4F08-9397-AA61FB00442A}">
      <dsp:nvSpPr>
        <dsp:cNvPr id="0" name=""/>
        <dsp:cNvSpPr/>
      </dsp:nvSpPr>
      <dsp:spPr>
        <a:xfrm>
          <a:off x="0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26.01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319" y="1827680"/>
        <a:ext cx="1374957" cy="916638"/>
      </dsp:txXfrm>
    </dsp:sp>
    <dsp:sp modelId="{43FF70E3-3B35-4DF9-A907-606680DFC178}">
      <dsp:nvSpPr>
        <dsp:cNvPr id="0" name=""/>
        <dsp:cNvSpPr/>
      </dsp:nvSpPr>
      <dsp:spPr>
        <a:xfrm>
          <a:off x="2066372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-579010"/>
                <a:satOff val="-2825"/>
                <a:lumOff val="-980"/>
                <a:alphaOff val="0"/>
                <a:tint val="96000"/>
                <a:lumMod val="102000"/>
              </a:schemeClr>
            </a:gs>
            <a:gs pos="100000">
              <a:schemeClr val="accent3">
                <a:hueOff val="-579010"/>
                <a:satOff val="-2825"/>
                <a:lumOff val="-98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01.07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4691" y="1827680"/>
        <a:ext cx="1374957" cy="916638"/>
      </dsp:txXfrm>
    </dsp:sp>
    <dsp:sp modelId="{40E75915-E9B1-4ABD-839B-3CFD5E25D23D}">
      <dsp:nvSpPr>
        <dsp:cNvPr id="0" name=""/>
        <dsp:cNvSpPr/>
      </dsp:nvSpPr>
      <dsp:spPr>
        <a:xfrm>
          <a:off x="4128808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-1158020"/>
                <a:satOff val="-5649"/>
                <a:lumOff val="-1960"/>
                <a:alphaOff val="0"/>
                <a:tint val="96000"/>
                <a:lumMod val="102000"/>
              </a:schemeClr>
            </a:gs>
            <a:gs pos="100000">
              <a:schemeClr val="accent3">
                <a:hueOff val="-1158020"/>
                <a:satOff val="-5649"/>
                <a:lumOff val="-196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30.08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7127" y="1827680"/>
        <a:ext cx="1374957" cy="916638"/>
      </dsp:txXfrm>
    </dsp:sp>
    <dsp:sp modelId="{D3FAEA15-74EA-44F0-B324-8062485B62BB}">
      <dsp:nvSpPr>
        <dsp:cNvPr id="0" name=""/>
        <dsp:cNvSpPr/>
      </dsp:nvSpPr>
      <dsp:spPr>
        <a:xfrm>
          <a:off x="6191243" y="1827680"/>
          <a:ext cx="2291595" cy="916638"/>
        </a:xfrm>
        <a:prstGeom prst="chevron">
          <a:avLst/>
        </a:prstGeom>
        <a:gradFill rotWithShape="0">
          <a:gsLst>
            <a:gs pos="0">
              <a:schemeClr val="accent3">
                <a:hueOff val="-1737030"/>
                <a:satOff val="-8474"/>
                <a:lumOff val="-2940"/>
                <a:alphaOff val="0"/>
                <a:tint val="96000"/>
                <a:lumMod val="102000"/>
              </a:schemeClr>
            </a:gs>
            <a:gs pos="100000">
              <a:schemeClr val="accent3">
                <a:hueOff val="-1737030"/>
                <a:satOff val="-8474"/>
                <a:lumOff val="-294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05.09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9562" y="1827680"/>
        <a:ext cx="1374957" cy="916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4773-1E8C-4C4C-8042-F07EB40B459E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23B1E-DF3D-4438-A331-E34FF0C03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7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9399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16254-6040-410E-88DA-936281B31BF2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7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0B1848-85C7-45E7-9EE5-9D3ADA7DFA8A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7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16463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0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1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94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AD5-C601-475E-B96C-0BB126A8E8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B918F-B7A7-403E-905F-BD9DFBBE22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44363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8B41-891D-4F23-B34E-EF727B16E5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13D5C-D6FA-486E-A0EF-70A9FCB0DF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4263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65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39CA-11E7-4F94-9616-C51A6CE720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7634A-58CC-48EB-93F4-B0C1C4A03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87928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06FF-D8B9-4013-ACA1-287FCF57F8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ABD50-BAE7-4A6A-B2A2-4E56732352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10349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E934-B088-4E2F-BD1C-347A40C70C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E7A7-9596-49F3-8EAF-B8EDFB1FE4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62110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87D5-2EEE-4738-A9E1-DC70BBE13A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26C69-DA16-4FDC-AD1E-240C1254A3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12848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9024-BBA3-4D2F-B437-C530F9A42E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07AC0-900B-473C-9A4E-35955F0238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69817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A73E-746D-4DA0-AD95-1B20FC599C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8AE90-C7EC-4A59-811D-58AA9C831F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1583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8B06-73CC-4FCD-BD6F-2EF35CD08B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7D48-32C7-45E2-AA0F-A74819BA1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64806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515F-66AC-4F63-BA99-B548DE9656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B778E-98D0-4342-B6D7-FF83C23138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25863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C57C-EA16-4630-ABE4-F43E8F158B6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AE0A-7505-4027-94E2-BAFF9701A9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39293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AD5-C601-475E-B96C-0BB126A8E8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B918F-B7A7-403E-905F-BD9DFBBE22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2321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03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8B41-891D-4F23-B34E-EF727B16E5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13D5C-D6FA-486E-A0EF-70A9FCB0DF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8160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39CA-11E7-4F94-9616-C51A6CE720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7634A-58CC-48EB-93F4-B0C1C4A03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909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06FF-D8B9-4013-ACA1-287FCF57F8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ABD50-BAE7-4A6A-B2A2-4E56732352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75603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E934-B088-4E2F-BD1C-347A40C70C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E7A7-9596-49F3-8EAF-B8EDFB1FE4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83727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87D5-2EEE-4738-A9E1-DC70BBE13A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26C69-DA16-4FDC-AD1E-240C1254A3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10336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9024-BBA3-4D2F-B437-C530F9A42E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07AC0-900B-473C-9A4E-35955F0238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79122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A73E-746D-4DA0-AD95-1B20FC599C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8AE90-C7EC-4A59-811D-58AA9C831F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54844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8B06-73CC-4FCD-BD6F-2EF35CD08B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7D48-32C7-45E2-AA0F-A74819BA1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9485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515F-66AC-4F63-BA99-B548DE9656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B778E-98D0-4342-B6D7-FF83C23138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82634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C57C-EA16-4630-ABE4-F43E8F158B6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AE0A-7505-4027-94E2-BAFF9701A9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9605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2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1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5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0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5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9ECABD-D11C-4FFD-ADB1-A27FBAAD0D5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D8550-CE74-482A-907A-25C48556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7EC36C-613F-427E-8D59-2AEC935AB1D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8B001-FEC6-402E-AC3F-E80ACFE874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4238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7EC36C-613F-427E-8D59-2AEC935AB1D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8B001-FEC6-402E-AC3F-E80ACFE874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8770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services.asurs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asurs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 организации приема </a:t>
            </a:r>
            <a:br>
              <a:rPr lang="ru-RU" dirty="0" smtClean="0"/>
            </a:br>
            <a:r>
              <a:rPr lang="ru-RU" dirty="0" smtClean="0"/>
              <a:t>в 1 класс в 2016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Борисова Н.П.</a:t>
            </a:r>
          </a:p>
          <a:p>
            <a:r>
              <a:rPr lang="ru-RU" dirty="0" smtClean="0"/>
              <a:t>ГБОУ ДПО ЦПК «Красноярский РЦ»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96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3" y="153150"/>
            <a:ext cx="7748132" cy="2430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33" y="2761675"/>
            <a:ext cx="7748132" cy="29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1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382059"/>
            <a:ext cx="6048375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812" y="4351865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осле регистрации заявлению присваивается </a:t>
            </a:r>
            <a:r>
              <a:rPr lang="ru-RU" sz="2800" b="1" u="sng" dirty="0" smtClean="0"/>
              <a:t>12-значный номер</a:t>
            </a:r>
            <a:r>
              <a:rPr lang="ru-RU" sz="2800" b="1" dirty="0" smtClean="0"/>
              <a:t> (внешний идентификатор)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7191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Распечатка заявления, </a:t>
            </a:r>
            <a:r>
              <a:rPr lang="ru-RU" sz="3200" dirty="0"/>
              <a:t>и</a:t>
            </a:r>
            <a:r>
              <a:rPr lang="ru-RU" sz="3200" dirty="0" smtClean="0"/>
              <a:t>зменение статуса заявления проводятся сотрудником ОО в ведомственной системе </a:t>
            </a:r>
            <a:r>
              <a:rPr lang="en-US" sz="3200" dirty="0">
                <a:hlinkClick r:id="rId2"/>
              </a:rPr>
              <a:t>https://eservices.asurso.ru</a:t>
            </a:r>
            <a:r>
              <a:rPr lang="en-US" sz="3200" dirty="0" smtClean="0">
                <a:hlinkClick r:id="rId2"/>
              </a:rPr>
              <a:t>/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32" y="2379135"/>
            <a:ext cx="7729179" cy="35106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72000" y="2438401"/>
            <a:ext cx="931333" cy="6688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9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903108"/>
            <a:ext cx="8256677" cy="505178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05934" y="4885267"/>
            <a:ext cx="1515533" cy="6434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6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135467"/>
            <a:ext cx="5833533" cy="363608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481667" y="1134533"/>
            <a:ext cx="4385733" cy="6434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71" y="3771556"/>
            <a:ext cx="7684029" cy="274389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742267" y="5092355"/>
            <a:ext cx="4385733" cy="6434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7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3" y="790575"/>
            <a:ext cx="7600420" cy="409087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74700" y="1383954"/>
            <a:ext cx="2332567" cy="6434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02000" y="2704755"/>
            <a:ext cx="2904067" cy="5972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7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704667" cy="4732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следующий день после регистрации заявления образовательной учреждение размещает </a:t>
            </a:r>
            <a:r>
              <a:rPr lang="ru-RU" b="1" dirty="0" smtClean="0"/>
              <a:t>на доске объявлений и на сайте </a:t>
            </a:r>
            <a:r>
              <a:rPr lang="ru-RU" dirty="0" smtClean="0"/>
              <a:t>реестр принятых заявлений, содержащий 12-значные номера обращений в порядке их поступления в ведомственную систему.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82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издания приказа о зачислении в ОО: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системе «Е-</a:t>
            </a:r>
            <a:r>
              <a:rPr lang="ru-RU" dirty="0" err="1" smtClean="0"/>
              <a:t>услуги.Образование</a:t>
            </a:r>
            <a:r>
              <a:rPr lang="ru-RU" dirty="0" smtClean="0"/>
              <a:t>» изменяется статус заявления «Очередник»                «Зачислен»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на доске объявлений и сайте ОО размещается выписка из приказа, содержащая 12-значный номер обращения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682066" y="3588341"/>
            <a:ext cx="728133" cy="14393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6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3" y="931334"/>
            <a:ext cx="7704667" cy="46397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 согласии на обработку персональных данных указать, что родители дают согласие на передачу данных о ребенке и родителе органам управления образования.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 сайтах ОО разместить телефон горячей линии по приему в первый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37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28612" y="1143000"/>
          <a:ext cx="84867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сроки организации приема в 1 класс</a:t>
            </a:r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79512" y="4365104"/>
            <a:ext cx="2077699" cy="1800200"/>
          </a:xfrm>
          <a:prstGeom prst="wedgeRoundRectCallout">
            <a:avLst>
              <a:gd name="adj1" fmla="val -1733"/>
              <a:gd name="adj2" fmla="val -7926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приема заявлений, первая волна 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402942" y="4378804"/>
            <a:ext cx="2077699" cy="1800200"/>
          </a:xfrm>
          <a:prstGeom prst="wedgeRoundRectCallout">
            <a:avLst>
              <a:gd name="adj1" fmla="val -1733"/>
              <a:gd name="adj2" fmla="val -792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Открытие второй волны приема заявлений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85893" y="4350312"/>
            <a:ext cx="2077699" cy="1800200"/>
          </a:xfrm>
          <a:prstGeom prst="wedgeRoundRectCallout">
            <a:avLst>
              <a:gd name="adj1" fmla="val -1733"/>
              <a:gd name="adj2" fmla="val -7926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Издание приказа о комплектовании первых классов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843936" y="4378804"/>
            <a:ext cx="2077699" cy="1800200"/>
          </a:xfrm>
          <a:prstGeom prst="wedgeRoundRectCallout">
            <a:avLst>
              <a:gd name="adj1" fmla="val -1733"/>
              <a:gd name="adj2" fmla="val -79269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кончание приема заявлений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340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1000" spd="-100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одзаголовок 2"/>
          <p:cNvSpPr txBox="1">
            <a:spLocks/>
          </p:cNvSpPr>
          <p:nvPr/>
        </p:nvSpPr>
        <p:spPr bwMode="auto">
          <a:xfrm>
            <a:off x="142875" y="0"/>
            <a:ext cx="885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электронном виде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общего образования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774700"/>
            <a:ext cx="914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87" tIns="52744" rIns="105487" bIns="52744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Нормативные основания организации приема в 1 класс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 smtClean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23863" y="1196975"/>
            <a:ext cx="8296275" cy="15843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</a:rPr>
              <a:t>Порядок приема граждан на обучение по образовательным программам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</a:rPr>
              <a:t>начального общего, основного общего и среднего общего образования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(приказ Министерства образования и науки Российской Федерации от 22.01.2014 № 32)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</a:rPr>
              <a:t>Приказ министерства образования и науки Самарской области от 16.04.2015 № 126-од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"Об утверждении административного регламента предоставления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"Предоставление начального общего, основного общего, среднего общего образования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по основным общеобразовательным программам"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225954" y="3199668"/>
            <a:ext cx="2807460" cy="101984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Правила приема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 ОУ</a:t>
            </a:r>
          </a:p>
        </p:txBody>
      </p:sp>
      <p:sp>
        <p:nvSpPr>
          <p:cNvPr id="8" name="Двойная стрелка влево/вправо 7"/>
          <p:cNvSpPr/>
          <p:nvPr/>
        </p:nvSpPr>
        <p:spPr bwMode="auto">
          <a:xfrm>
            <a:off x="3043238" y="3313113"/>
            <a:ext cx="3849687" cy="763587"/>
          </a:xfrm>
          <a:prstGeom prst="left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Проверить соответствие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896293" y="3305108"/>
            <a:ext cx="1981199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Локальный акт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ОУ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204980" y="2879825"/>
            <a:ext cx="970948" cy="433741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50" y="4191000"/>
            <a:ext cx="876300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</a:rPr>
              <a:t>Закрепление территорий муниципальных районов и городских округов производится 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</a:rPr>
              <a:t>органами местного самоуправления.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</a:rPr>
              <a:t>Прием граждан для обучения в филиале ОУ осуществляется в соответствии с правилами приема на обучение в ГОУ.</a:t>
            </a:r>
            <a:endParaRPr lang="en-US" sz="1400" b="1" dirty="0">
              <a:solidFill>
                <a:srgbClr val="003366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366"/>
                </a:solidFill>
                <a:latin typeface="Times New Roman" pitchFamily="18" charset="0"/>
              </a:rPr>
              <a:t>        </a:t>
            </a: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</a:rPr>
              <a:t>ОУ размещает на информационном стенде, на официальном сайте в сети "Интернет", в средствах массовой информации (в том числе электронных) информацию о: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</a:rPr>
              <a:t>количестве мест в первых классах не позднее 10 календарных дней с момента издания распорядительного акта о закрепленной территории;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</a:rPr>
              <a:t>наличии свободных мест для приема детей, не проживающих на закрепленной территории, не позднее 1 июля.</a:t>
            </a:r>
            <a:endParaRPr lang="en-US" sz="1400" b="1" dirty="0">
              <a:solidFill>
                <a:srgbClr val="003366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366"/>
                </a:solidFill>
                <a:latin typeface="Times New Roman" pitchFamily="18" charset="0"/>
              </a:rPr>
              <a:t>      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78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одзаголовок 2"/>
          <p:cNvSpPr txBox="1">
            <a:spLocks/>
          </p:cNvSpPr>
          <p:nvPr/>
        </p:nvSpPr>
        <p:spPr bwMode="auto">
          <a:xfrm>
            <a:off x="142875" y="0"/>
            <a:ext cx="885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электронном виде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общего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219201" y="823281"/>
            <a:ext cx="6858000" cy="34993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Претенденты на зачисление в 1 класс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 bwMode="auto">
          <a:xfrm rot="2437670">
            <a:off x="2592618" y="1280847"/>
            <a:ext cx="605963" cy="54132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9001103">
            <a:off x="6301082" y="1310122"/>
            <a:ext cx="627751" cy="57569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7" name="TextBox 7"/>
          <p:cNvSpPr txBox="1">
            <a:spLocks noChangeArrowheads="1"/>
          </p:cNvSpPr>
          <p:nvPr/>
        </p:nvSpPr>
        <p:spPr bwMode="auto">
          <a:xfrm>
            <a:off x="1414463" y="1639888"/>
            <a:ext cx="2205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50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Гарантированный прием</a:t>
            </a:r>
          </a:p>
        </p:txBody>
      </p:sp>
      <p:sp>
        <p:nvSpPr>
          <p:cNvPr id="11278" name="TextBox 8"/>
          <p:cNvSpPr txBox="1">
            <a:spLocks noChangeArrowheads="1"/>
          </p:cNvSpPr>
          <p:nvPr/>
        </p:nvSpPr>
        <p:spPr bwMode="auto">
          <a:xfrm>
            <a:off x="6040438" y="1700213"/>
            <a:ext cx="240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50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Прием на свободные места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334000" y="1963738"/>
            <a:ext cx="3421063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</a:rPr>
              <a:t>с 01.07.2016 по 05.09.2016</a:t>
            </a:r>
          </a:p>
        </p:txBody>
      </p:sp>
      <p:sp>
        <p:nvSpPr>
          <p:cNvPr id="11280" name="TextBox 10"/>
          <p:cNvSpPr txBox="1">
            <a:spLocks noChangeArrowheads="1"/>
          </p:cNvSpPr>
          <p:nvPr/>
        </p:nvSpPr>
        <p:spPr bwMode="auto">
          <a:xfrm>
            <a:off x="5334000" y="2462213"/>
            <a:ext cx="3581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любые претенденты (в т.ч. закрепленные лица)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756222" y="3649716"/>
            <a:ext cx="341910" cy="730515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2035392" y="3649716"/>
            <a:ext cx="341910" cy="730515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679575" y="4481513"/>
            <a:ext cx="1054100" cy="1206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Свидетельство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 регистрации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по месту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пребывания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Форма № 3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959475" y="3311525"/>
            <a:ext cx="3032125" cy="30083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Преимущественное право на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внеочередное/первоочередное зачисление: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ФЗ от 07.02.2011№ 3-ФЗ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«О полиции»;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2) ФЗ от 27.05.1998 № 76-ФЗ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«О статусе военнослужащих»;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3) ФЗ от 29.12.2012 № 273-ФЗ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«Об образовании в РФ»;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4) ФЗ от 30.12.2012 № 283-ФЗ «О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социальных гарантиях сотрудникам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некоторых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ФОИВ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и внесении изменений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в отдельные законодательные акты РФ»;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5) ФЗ от 26.06.1992 N 3132-1 «О статусе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судей в РФ»;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029326" y="4043093"/>
            <a:ext cx="2586038" cy="7588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ПРЕТЕНДЕНТЫ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БЕЗ РЕГИСТРАЦИИ</a:t>
            </a:r>
          </a:p>
        </p:txBody>
      </p:sp>
      <p:cxnSp>
        <p:nvCxnSpPr>
          <p:cNvPr id="11296" name="Прямая со стрелкой 18"/>
          <p:cNvCxnSpPr>
            <a:cxnSpLocks noChangeShapeType="1"/>
            <a:stCxn id="18" idx="0"/>
          </p:cNvCxnSpPr>
          <p:nvPr/>
        </p:nvCxnSpPr>
        <p:spPr bwMode="auto">
          <a:xfrm flipV="1">
            <a:off x="4322345" y="2954339"/>
            <a:ext cx="1718093" cy="1088754"/>
          </a:xfrm>
          <a:prstGeom prst="straightConnector1">
            <a:avLst/>
          </a:prstGeom>
          <a:noFill/>
          <a:ln w="25400" cap="sq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Прямоугольник 21"/>
          <p:cNvSpPr/>
          <p:nvPr/>
        </p:nvSpPr>
        <p:spPr bwMode="auto">
          <a:xfrm>
            <a:off x="409575" y="1963738"/>
            <a:ext cx="4505325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</a:rPr>
              <a:t>По графику - по 30.06.2016</a:t>
            </a:r>
          </a:p>
        </p:txBody>
      </p:sp>
      <p:sp>
        <p:nvSpPr>
          <p:cNvPr id="11300" name="TextBox 22"/>
          <p:cNvSpPr txBox="1">
            <a:spLocks noChangeArrowheads="1"/>
          </p:cNvSpPr>
          <p:nvPr/>
        </p:nvSpPr>
        <p:spPr bwMode="auto">
          <a:xfrm>
            <a:off x="304800" y="2484438"/>
            <a:ext cx="23749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smtClean="0">
                <a:solidFill>
                  <a:srgbClr val="0A0AFF"/>
                </a:solidFill>
                <a:latin typeface="Times New Roman" panose="02020603050405020304" pitchFamily="18" charset="0"/>
              </a:rPr>
              <a:t>1. дети, зарегистрированные на закрепленной за ОУ территорией</a:t>
            </a:r>
          </a:p>
        </p:txBody>
      </p:sp>
      <p:sp>
        <p:nvSpPr>
          <p:cNvPr id="11301" name="TextBox 23"/>
          <p:cNvSpPr txBox="1">
            <a:spLocks noChangeArrowheads="1"/>
          </p:cNvSpPr>
          <p:nvPr/>
        </p:nvSpPr>
        <p:spPr bwMode="auto">
          <a:xfrm>
            <a:off x="409575" y="3187700"/>
            <a:ext cx="210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A0AFF"/>
                </a:solidFill>
                <a:latin typeface="Times New Roman" panose="02020603050405020304" pitchFamily="18" charset="0"/>
              </a:rPr>
              <a:t>с подтвержденной регистрацией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61950" y="4481513"/>
            <a:ext cx="1130300" cy="1206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Свидетельство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 регистрации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по месту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жительства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Форма № 8</a:t>
            </a:r>
          </a:p>
        </p:txBody>
      </p:sp>
      <p:sp>
        <p:nvSpPr>
          <p:cNvPr id="11303" name="Прямоугольник 2"/>
          <p:cNvSpPr>
            <a:spLocks noChangeArrowheads="1"/>
          </p:cNvSpPr>
          <p:nvPr/>
        </p:nvSpPr>
        <p:spPr bwMode="auto">
          <a:xfrm>
            <a:off x="304800" y="5764213"/>
            <a:ext cx="2446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либо выписка из карточки регистрации по </a:t>
            </a:r>
            <a:r>
              <a:rPr lang="ru-RU" altLang="ru-RU" sz="1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форме № 9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(справка с места жительства)</a:t>
            </a:r>
          </a:p>
        </p:txBody>
      </p:sp>
      <p:sp>
        <p:nvSpPr>
          <p:cNvPr id="11304" name="TextBox 27"/>
          <p:cNvSpPr txBox="1">
            <a:spLocks noChangeArrowheads="1"/>
          </p:cNvSpPr>
          <p:nvPr/>
        </p:nvSpPr>
        <p:spPr bwMode="auto">
          <a:xfrm>
            <a:off x="117475" y="6354763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(Приказ ФМС России от 11.09.2012 № 288)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9326" y="5161542"/>
            <a:ext cx="24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предоставляют документ о законности нахождения     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РФ.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20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99" y="1813586"/>
            <a:ext cx="7747000" cy="26895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0799" y="618067"/>
            <a:ext cx="7399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Все заявления </a:t>
            </a:r>
            <a:r>
              <a:rPr lang="ru-RU" sz="2800" b="1" dirty="0" smtClean="0"/>
              <a:t>вносятся в систему через открытую часть </a:t>
            </a:r>
            <a:r>
              <a:rPr lang="en-US" sz="2800" b="1" dirty="0">
                <a:hlinkClick r:id="rId3"/>
              </a:rPr>
              <a:t>http://es.asurso.ru</a:t>
            </a:r>
            <a:r>
              <a:rPr lang="en-US" sz="2800" b="1" dirty="0" smtClean="0">
                <a:hlinkClick r:id="rId3"/>
              </a:rPr>
              <a:t>/</a:t>
            </a:r>
            <a:r>
              <a:rPr lang="ru-RU" sz="2800" b="1" dirty="0" smtClean="0"/>
              <a:t>  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0799" y="4744549"/>
            <a:ext cx="713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</a:t>
            </a:r>
            <a:r>
              <a:rPr lang="ru-RU" dirty="0" smtClean="0">
                <a:latin typeface="Arial Black" panose="020B0A04020102020204" pitchFamily="34" charset="0"/>
              </a:rPr>
              <a:t>ачало приема заявлений – 26 января 2016 г. в 9.00 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5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6" y="986810"/>
            <a:ext cx="7885556" cy="42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63" y="2547937"/>
            <a:ext cx="7613237" cy="27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4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40" y="365125"/>
            <a:ext cx="7403953" cy="54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720726"/>
            <a:ext cx="7651750" cy="46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71</TotalTime>
  <Words>567</Words>
  <Application>Microsoft Office PowerPoint</Application>
  <PresentationFormat>Экран (4:3)</PresentationFormat>
  <Paragraphs>89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Corbel</vt:lpstr>
      <vt:lpstr>Times New Roman</vt:lpstr>
      <vt:lpstr>Wingdings</vt:lpstr>
      <vt:lpstr>Параллакс</vt:lpstr>
      <vt:lpstr>Тема Office</vt:lpstr>
      <vt:lpstr>1_Тема Office</vt:lpstr>
      <vt:lpstr>Об организации приема  в 1 класс в 2016 году</vt:lpstr>
      <vt:lpstr>Основные сроки организации приема в 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Распечатка заявления, изменение статуса заявления проводятся сотрудником ОО в ведомственной системе https://eservices.asurso.ru/  </vt:lpstr>
      <vt:lpstr>Презентация PowerPoint</vt:lpstr>
      <vt:lpstr>Презентация PowerPoint</vt:lpstr>
      <vt:lpstr>Презентация PowerPoint</vt:lpstr>
      <vt:lpstr>На следующий день после регистрации заявления образовательной учреждение размещает на доске объявлений и на сайте реестр принятых заявлений, содержащий 12-значные номера обращений в порядке их поступления в ведомственную систему.</vt:lpstr>
      <vt:lpstr>После издания приказа о зачислении в ОО:</vt:lpstr>
      <vt:lpstr>В согласии на обработку персональных данных указать, что родители дают согласие на передачу данных о ребенке и родителе органам управления образования.  На сайтах ОО разместить телефон горячей линии по приему в первый класс.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приема в 1 класс</dc:title>
  <dc:creator>Борисова</dc:creator>
  <cp:lastModifiedBy>Борисова</cp:lastModifiedBy>
  <cp:revision>13</cp:revision>
  <dcterms:created xsi:type="dcterms:W3CDTF">2016-01-19T05:50:00Z</dcterms:created>
  <dcterms:modified xsi:type="dcterms:W3CDTF">2016-01-21T06:59:16Z</dcterms:modified>
</cp:coreProperties>
</file>