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6" r:id="rId3"/>
    <p:sldId id="308" r:id="rId4"/>
    <p:sldId id="312" r:id="rId5"/>
    <p:sldId id="311" r:id="rId6"/>
    <p:sldId id="315" r:id="rId7"/>
    <p:sldId id="313" r:id="rId8"/>
    <p:sldId id="317" r:id="rId9"/>
    <p:sldId id="323" r:id="rId10"/>
    <p:sldId id="31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018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orient="horz" pos="2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C9E9FF"/>
    <a:srgbClr val="0070C0"/>
    <a:srgbClr val="F9CBC7"/>
    <a:srgbClr val="450D08"/>
    <a:srgbClr val="C7B89D"/>
    <a:srgbClr val="CCC0DA"/>
    <a:srgbClr val="DCE6F2"/>
    <a:srgbClr val="BFBFBF"/>
    <a:srgbClr val="0517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3577" autoAdjust="0"/>
  </p:normalViewPr>
  <p:slideViewPr>
    <p:cSldViewPr>
      <p:cViewPr>
        <p:scale>
          <a:sx n="66" d="100"/>
          <a:sy n="66" d="100"/>
        </p:scale>
        <p:origin x="-2310" y="-762"/>
      </p:cViewPr>
      <p:guideLst>
        <p:guide orient="horz" pos="2205"/>
        <p:guide orient="horz" pos="663"/>
        <p:guide orient="horz" pos="4201"/>
        <p:guide orient="horz" pos="890"/>
        <p:guide orient="horz" pos="2931"/>
        <p:guide pos="2018"/>
        <p:guide pos="385"/>
        <p:guide pos="476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notesViewPr>
    <p:cSldViewPr showGuide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Комментарии. </a:t>
            </a:r>
          </a:p>
          <a:p>
            <a:r>
              <a:rPr lang="ru-RU" dirty="0" smtClean="0"/>
              <a:t>Задания появляются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44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91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0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 появляется поэтапно (по щелчку)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92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</a:t>
            </a:r>
            <a:r>
              <a:rPr lang="ru-RU" baseline="0" dirty="0" smtClean="0"/>
              <a:t> на следующем слайде. По щелчку мыши появляется краткая запись условия задачи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44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 появляется поэтапно (по щелчку)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82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41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 cstate="print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47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7584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61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ПЕРЕДАЧА И ХРАНЕНИЕ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И ИНФОРМАЦИОННЫЕ 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368337" y="5278958"/>
            <a:ext cx="7515424" cy="13183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информации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42892" y="1078409"/>
            <a:ext cx="8282005" cy="1656184"/>
            <a:chOff x="2943315" y="4754669"/>
            <a:chExt cx="8282005" cy="1656184"/>
          </a:xfrm>
        </p:grpSpPr>
        <p:sp>
          <p:nvSpPr>
            <p:cNvPr id="6" name="Овал 5"/>
            <p:cNvSpPr/>
            <p:nvPr/>
          </p:nvSpPr>
          <p:spPr>
            <a:xfrm>
              <a:off x="2954645" y="5155253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7" name="Группа 7"/>
            <p:cNvGrpSpPr/>
            <p:nvPr/>
          </p:nvGrpSpPr>
          <p:grpSpPr>
            <a:xfrm>
              <a:off x="2943315" y="4754669"/>
              <a:ext cx="8244000" cy="1486495"/>
              <a:chOff x="2111199" y="5038755"/>
              <a:chExt cx="5944844" cy="1486495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11199" y="5038755"/>
                <a:ext cx="59448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111199" y="6525250"/>
                <a:ext cx="59448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Подзаголовок 5"/>
            <p:cNvSpPr txBox="1">
              <a:spLocks/>
            </p:cNvSpPr>
            <p:nvPr/>
          </p:nvSpPr>
          <p:spPr>
            <a:xfrm>
              <a:off x="3662741" y="4826677"/>
              <a:ext cx="7562579" cy="15841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Хранение информации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фиксирование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её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носителе. </a:t>
              </a:r>
            </a:p>
            <a:p>
              <a:pPr algn="just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Носитель </a:t>
              </a:r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информации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– это материальная среда, используемая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записи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хранения информации.</a:t>
              </a:r>
            </a:p>
          </p:txBody>
        </p:sp>
      </p:grpSp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0447">
            <a:off x="1489035" y="5656259"/>
            <a:ext cx="1586065" cy="70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366" y="5428678"/>
            <a:ext cx="1490814" cy="104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486" y="5390673"/>
            <a:ext cx="2104851" cy="118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460" y="5378436"/>
            <a:ext cx="2038862" cy="12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029" y="5393158"/>
            <a:ext cx="1477539" cy="120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Выноска-облако 26">
            <a:hlinkClick r:id="" action="ppaction://noaction"/>
          </p:cNvPr>
          <p:cNvSpPr/>
          <p:nvPr/>
        </p:nvSpPr>
        <p:spPr>
          <a:xfrm>
            <a:off x="7682668" y="5450444"/>
            <a:ext cx="1080120" cy="864096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+15 лет</a:t>
            </a:r>
            <a:endParaRPr lang="ru-RU" dirty="0"/>
          </a:p>
        </p:txBody>
      </p:sp>
      <p:cxnSp>
        <p:nvCxnSpPr>
          <p:cNvPr id="30" name="Соединительная линия уступом 29"/>
          <p:cNvCxnSpPr>
            <a:endCxn id="25" idx="1"/>
          </p:cNvCxnSpPr>
          <p:nvPr/>
        </p:nvCxnSpPr>
        <p:spPr>
          <a:xfrm rot="16200000" flipH="1">
            <a:off x="-128298" y="4441520"/>
            <a:ext cx="2633230" cy="360039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658943" y="3629019"/>
            <a:ext cx="1046708" cy="360041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336918" y="3648404"/>
            <a:ext cx="7550942" cy="13679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943" y="3823515"/>
            <a:ext cx="1520771" cy="100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135" y="3823515"/>
            <a:ext cx="2087698" cy="101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399" y="3823515"/>
            <a:ext cx="970723" cy="96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4559" y="3823515"/>
            <a:ext cx="792088" cy="1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616466" y="2781204"/>
            <a:ext cx="8281987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Носители информации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4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Шеннона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9950" y="1052513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950" y="2132856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Кодирующее устройство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4392" y="2132856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Декодирующее устройство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392" y="1063355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Приемник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61918" y="1870224"/>
            <a:ext cx="576064" cy="20505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130532" y="2323197"/>
            <a:ext cx="576064" cy="33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005337" y="2323236"/>
            <a:ext cx="576064" cy="33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4527865" y="2780928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5757" y="2276872"/>
            <a:ext cx="252028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 связи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5797" y="1412776"/>
            <a:ext cx="180020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Шум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5797" y="3074374"/>
            <a:ext cx="180020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527865" y="1916832"/>
            <a:ext cx="576064" cy="26731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7526360" y="1855790"/>
            <a:ext cx="576064" cy="205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5650" y="4636303"/>
            <a:ext cx="692735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5" name="Водопад"/>
          <p:cNvGrpSpPr/>
          <p:nvPr/>
        </p:nvGrpSpPr>
        <p:grpSpPr>
          <a:xfrm>
            <a:off x="1566315" y="3861048"/>
            <a:ext cx="7374170" cy="2520280"/>
            <a:chOff x="1542312" y="3861048"/>
            <a:chExt cx="7374170" cy="2520280"/>
          </a:xfrm>
        </p:grpSpPr>
        <p:pic>
          <p:nvPicPr>
            <p:cNvPr id="33" name="фото водопад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56109" y="3861048"/>
              <a:ext cx="3360373" cy="25202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Вопрос про водопад"/>
            <p:cNvSpPr txBox="1">
              <a:spLocks/>
            </p:cNvSpPr>
            <p:nvPr/>
          </p:nvSpPr>
          <p:spPr>
            <a:xfrm>
              <a:off x="1542312" y="4437112"/>
              <a:ext cx="3888432" cy="15841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Поясните схему на примере разговора двух человек возле Ниагарского водопада.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006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3" grpId="0" animBg="1"/>
      <p:bldP spid="15" grpId="0" animBg="1"/>
      <p:bldP spid="16" grpId="0" animBg="1"/>
      <p:bldP spid="17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48124" y="1052513"/>
            <a:ext cx="5833343" cy="28803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Помехи</a:t>
            </a:r>
            <a:endParaRPr lang="ru-RU" dirty="0"/>
          </a:p>
        </p:txBody>
      </p:sp>
      <p:sp>
        <p:nvSpPr>
          <p:cNvPr id="10" name="Абракадабра"/>
          <p:cNvSpPr/>
          <p:nvPr/>
        </p:nvSpPr>
        <p:spPr>
          <a:xfrm>
            <a:off x="3045396" y="1052513"/>
            <a:ext cx="5817939" cy="2878801"/>
          </a:xfrm>
          <a:prstGeom prst="rect">
            <a:avLst/>
          </a:prstGeom>
          <a:noFill/>
        </p:spPr>
        <p:txBody>
          <a:bodyPr wrap="square" lIns="252000" tIns="252000" rIns="252000" bIns="252000">
            <a:spAutoFit/>
          </a:bodyPr>
          <a:lstStyle/>
          <a:p>
            <a:pPr algn="just"/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D94НН03 С006Щ3НN3 П0К4ЗЫ8437, К4КN3 У9N8N73ЛЬНЫ3 83ЩN М0Ж37 93Л47Ь Н4Ш Р4ЗУМ! 8П3Ч47ЛЯЮЩN3 83ЩN! СН4Ч4Л4 Э70 6ЫЛ0 7РУ9Н0, Н0 С3ЙЧ4С Н4 Э70Й С7Р0К3 84Ш Р4ЗУМ ЧN7437 Э70 4870М47NЧ3СКN, Н3 З49УМЫ84ЯСЬ 06 Э70М.</a:t>
            </a:r>
          </a:p>
        </p:txBody>
      </p:sp>
      <p:sp>
        <p:nvSpPr>
          <p:cNvPr id="12" name="Читаемый текст"/>
          <p:cNvSpPr/>
          <p:nvPr/>
        </p:nvSpPr>
        <p:spPr>
          <a:xfrm>
            <a:off x="3082281" y="1052513"/>
            <a:ext cx="5780930" cy="2771080"/>
          </a:xfrm>
          <a:prstGeom prst="rect">
            <a:avLst/>
          </a:prstGeom>
          <a:noFill/>
        </p:spPr>
        <p:txBody>
          <a:bodyPr wrap="square" lIns="252000" tIns="252000" rIns="252000" bIns="252000">
            <a:spAutoFit/>
          </a:bodyPr>
          <a:lstStyle/>
          <a:p>
            <a:pPr algn="just"/>
            <a:r>
              <a:rPr lang="ru-RU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СООБЩЕНИЕ ПОКАЗЫВАЕТ, КАКИЕ УДИВИТЕЛЬНЫЕ ВЕЩИ МОЖЕТ ДЕЛАТЬ НАШ РАЗУМ! ВПЕЧАТЛЯЮЩИЕ ВЕЩИ! СНАЧАЛА ЭТО БЫЛО ТРУДНО, НО СЕЙЧАС НА ЭТОЙ СТРОКЕ ВАШ РАЗУМ ЧИТАЕТ ЭТО АВТОМАТИЧЕСКИ, НЕ ЗАДУМЫВАЯСЬ ОБ ЭТОМ. </a:t>
            </a:r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2993255" cy="4032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4005064"/>
            <a:ext cx="583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Любой естественный язык обладает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избыточностью.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650" y="4941888"/>
            <a:ext cx="8137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 дискретной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цифровой связи потеря даже одного бита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привести к полному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обесцениванию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2671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шума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131841" y="1050656"/>
            <a:ext cx="57769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Устранение технических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экранированные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кабели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фильтры,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отделяющие полезный сигнал от шума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Избыточное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передаваемого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сообщения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контрольной информацией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восстановления потерянной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дублирование информации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69" r="45801"/>
          <a:stretch/>
        </p:blipFill>
        <p:spPr>
          <a:xfrm>
            <a:off x="611188" y="1052513"/>
            <a:ext cx="2442670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Пропускная способность канала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ru-RU" sz="3200" b="1" dirty="0" smtClean="0"/>
              <a:t>Пропускная способность канала </a:t>
            </a:r>
            <a:r>
              <a:rPr lang="ru-RU" sz="3200" dirty="0" smtClean="0"/>
              <a:t>–</a:t>
            </a:r>
            <a:r>
              <a:rPr lang="ru-RU" sz="3200" b="1" dirty="0" smtClean="0"/>
              <a:t> </a:t>
            </a:r>
            <a:r>
              <a:rPr lang="ru-RU" sz="3200" dirty="0" smtClean="0"/>
              <a:t>максимальная скорость </a:t>
            </a:r>
            <a:r>
              <a:rPr lang="ru-RU" sz="3200" dirty="0"/>
              <a:t>передачи </a:t>
            </a:r>
            <a:r>
              <a:rPr lang="ru-RU" sz="3200" dirty="0" smtClean="0"/>
              <a:t>информации. </a:t>
            </a:r>
          </a:p>
        </p:txBody>
      </p:sp>
      <p:grpSp>
        <p:nvGrpSpPr>
          <p:cNvPr id="6" name="Группа 7"/>
          <p:cNvGrpSpPr/>
          <p:nvPr/>
        </p:nvGrpSpPr>
        <p:grpSpPr>
          <a:xfrm>
            <a:off x="611188" y="2708920"/>
            <a:ext cx="8281987" cy="3672408"/>
            <a:chOff x="2111199" y="5038755"/>
            <a:chExt cx="5972202" cy="194421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111199" y="5038755"/>
              <a:ext cx="59722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111199" y="6982971"/>
              <a:ext cx="59688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одзаголовок 5"/>
          <p:cNvSpPr txBox="1">
            <a:spLocks/>
          </p:cNvSpPr>
          <p:nvPr/>
        </p:nvSpPr>
        <p:spPr>
          <a:xfrm>
            <a:off x="611560" y="2996952"/>
            <a:ext cx="8281615" cy="180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Объём переданной информации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V・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пропускная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канала (в битах в секунду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передачи.</a:t>
            </a:r>
          </a:p>
        </p:txBody>
      </p:sp>
    </p:spTree>
    <p:extLst>
      <p:ext uri="{BB962C8B-B14F-4D97-AF65-F5344CB8AC3E}">
        <p14:creationId xmlns:p14="http://schemas.microsoft.com/office/powerpoint/2010/main" xmlns="" val="24357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Исходный текст"/>
          <p:cNvSpPr>
            <a:spLocks noGrp="1"/>
          </p:cNvSpPr>
          <p:nvPr>
            <p:ph idx="4294967295"/>
          </p:nvPr>
        </p:nvSpPr>
        <p:spPr>
          <a:xfrm>
            <a:off x="611188" y="1052513"/>
            <a:ext cx="8215312" cy="5286375"/>
          </a:xfrm>
        </p:spPr>
        <p:txBody>
          <a:bodyPr/>
          <a:lstStyle/>
          <a:p>
            <a:r>
              <a:rPr lang="ru-RU" dirty="0"/>
              <a:t>У Толи есть доступ к сети Интернет по </a:t>
            </a:r>
            <a:r>
              <a:rPr lang="ru-RU" dirty="0" smtClean="0"/>
              <a:t>высокоскоростному </a:t>
            </a:r>
            <a:r>
              <a:rPr lang="ru-RU" dirty="0"/>
              <a:t>одностороннему радиоканалу, обеспечивающему </a:t>
            </a:r>
            <a:r>
              <a:rPr lang="ru-RU" dirty="0" smtClean="0"/>
              <a:t>скорость </a:t>
            </a:r>
            <a:r>
              <a:rPr lang="ru-RU" dirty="0"/>
              <a:t>получения информации 2</a:t>
            </a:r>
            <a:r>
              <a:rPr lang="ru-RU" baseline="30000" dirty="0"/>
              <a:t>20</a:t>
            </a:r>
            <a:r>
              <a:rPr lang="ru-RU" dirty="0"/>
              <a:t> бит/с. У Миши нет </a:t>
            </a:r>
            <a:r>
              <a:rPr lang="ru-RU" dirty="0" smtClean="0"/>
              <a:t>скоростного</a:t>
            </a:r>
            <a:r>
              <a:rPr lang="en-US" dirty="0" smtClean="0"/>
              <a:t> </a:t>
            </a:r>
            <a:r>
              <a:rPr lang="ru-RU" dirty="0" smtClean="0"/>
              <a:t>доступа </a:t>
            </a:r>
            <a:r>
              <a:rPr lang="ru-RU" dirty="0"/>
              <a:t>в Интернет, но есть возможность получать </a:t>
            </a:r>
            <a:r>
              <a:rPr lang="ru-RU" dirty="0" smtClean="0"/>
              <a:t>информацию</a:t>
            </a:r>
            <a:r>
              <a:rPr lang="en-US" dirty="0" smtClean="0"/>
              <a:t> </a:t>
            </a:r>
            <a:r>
              <a:rPr lang="ru-RU" dirty="0" smtClean="0"/>
              <a:t>от </a:t>
            </a:r>
            <a:r>
              <a:rPr lang="ru-RU" dirty="0"/>
              <a:t>Толи по низкоскоростному телефонному каналу со </a:t>
            </a:r>
            <a:r>
              <a:rPr lang="ru-RU" dirty="0" smtClean="0"/>
              <a:t>средней</a:t>
            </a:r>
            <a:r>
              <a:rPr lang="en-US" dirty="0" smtClean="0"/>
              <a:t> </a:t>
            </a:r>
            <a:r>
              <a:rPr lang="ru-RU" dirty="0" smtClean="0"/>
              <a:t>скоростью </a:t>
            </a:r>
            <a:r>
              <a:rPr lang="ru-RU" dirty="0"/>
              <a:t>2</a:t>
            </a:r>
            <a:r>
              <a:rPr lang="ru-RU" baseline="30000" dirty="0"/>
              <a:t>13</a:t>
            </a:r>
            <a:r>
              <a:rPr lang="ru-RU" dirty="0"/>
              <a:t> бит/с. Миша договорился с Толей, что тот </a:t>
            </a:r>
            <a:r>
              <a:rPr lang="ru-RU" dirty="0" smtClean="0"/>
              <a:t>будет</a:t>
            </a:r>
            <a:r>
              <a:rPr lang="en-US" dirty="0" smtClean="0"/>
              <a:t> </a:t>
            </a:r>
            <a:r>
              <a:rPr lang="ru-RU" dirty="0" smtClean="0"/>
              <a:t>скачивать </a:t>
            </a:r>
            <a:r>
              <a:rPr lang="ru-RU" dirty="0"/>
              <a:t>для него данные объемом 5 Мбайт по </a:t>
            </a:r>
            <a:r>
              <a:rPr lang="ru-RU" dirty="0" smtClean="0"/>
              <a:t>высокоскоростному </a:t>
            </a:r>
            <a:r>
              <a:rPr lang="ru-RU" dirty="0"/>
              <a:t>каналу и ретранслировать их Мише по </a:t>
            </a:r>
            <a:r>
              <a:rPr lang="ru-RU" dirty="0" smtClean="0"/>
              <a:t>низкоскоростному</a:t>
            </a:r>
            <a:r>
              <a:rPr lang="en-US" dirty="0" smtClean="0"/>
              <a:t> </a:t>
            </a:r>
            <a:r>
              <a:rPr lang="ru-RU" dirty="0" smtClean="0"/>
              <a:t>каналу</a:t>
            </a:r>
            <a:r>
              <a:rPr lang="ru-RU" dirty="0"/>
              <a:t>. Компьютер Толи может начать ретрансляцию данных </a:t>
            </a:r>
            <a:r>
              <a:rPr lang="ru-RU" dirty="0" smtClean="0"/>
              <a:t>не</a:t>
            </a:r>
            <a:r>
              <a:rPr lang="en-US" dirty="0" smtClean="0"/>
              <a:t> </a:t>
            </a:r>
            <a:r>
              <a:rPr lang="ru-RU" dirty="0" smtClean="0"/>
              <a:t>раньше</a:t>
            </a:r>
            <a:r>
              <a:rPr lang="ru-RU" dirty="0"/>
              <a:t>, чем им будут получены первые 0,5 Мбайт этих </a:t>
            </a:r>
            <a:r>
              <a:rPr lang="ru-RU" dirty="0" smtClean="0"/>
              <a:t>данных.</a:t>
            </a:r>
            <a:r>
              <a:rPr lang="en-US" dirty="0" smtClean="0"/>
              <a:t> </a:t>
            </a:r>
            <a:r>
              <a:rPr lang="ru-RU" dirty="0" smtClean="0"/>
              <a:t>Каков </a:t>
            </a:r>
            <a:r>
              <a:rPr lang="ru-RU" dirty="0"/>
              <a:t>минимально возможный промежуток времени (в </a:t>
            </a:r>
            <a:r>
              <a:rPr lang="ru-RU" dirty="0" smtClean="0"/>
              <a:t>секундах</a:t>
            </a:r>
            <a:r>
              <a:rPr lang="ru-RU" dirty="0"/>
              <a:t>) с момента </a:t>
            </a:r>
            <a:r>
              <a:rPr lang="ru-RU" dirty="0" smtClean="0"/>
              <a:t>начала </a:t>
            </a:r>
            <a:r>
              <a:rPr lang="ru-RU" dirty="0"/>
              <a:t>скачивания данных Толей до </a:t>
            </a:r>
            <a:r>
              <a:rPr lang="ru-RU" dirty="0" smtClean="0"/>
              <a:t>полного</a:t>
            </a:r>
            <a:r>
              <a:rPr lang="en-US" dirty="0" smtClean="0"/>
              <a:t> </a:t>
            </a:r>
            <a:r>
              <a:rPr lang="ru-RU" dirty="0" smtClean="0"/>
              <a:t>их </a:t>
            </a:r>
            <a:r>
              <a:rPr lang="ru-RU" dirty="0"/>
              <a:t>получения Мишей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12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Гантта</a:t>
            </a:r>
            <a:endParaRPr lang="ru-RU" dirty="0"/>
          </a:p>
        </p:txBody>
      </p:sp>
      <p:sp>
        <p:nvSpPr>
          <p:cNvPr id="22" name="Краткая запись"/>
          <p:cNvSpPr txBox="1">
            <a:spLocks/>
          </p:cNvSpPr>
          <p:nvPr/>
        </p:nvSpPr>
        <p:spPr>
          <a:xfrm>
            <a:off x="642909" y="1052737"/>
            <a:ext cx="821536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 Толи</a:t>
            </a:r>
            <a:r>
              <a:rPr lang="ru-RU" dirty="0" smtClean="0"/>
              <a:t>: скорость 2</a:t>
            </a:r>
            <a:r>
              <a:rPr lang="ru-RU" baseline="30000" dirty="0" smtClean="0"/>
              <a:t>20</a:t>
            </a:r>
            <a:r>
              <a:rPr lang="ru-RU" dirty="0" smtClean="0"/>
              <a:t> бит/с. </a:t>
            </a:r>
            <a:r>
              <a:rPr lang="ru-RU" b="1" dirty="0" smtClean="0"/>
              <a:t>У Миши</a:t>
            </a:r>
            <a:r>
              <a:rPr lang="ru-RU" dirty="0" smtClean="0"/>
              <a:t>: скорость 2</a:t>
            </a:r>
            <a:r>
              <a:rPr lang="ru-RU" baseline="30000" dirty="0" smtClean="0"/>
              <a:t>13</a:t>
            </a:r>
            <a:r>
              <a:rPr lang="ru-RU" dirty="0" smtClean="0"/>
              <a:t> бит/с. </a:t>
            </a:r>
          </a:p>
          <a:p>
            <a:pPr indent="0"/>
            <a:r>
              <a:rPr lang="ru-RU" dirty="0" smtClean="0"/>
              <a:t>Скачивать 5 Мбайт. Передавать после получения 0,5 Мбайт. Время (в секундах) с момента начала скачивания Толей до получения Мишей?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310" y="3070501"/>
            <a:ext cx="882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Толя: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75" y="3795132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Миша: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73995" y="3811265"/>
            <a:ext cx="7967072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55698" y="2832418"/>
            <a:ext cx="1017816" cy="9662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63249" y="3827399"/>
            <a:ext cx="5370142" cy="3356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73515" y="2832418"/>
            <a:ext cx="2376263" cy="9662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96313" y="3111197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0,5Мб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52" y="3111197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4,5Мб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9778" y="3795132"/>
            <a:ext cx="739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8685" y="3333044"/>
            <a:ext cx="995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955697" y="2631025"/>
            <a:ext cx="6387961" cy="2379620"/>
            <a:chOff x="1955697" y="2631025"/>
            <a:chExt cx="6387961" cy="252000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955697" y="2631025"/>
              <a:ext cx="2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2963249" y="2631025"/>
              <a:ext cx="2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8343657" y="2631025"/>
              <a:ext cx="1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>
            <a:off x="1939711" y="4511298"/>
            <a:ext cx="10178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957528" y="4511298"/>
            <a:ext cx="53701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9063" y="4579758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9988" y="4551236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772418" y="5131193"/>
                <a:ext cx="24098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8" y="5131193"/>
                <a:ext cx="2409890" cy="67710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TextBox 47"/>
              <p:cNvSpPr txBox="1"/>
              <p:nvPr/>
            </p:nvSpPr>
            <p:spPr>
              <a:xfrm>
                <a:off x="745585" y="6109485"/>
                <a:ext cx="301050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=4+5120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2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" y="6109485"/>
                <a:ext cx="3010504" cy="338554"/>
              </a:xfrm>
              <a:prstGeom prst="rect">
                <a:avLst/>
              </a:prstGeom>
              <a:blipFill>
                <a:blip r:embed="rId4" cstate="print"/>
                <a:stretch>
                  <a:fillRect l="-1215" r="-607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00332" y="6017152"/>
            <a:ext cx="2039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5124 с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4367758" y="5127963"/>
                <a:ext cx="26809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5120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58" y="5127963"/>
                <a:ext cx="2680927" cy="67710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381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8" grpId="0"/>
      <p:bldP spid="13" grpId="0" animBg="1"/>
      <p:bldP spid="16" grpId="0" animBg="1"/>
      <p:bldP spid="17" grpId="0" animBg="1"/>
      <p:bldP spid="14" grpId="0"/>
      <p:bldP spid="19" grpId="0"/>
      <p:bldP spid="20" grpId="0"/>
      <p:bldP spid="23" grpId="0"/>
      <p:bldP spid="37" grpId="1"/>
      <p:bldP spid="38" grpId="1"/>
      <p:bldP spid="40" grpId="0" animBg="1"/>
      <p:bldP spid="48" grpId="0" animBg="1"/>
      <p:bldP spid="25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22" name="Краткая запись"/>
          <p:cNvSpPr txBox="1">
            <a:spLocks/>
          </p:cNvSpPr>
          <p:nvPr/>
        </p:nvSpPr>
        <p:spPr>
          <a:xfrm>
            <a:off x="689069" y="1055979"/>
            <a:ext cx="8215369" cy="79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Документ </a:t>
            </a:r>
            <a:r>
              <a:rPr lang="ru-RU" dirty="0" smtClean="0"/>
              <a:t>можно </a:t>
            </a:r>
            <a:r>
              <a:rPr lang="ru-RU" dirty="0"/>
              <a:t>передать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одного </a:t>
            </a:r>
            <a:r>
              <a:rPr lang="ru-RU" dirty="0"/>
              <a:t>компьютера на другой двумя </a:t>
            </a:r>
            <a:r>
              <a:rPr lang="ru-RU" dirty="0" smtClean="0"/>
              <a:t>способами:</a:t>
            </a:r>
            <a:endParaRPr lang="en-US" dirty="0" smtClean="0"/>
          </a:p>
          <a:p>
            <a:pPr algn="l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747130"/>
              </p:ext>
            </p:extLst>
          </p:nvPr>
        </p:nvGraphicFramePr>
        <p:xfrm>
          <a:off x="1043607" y="1772564"/>
          <a:ext cx="720080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xmlns="" val="3009009847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xmlns="" val="2804735514"/>
                    </a:ext>
                  </a:extLst>
                </a:gridCol>
              </a:tblGrid>
              <a:tr h="386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Передать по каналу связи без использования архиватора.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Сжать архиватором, передать архив по каналу связи, распаковать.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04257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09" y="2869844"/>
            <a:ext cx="82502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каких размерах передаваемого документа пользователю следует воспользоваться архиватором, чтобы ускорить время процесса передачи документа если: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средняя скорость передачи данных по каналу связи составляет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бит/с;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объем сжатого архиватором документа равен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исходного объема;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время, требуемое на сжатие документа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 секунд, на распаковку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 секунды?</a:t>
            </a:r>
          </a:p>
        </p:txBody>
      </p:sp>
    </p:spTree>
    <p:extLst>
      <p:ext uri="{BB962C8B-B14F-4D97-AF65-F5344CB8AC3E}">
        <p14:creationId xmlns:p14="http://schemas.microsoft.com/office/powerpoint/2010/main" xmlns="" val="7810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976156" y="3063930"/>
                <a:ext cx="862608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6" y="3063930"/>
                <a:ext cx="862608" cy="63382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90658" y="5851550"/>
            <a:ext cx="3449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более 320 Кбайт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6250" y="1019563"/>
            <a:ext cx="7967072" cy="1937817"/>
            <a:chOff x="736250" y="1019563"/>
            <a:chExt cx="7967072" cy="1937817"/>
          </a:xfrm>
        </p:grpSpPr>
        <p:sp>
          <p:nvSpPr>
            <p:cNvPr id="38" name="TextBox 37"/>
            <p:cNvSpPr txBox="1"/>
            <p:nvPr/>
          </p:nvSpPr>
          <p:spPr>
            <a:xfrm>
              <a:off x="3628246" y="2440391"/>
              <a:ext cx="10582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4347" y="1196752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6326" y="1882332"/>
              <a:ext cx="4491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97889" y="1232594"/>
              <a:ext cx="5400000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82224" y="1798514"/>
              <a:ext cx="1800000" cy="36000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19259" y="1197905"/>
              <a:ext cx="9957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776073" y="2455255"/>
              <a:ext cx="180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3600570" y="2453048"/>
              <a:ext cx="1080000" cy="220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97889" y="2440391"/>
              <a:ext cx="1778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с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06468" y="1798514"/>
              <a:ext cx="1080000" cy="360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706611" y="1798514"/>
              <a:ext cx="1080000" cy="36000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777898" y="1019563"/>
              <a:ext cx="2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595447" y="1019563"/>
              <a:ext cx="2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4696966" y="1049380"/>
              <a:ext cx="1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789797" y="1045056"/>
              <a:ext cx="1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4700141" y="2449872"/>
              <a:ext cx="1084326" cy="2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719787" y="2440391"/>
              <a:ext cx="107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с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736250" y="1697665"/>
              <a:ext cx="7967072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87152" y="1770043"/>
              <a:ext cx="11216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869987" y="1799105"/>
                  <a:ext cx="175932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бит/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987" y="1799105"/>
                  <a:ext cx="1759328" cy="338554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1730" r="-1038" b="-339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977594" y="3904836"/>
                <a:ext cx="2366482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5+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94" y="3904836"/>
                <a:ext cx="2366482" cy="6362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936402" y="4706051"/>
                <a:ext cx="942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2" y="4706051"/>
                <a:ext cx="942116" cy="338554"/>
              </a:xfrm>
              <a:prstGeom prst="rect">
                <a:avLst/>
              </a:prstGeom>
              <a:blipFill>
                <a:blip r:embed="rId6" cstate="print"/>
                <a:stretch>
                  <a:fillRect l="-5844" r="-1948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6305142" y="3063930"/>
                <a:ext cx="2058897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42" y="3063930"/>
                <a:ext cx="2058897" cy="63382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3628247" y="3904836"/>
                <a:ext cx="1325043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47" y="3904836"/>
                <a:ext cx="1325043" cy="63382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6300192" y="4026550"/>
                <a:ext cx="18665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</a:rPr>
                      <m:t>,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&gt;8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026550"/>
                <a:ext cx="1866537" cy="33855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4886" t="-25455" r="-8143" b="-4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/>
              <p:cNvSpPr txBox="1"/>
              <p:nvPr/>
            </p:nvSpPr>
            <p:spPr>
              <a:xfrm>
                <a:off x="3630635" y="4706051"/>
                <a:ext cx="146379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35" y="4706051"/>
                <a:ext cx="1463799" cy="338554"/>
              </a:xfrm>
              <a:prstGeom prst="rect">
                <a:avLst/>
              </a:prstGeom>
              <a:blipFill>
                <a:blip r:embed="rId10" cstate="print"/>
                <a:stretch>
                  <a:fillRect l="-6667" t="-25000" r="-10833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TextBox 48"/>
              <p:cNvSpPr txBox="1"/>
              <p:nvPr/>
            </p:nvSpPr>
            <p:spPr>
              <a:xfrm>
                <a:off x="6269256" y="4706051"/>
                <a:ext cx="2191176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Кбайт</m:t>
                    </m:r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256" y="4706051"/>
                <a:ext cx="2191176" cy="342401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4167" t="-23214" r="-6944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3587055" y="5295606"/>
                <a:ext cx="191296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Кбайт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055" y="5295606"/>
                <a:ext cx="1912960" cy="338554"/>
              </a:xfrm>
              <a:prstGeom prst="rect">
                <a:avLst/>
              </a:prstGeom>
              <a:blipFill>
                <a:blip r:embed="rId12" cstate="print"/>
                <a:stretch>
                  <a:fillRect l="-1592" r="-2229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H="1">
            <a:off x="3501208" y="3190128"/>
            <a:ext cx="2" cy="190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3540351" y="3063930"/>
                <a:ext cx="2313517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&gt;5+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51" y="3063930"/>
                <a:ext cx="2313517" cy="636200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399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/>
      <p:bldP spid="39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8822</TotalTime>
  <Words>545</Words>
  <Application>Microsoft Office PowerPoint</Application>
  <PresentationFormat>Экран (4:3)</PresentationFormat>
  <Paragraphs>99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ПЕРЕДАЧА И ХРАНЕНИЕ ИНФОРМАЦИИ</vt:lpstr>
      <vt:lpstr>Схема Шеннона</vt:lpstr>
      <vt:lpstr>Помехи</vt:lpstr>
      <vt:lpstr>Защита от шума</vt:lpstr>
      <vt:lpstr>Пропускная способность канала</vt:lpstr>
      <vt:lpstr>Задача 1</vt:lpstr>
      <vt:lpstr>Диаграмма Гантта</vt:lpstr>
      <vt:lpstr>Задание 2</vt:lpstr>
      <vt:lpstr>Решение</vt:lpstr>
      <vt:lpstr>Хранение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ПЕРЕДАЧА И ХРАНЕНИЕ ИНФОРМАЦИИ</dc:title>
  <dc:creator>МК</dc:creator>
  <cp:lastModifiedBy>admin</cp:lastModifiedBy>
  <cp:revision>13</cp:revision>
  <dcterms:modified xsi:type="dcterms:W3CDTF">2024-09-24T08:45:31Z</dcterms:modified>
</cp:coreProperties>
</file>