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15" r:id="rId3"/>
    <p:sldId id="324" r:id="rId4"/>
    <p:sldId id="338" r:id="rId5"/>
    <p:sldId id="33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6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FFFF"/>
    <a:srgbClr val="B9C4D5"/>
    <a:srgbClr val="A6B5CA"/>
    <a:srgbClr val="514E8C"/>
    <a:srgbClr val="ACB6C0"/>
    <a:srgbClr val="4B48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9" autoAdjust="0"/>
    <p:restoredTop sz="83477" autoAdjust="0"/>
  </p:normalViewPr>
  <p:slideViewPr>
    <p:cSldViewPr>
      <p:cViewPr varScale="1">
        <p:scale>
          <a:sx n="96" d="100"/>
          <a:sy n="96" d="100"/>
        </p:scale>
        <p:origin x="-2064" y="-108"/>
      </p:cViewPr>
      <p:guideLst>
        <p:guide orient="horz" pos="2160"/>
        <p:guide orient="horz" pos="663"/>
        <p:guide orient="horz" pos="4065"/>
        <p:guide pos="2926"/>
        <p:guide pos="385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42"/>
    </p:cViewPr>
  </p:sorterViewPr>
  <p:notesViewPr>
    <p:cSldViewPr>
      <p:cViewPr varScale="1">
        <p:scale>
          <a:sx n="83" d="100"/>
          <a:sy n="83" d="100"/>
        </p:scale>
        <p:origin x="-16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1728-1E6F-4D38-A709-202A381AACD1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11E7-4FA8-414C-A763-02B4941B0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869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Комментарии.</a:t>
            </a:r>
          </a:p>
          <a:p>
            <a:r>
              <a:rPr lang="ru-RU" b="0" smtClean="0"/>
              <a:t>Триггеры – кнопки слева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60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https://ru.wikipedia.org/wiki/%D0%9F%D0%B0%D0%BB%D0%BE%D1%87%D0%BA%D0%B8_%D0%9D%D0%B5%D0%BF%D0%B5%D1%80%D0%B0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Табулятор – перепись населения США,</a:t>
            </a:r>
            <a:r>
              <a:rPr lang="ru-RU" sz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перфокарты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Атанасов</a:t>
            </a:r>
            <a:r>
              <a:rPr lang="ru-RU" sz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решение систем линейных уравнений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Машина Тьюринга – </a:t>
            </a:r>
            <a:r>
              <a:rPr lang="ru-RU" sz="1200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Велшмана</a:t>
            </a:r>
            <a:r>
              <a:rPr lang="ru-RU" sz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код </a:t>
            </a:r>
            <a:r>
              <a:rPr lang="ru-RU" sz="1200" baseline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энигма</a:t>
            </a:r>
            <a:endParaRPr lang="ru-RU" sz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Марк </a:t>
            </a:r>
            <a:r>
              <a:rPr lang="en-US" sz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- </a:t>
            </a:r>
            <a:r>
              <a:rPr lang="ru-RU" sz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ервой полностью автоматической вычислительной машиной, не требовавшей какого-либо вмешательства человека в рабочий процесс.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98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r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 r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3" cstate="print"/>
          <a:srcRect l="2674" r="1625"/>
          <a:stretch>
            <a:fillRect/>
          </a:stretch>
        </p:blipFill>
        <p:spPr bwMode="auto">
          <a:xfrm>
            <a:off x="0" y="2285992"/>
            <a:ext cx="2068776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2" r:id="rId10"/>
    <p:sldLayoutId id="2147483661" r:id="rId11"/>
    <p:sldLayoutId id="2147483660" r:id="rId12"/>
    <p:sldLayoutId id="214748365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358775" algn="just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857233"/>
            <a:ext cx="6858048" cy="3214709"/>
          </a:xfrm>
        </p:spPr>
        <p:txBody>
          <a:bodyPr>
            <a:normAutofit/>
          </a:bodyPr>
          <a:lstStyle/>
          <a:p>
            <a:pPr>
              <a:tabLst>
                <a:tab pos="534988" algn="l"/>
              </a:tabLst>
            </a:pPr>
            <a:r>
              <a:rPr lang="ru-RU" dirty="0" smtClean="0"/>
              <a:t>ИСТОРИЯ РАЗВИТИЯ ВЫЧИСЛИТЕЛЬНОЙ ТЕХНИКИ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КОМПЬЮТЕР И ЕГО ПРОГРАММНОЕ ОБЕСПЕЧЕНИЕ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Определение"/>
          <p:cNvGrpSpPr/>
          <p:nvPr/>
        </p:nvGrpSpPr>
        <p:grpSpPr>
          <a:xfrm>
            <a:off x="4643438" y="1474774"/>
            <a:ext cx="4000528" cy="3786214"/>
            <a:chOff x="4643438" y="1474774"/>
            <a:chExt cx="4000528" cy="3786214"/>
          </a:xfrm>
        </p:grpSpPr>
        <p:sp>
          <p:nvSpPr>
            <p:cNvPr id="151" name="Подзаголовок 5"/>
            <p:cNvSpPr txBox="1">
              <a:spLocks/>
            </p:cNvSpPr>
            <p:nvPr/>
          </p:nvSpPr>
          <p:spPr>
            <a:xfrm>
              <a:off x="4643438" y="1643050"/>
              <a:ext cx="3214710" cy="3500462"/>
            </a:xfrm>
            <a:prstGeom prst="rect">
              <a:avLst/>
            </a:prstGeom>
            <a:noFill/>
          </p:spPr>
          <p:txBody>
            <a:bodyPr>
              <a:noAutofit/>
            </a:bodyPr>
            <a:lstStyle/>
            <a:p>
              <a:pPr lvl="0" algn="just">
                <a:spcBef>
                  <a:spcPct val="20000"/>
                </a:spcBef>
              </a:pPr>
              <a:r>
                <a:rPr lang="ru-RU" sz="2200" b="1" dirty="0" smtClean="0">
                  <a:latin typeface="Arial" pitchFamily="34" charset="0"/>
                  <a:cs typeface="Arial" pitchFamily="34" charset="0"/>
                </a:rPr>
                <a:t>Информационная ре-</a:t>
              </a:r>
              <a:r>
                <a:rPr lang="ru-RU" sz="2200" b="1" dirty="0" err="1" smtClean="0">
                  <a:latin typeface="Arial" pitchFamily="34" charset="0"/>
                  <a:cs typeface="Arial" pitchFamily="34" charset="0"/>
                </a:rPr>
                <a:t>волюция</a:t>
              </a:r>
              <a:r>
                <a:rPr lang="ru-RU" sz="2200" b="1" dirty="0" smtClean="0">
                  <a:latin typeface="Arial" pitchFamily="34" charset="0"/>
                  <a:cs typeface="Arial" pitchFamily="34" charset="0"/>
                </a:rPr>
                <a:t> — </a:t>
              </a:r>
              <a:r>
                <a:rPr lang="ru-RU" sz="2200" dirty="0" err="1" smtClean="0">
                  <a:latin typeface="Arial" pitchFamily="34" charset="0"/>
                  <a:cs typeface="Arial" pitchFamily="34" charset="0"/>
                </a:rPr>
                <a:t>карди-нальное</a:t>
              </a:r>
              <a:r>
                <a:rPr lang="ru-RU" sz="2200" dirty="0" smtClean="0">
                  <a:latin typeface="Arial" pitchFamily="34" charset="0"/>
                  <a:cs typeface="Arial" pitchFamily="34" charset="0"/>
                </a:rPr>
                <a:t> изменение инструментальной ос-новы, способов пере-дачи и хранения информации, а также объёма информации, доступной активной части населения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.</a:t>
              </a:r>
              <a:endParaRPr kumimoji="0" lang="ru-RU" sz="22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7929586" y="1714488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153" name="Группа 7"/>
            <p:cNvGrpSpPr/>
            <p:nvPr/>
          </p:nvGrpSpPr>
          <p:grpSpPr>
            <a:xfrm>
              <a:off x="4714876" y="1474774"/>
              <a:ext cx="3857652" cy="3786214"/>
              <a:chOff x="428596" y="5072074"/>
              <a:chExt cx="5929354" cy="2053845"/>
            </a:xfrm>
          </p:grpSpPr>
          <p:cxnSp>
            <p:nvCxnSpPr>
              <p:cNvPr id="154" name="Прямая соединительная линия 153"/>
              <p:cNvCxnSpPr/>
              <p:nvPr/>
            </p:nvCxnSpPr>
            <p:spPr>
              <a:xfrm flipV="1">
                <a:off x="428596" y="5072074"/>
                <a:ext cx="5929354" cy="1318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flipV="1">
                <a:off x="428596" y="7112739"/>
                <a:ext cx="5929354" cy="1318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Фон"/>
          <p:cNvGrpSpPr/>
          <p:nvPr/>
        </p:nvGrpSpPr>
        <p:grpSpPr>
          <a:xfrm>
            <a:off x="128075" y="1016365"/>
            <a:ext cx="8530612" cy="5484469"/>
            <a:chOff x="128075" y="1016365"/>
            <a:chExt cx="8530612" cy="5484469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128075" y="1016365"/>
              <a:ext cx="8530612" cy="5412043"/>
              <a:chOff x="128075" y="1016365"/>
              <a:chExt cx="8530612" cy="5412043"/>
            </a:xfrm>
          </p:grpSpPr>
          <p:pic>
            <p:nvPicPr>
              <p:cNvPr id="1026" name="Picture 2" descr="C:\Documents and Settings\Администратор.HOME-FDD52612A3\Рабочий стол\Ирина_Раб стол\10-6\Рисунок1.jpg" hidden="1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1428728" y="1338248"/>
                <a:ext cx="7229959" cy="50901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 3"/>
              <p:cNvSpPr/>
              <p:nvPr/>
            </p:nvSpPr>
            <p:spPr>
              <a:xfrm rot="4106778" flipH="1">
                <a:off x="-1310753" y="2455193"/>
                <a:ext cx="5104490" cy="2226833"/>
              </a:xfrm>
              <a:prstGeom prst="swooshArrow">
                <a:avLst>
                  <a:gd name="adj1" fmla="val 22659"/>
                  <a:gd name="adj2" fmla="val 25000"/>
                </a:avLst>
              </a:pr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50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52" name="Р5"/>
            <p:cNvGrpSpPr/>
            <p:nvPr/>
          </p:nvGrpSpPr>
          <p:grpSpPr>
            <a:xfrm>
              <a:off x="585406" y="1285860"/>
              <a:ext cx="3843718" cy="1000132"/>
              <a:chOff x="642910" y="1285860"/>
              <a:chExt cx="3843718" cy="1000132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1390628" y="1357298"/>
                <a:ext cx="3096000" cy="857256"/>
              </a:xfrm>
              <a:prstGeom prst="rect">
                <a:avLst/>
              </a:prstGeom>
              <a:solidFill>
                <a:srgbClr val="4B4882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200" b="1" dirty="0" smtClean="0">
                    <a:latin typeface="Arial" pitchFamily="34" charset="0"/>
                    <a:cs typeface="Arial" pitchFamily="34" charset="0"/>
                  </a:rPr>
                  <a:t>    ПЯТАЯ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642910" y="1285860"/>
                <a:ext cx="1000132" cy="10001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1800"/>
                  </a:lnSpc>
                </a:pPr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70-</a:t>
                </a:r>
                <a:r>
                  <a:rPr lang="ru-RU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е гг. ХХ в.</a:t>
                </a:r>
                <a:endParaRPr lang="ru-RU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1" name="Р4"/>
            <p:cNvGrpSpPr/>
            <p:nvPr/>
          </p:nvGrpSpPr>
          <p:grpSpPr>
            <a:xfrm>
              <a:off x="1014034" y="2339570"/>
              <a:ext cx="3411718" cy="1000132"/>
              <a:chOff x="1071538" y="2375290"/>
              <a:chExt cx="3411718" cy="1000132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1819256" y="2446728"/>
                <a:ext cx="2664000" cy="85725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200" b="1" dirty="0" smtClean="0">
                    <a:latin typeface="Arial" pitchFamily="34" charset="0"/>
                    <a:cs typeface="Arial" pitchFamily="34" charset="0"/>
                  </a:rPr>
                  <a:t>    ЧЕТВЕРТАЯ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1071538" y="2375290"/>
                <a:ext cx="1000132" cy="10001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1800"/>
                  </a:lnSpc>
                </a:pPr>
                <a:r>
                  <a:rPr lang="ru-RU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конец</a:t>
                </a:r>
                <a:br>
                  <a:rPr lang="ru-RU" b="1" dirty="0" smtClean="0">
                    <a:solidFill>
                      <a:schemeClr val="accent4">
                        <a:lumMod val="50000"/>
                      </a:schemeClr>
                    </a:solidFill>
                  </a:rPr>
                </a:br>
                <a:r>
                  <a:rPr lang="ru-RU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Х</a:t>
                </a:r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I</a:t>
                </a:r>
                <a:r>
                  <a:rPr lang="ru-RU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Х</a:t>
                </a:r>
                <a:endParaRPr lang="ru-RU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0" name="Р3"/>
            <p:cNvGrpSpPr/>
            <p:nvPr/>
          </p:nvGrpSpPr>
          <p:grpSpPr>
            <a:xfrm>
              <a:off x="1228348" y="3393280"/>
              <a:ext cx="3195660" cy="1000132"/>
              <a:chOff x="1285852" y="3464720"/>
              <a:chExt cx="3195660" cy="1000132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2033570" y="3536158"/>
                <a:ext cx="2447942" cy="857256"/>
              </a:xfrm>
              <a:prstGeom prst="rect">
                <a:avLst/>
              </a:prstGeom>
              <a:solidFill>
                <a:srgbClr val="514E8C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200" b="1" dirty="0" smtClean="0">
                    <a:latin typeface="Arial" pitchFamily="34" charset="0"/>
                    <a:cs typeface="Arial" pitchFamily="34" charset="0"/>
                  </a:rPr>
                  <a:t>    ТРЕТЬЯ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1285852" y="3464720"/>
                <a:ext cx="1000132" cy="10001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1800"/>
                  </a:lnSpc>
                </a:pPr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XV –</a:t>
                </a:r>
                <a:b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</a:rPr>
                </a:br>
                <a:r>
                  <a:rPr lang="ru-RU" sz="14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сер.</a:t>
                </a:r>
                <a:r>
                  <a:rPr lang="en-US" sz="14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XVI</a:t>
                </a:r>
                <a:endParaRPr lang="ru-RU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9" name="Р2"/>
            <p:cNvGrpSpPr/>
            <p:nvPr/>
          </p:nvGrpSpPr>
          <p:grpSpPr>
            <a:xfrm>
              <a:off x="1014034" y="4446990"/>
              <a:ext cx="3411718" cy="1000132"/>
              <a:chOff x="1071538" y="4554149"/>
              <a:chExt cx="3411718" cy="1000132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1819256" y="4625587"/>
                <a:ext cx="2664000" cy="85725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200" b="1" dirty="0" smtClean="0">
                    <a:latin typeface="Arial" pitchFamily="34" charset="0"/>
                    <a:cs typeface="Arial" pitchFamily="34" charset="0"/>
                  </a:rPr>
                  <a:t>    ВТОРАЯ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1071538" y="4554149"/>
                <a:ext cx="1000132" cy="10001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1800"/>
                  </a:lnSpc>
                </a:pP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  <a:endParaRPr lang="ru-RU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8" name="Р1"/>
            <p:cNvGrpSpPr/>
            <p:nvPr/>
          </p:nvGrpSpPr>
          <p:grpSpPr>
            <a:xfrm>
              <a:off x="585406" y="5500702"/>
              <a:ext cx="3843718" cy="1000132"/>
              <a:chOff x="642910" y="5643578"/>
              <a:chExt cx="3843718" cy="1000132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1390628" y="5715016"/>
                <a:ext cx="3096000" cy="85725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200" b="1" dirty="0" smtClean="0">
                    <a:latin typeface="Arial" pitchFamily="34" charset="0"/>
                    <a:cs typeface="Arial" pitchFamily="34" charset="0"/>
                  </a:rPr>
                  <a:t>    ПЕРВАЯ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642910" y="5643578"/>
                <a:ext cx="1000132" cy="10001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1800"/>
                  </a:lnSpc>
                </a:pP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</a:t>
                </a:r>
                <a:endParaRPr lang="ru-RU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29" name="Р01"/>
          <p:cNvGrpSpPr/>
          <p:nvPr/>
        </p:nvGrpSpPr>
        <p:grpSpPr>
          <a:xfrm>
            <a:off x="489191" y="942957"/>
            <a:ext cx="8280169" cy="5572164"/>
            <a:chOff x="489191" y="942957"/>
            <a:chExt cx="8280169" cy="5572164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489191" y="942957"/>
              <a:ext cx="4140000" cy="5572164"/>
              <a:chOff x="489191" y="942957"/>
              <a:chExt cx="4140000" cy="5572164"/>
            </a:xfrm>
          </p:grpSpPr>
          <p:sp>
            <p:nvSpPr>
              <p:cNvPr id="123" name="Прямоугольник 122"/>
              <p:cNvSpPr/>
              <p:nvPr/>
            </p:nvSpPr>
            <p:spPr>
              <a:xfrm>
                <a:off x="489191" y="942957"/>
                <a:ext cx="4140000" cy="5572164"/>
              </a:xfrm>
              <a:prstGeom prst="rect">
                <a:avLst/>
              </a:prstGeom>
              <a:solidFill>
                <a:srgbClr val="FFFFFF">
                  <a:alpha val="6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4" name="Р1"/>
              <p:cNvGrpSpPr/>
              <p:nvPr/>
            </p:nvGrpSpPr>
            <p:grpSpPr>
              <a:xfrm>
                <a:off x="585406" y="5500702"/>
                <a:ext cx="3843718" cy="1000132"/>
                <a:chOff x="642910" y="5643578"/>
                <a:chExt cx="3843718" cy="1000132"/>
              </a:xfrm>
            </p:grpSpPr>
            <p:sp>
              <p:nvSpPr>
                <p:cNvPr id="125" name="Прямоугольник 124"/>
                <p:cNvSpPr/>
                <p:nvPr/>
              </p:nvSpPr>
              <p:spPr>
                <a:xfrm>
                  <a:off x="1390628" y="5715016"/>
                  <a:ext cx="3096000" cy="85725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sz="2200" b="1" dirty="0" smtClean="0">
                      <a:latin typeface="Arial" pitchFamily="34" charset="0"/>
                      <a:cs typeface="Arial" pitchFamily="34" charset="0"/>
                    </a:rPr>
                    <a:t>    ПЕРВАЯ</a:t>
                  </a:r>
                  <a:endParaRPr lang="ru-RU" sz="2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6" name="Овал 125"/>
                <p:cNvSpPr/>
                <p:nvPr/>
              </p:nvSpPr>
              <p:spPr>
                <a:xfrm>
                  <a:off x="642910" y="5643578"/>
                  <a:ext cx="1000132" cy="10001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ru-RU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 </a:t>
                  </a:r>
                  <a:endParaRPr lang="ru-RU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28" name="Группа 127"/>
            <p:cNvGrpSpPr/>
            <p:nvPr/>
          </p:nvGrpSpPr>
          <p:grpSpPr>
            <a:xfrm>
              <a:off x="4625125" y="1101722"/>
              <a:ext cx="4144235" cy="5322052"/>
              <a:chOff x="4625125" y="1101722"/>
              <a:chExt cx="4144235" cy="5322052"/>
            </a:xfrm>
          </p:grpSpPr>
          <p:grpSp>
            <p:nvGrpSpPr>
              <p:cNvPr id="91" name="1-Я"/>
              <p:cNvGrpSpPr/>
              <p:nvPr/>
            </p:nvGrpSpPr>
            <p:grpSpPr>
              <a:xfrm>
                <a:off x="4625125" y="1347774"/>
                <a:ext cx="4071966" cy="5076000"/>
                <a:chOff x="4643438" y="1347773"/>
                <a:chExt cx="4071966" cy="5076000"/>
              </a:xfrm>
            </p:grpSpPr>
            <p:sp>
              <p:nvSpPr>
                <p:cNvPr id="92" name="Прямоугольник 91"/>
                <p:cNvSpPr/>
                <p:nvPr/>
              </p:nvSpPr>
              <p:spPr>
                <a:xfrm>
                  <a:off x="4643438" y="1347773"/>
                  <a:ext cx="4071966" cy="5076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0"/>
                  <a:tileRect/>
                </a:gra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72000" tIns="1872000" rIns="72000" bIns="36000" rtlCol="0" anchor="t" anchorCtr="0"/>
                <a:lstStyle/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Появление и распространение языка</a:t>
                  </a:r>
                </a:p>
                <a:p>
                  <a:pPr algn="just"/>
                  <a:endPara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just"/>
                  <a:endPara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Передача информации во времени  и в пространстве с помощью устной речи.  Запоминание информации</a:t>
                  </a:r>
                  <a:endParaRPr lang="ru-RU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Прямоугольник 99"/>
                <p:cNvSpPr/>
                <p:nvPr/>
              </p:nvSpPr>
              <p:spPr>
                <a:xfrm rot="16200000">
                  <a:off x="4356219" y="2174492"/>
                  <a:ext cx="107273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1000" dirty="0" smtClean="0">
                      <a:latin typeface="Arial" pitchFamily="34" charset="0"/>
                      <a:cs typeface="Arial" pitchFamily="34" charset="0"/>
                    </a:rPr>
                    <a:t>художник</a:t>
                  </a:r>
                  <a:br>
                    <a:rPr lang="ru-RU" sz="1000" dirty="0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ru-RU" sz="1000" dirty="0" err="1" smtClean="0">
                      <a:latin typeface="Arial" pitchFamily="34" charset="0"/>
                      <a:cs typeface="Arial" pitchFamily="34" charset="0"/>
                    </a:rPr>
                    <a:t>Зденек</a:t>
                  </a:r>
                  <a:r>
                    <a:rPr lang="ru-RU" sz="1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ru-RU" sz="1000" dirty="0" err="1" smtClean="0">
                      <a:latin typeface="Arial" pitchFamily="34" charset="0"/>
                      <a:cs typeface="Arial" pitchFamily="34" charset="0"/>
                    </a:rPr>
                    <a:t>Буриан</a:t>
                  </a:r>
                  <a:endParaRPr lang="ru-RU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 rot="10800000" flipH="1">
                  <a:off x="4742806" y="4042778"/>
                  <a:ext cx="3852000" cy="1588"/>
                </a:xfrm>
                <a:prstGeom prst="line">
                  <a:avLst/>
                </a:prstGeom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/>
                <p:cNvCxnSpPr/>
                <p:nvPr/>
              </p:nvCxnSpPr>
              <p:spPr>
                <a:xfrm rot="10800000" flipH="1">
                  <a:off x="4714876" y="3000372"/>
                  <a:ext cx="3852000" cy="1588"/>
                </a:xfrm>
                <a:prstGeom prst="line">
                  <a:avLst/>
                </a:prstGeom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" name="Picture 7" descr="C:\Documents and Settings\Администратор.HOME-FDD52612A3\Рабочий стол\Ирина_Раб стол\10-6\10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38860" y="1101722"/>
                <a:ext cx="2730500" cy="19319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43" name="Р02"/>
          <p:cNvGrpSpPr/>
          <p:nvPr/>
        </p:nvGrpSpPr>
        <p:grpSpPr>
          <a:xfrm>
            <a:off x="487536" y="942957"/>
            <a:ext cx="8209555" cy="5572164"/>
            <a:chOff x="487536" y="942957"/>
            <a:chExt cx="8209555" cy="5572164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487536" y="942957"/>
              <a:ext cx="4140000" cy="5572164"/>
              <a:chOff x="482178" y="942957"/>
              <a:chExt cx="4140000" cy="5572164"/>
            </a:xfrm>
          </p:grpSpPr>
          <p:sp>
            <p:nvSpPr>
              <p:cNvPr id="116" name="Прямоугольник 115"/>
              <p:cNvSpPr/>
              <p:nvPr/>
            </p:nvSpPr>
            <p:spPr>
              <a:xfrm>
                <a:off x="482178" y="942957"/>
                <a:ext cx="4140000" cy="5572164"/>
              </a:xfrm>
              <a:prstGeom prst="rect">
                <a:avLst/>
              </a:prstGeom>
              <a:solidFill>
                <a:srgbClr val="FFFFFF">
                  <a:alpha val="6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7" name="Р2"/>
              <p:cNvGrpSpPr/>
              <p:nvPr/>
            </p:nvGrpSpPr>
            <p:grpSpPr>
              <a:xfrm>
                <a:off x="1014034" y="4446990"/>
                <a:ext cx="3411718" cy="1000132"/>
                <a:chOff x="1071538" y="4554149"/>
                <a:chExt cx="3411718" cy="1000132"/>
              </a:xfrm>
            </p:grpSpPr>
            <p:sp>
              <p:nvSpPr>
                <p:cNvPr id="118" name="Прямоугольник 117"/>
                <p:cNvSpPr/>
                <p:nvPr/>
              </p:nvSpPr>
              <p:spPr>
                <a:xfrm>
                  <a:off x="1819256" y="4625587"/>
                  <a:ext cx="2664000" cy="85725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sz="2200" b="1" dirty="0" smtClean="0">
                      <a:latin typeface="Arial" pitchFamily="34" charset="0"/>
                      <a:cs typeface="Arial" pitchFamily="34" charset="0"/>
                    </a:rPr>
                    <a:t>    ВТОРАЯ</a:t>
                  </a:r>
                  <a:endParaRPr lang="ru-RU" sz="2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9" name="Овал 118"/>
                <p:cNvSpPr/>
                <p:nvPr/>
              </p:nvSpPr>
              <p:spPr>
                <a:xfrm>
                  <a:off x="1071538" y="4554149"/>
                  <a:ext cx="1000132" cy="10001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ru-RU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 </a:t>
                  </a:r>
                  <a:endParaRPr lang="ru-RU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42" name="Группа 141"/>
            <p:cNvGrpSpPr/>
            <p:nvPr/>
          </p:nvGrpSpPr>
          <p:grpSpPr>
            <a:xfrm>
              <a:off x="4572001" y="1147780"/>
              <a:ext cx="4125090" cy="5275994"/>
              <a:chOff x="4572001" y="1147780"/>
              <a:chExt cx="4125090" cy="5275994"/>
            </a:xfrm>
          </p:grpSpPr>
          <p:grpSp>
            <p:nvGrpSpPr>
              <p:cNvPr id="80" name="2-Я"/>
              <p:cNvGrpSpPr/>
              <p:nvPr/>
            </p:nvGrpSpPr>
            <p:grpSpPr>
              <a:xfrm>
                <a:off x="4590521" y="1347774"/>
                <a:ext cx="4106570" cy="5076000"/>
                <a:chOff x="4608834" y="1347773"/>
                <a:chExt cx="4106570" cy="5076000"/>
              </a:xfrm>
            </p:grpSpPr>
            <p:sp>
              <p:nvSpPr>
                <p:cNvPr id="81" name="Прямоугольник 80"/>
                <p:cNvSpPr/>
                <p:nvPr/>
              </p:nvSpPr>
              <p:spPr>
                <a:xfrm>
                  <a:off x="4643438" y="1347773"/>
                  <a:ext cx="4071966" cy="5076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0"/>
                  <a:tileRect/>
                </a:gra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72000" tIns="1908000" rIns="72000" bIns="36000" rtlCol="0" anchor="t" anchorCtr="0"/>
                <a:lstStyle/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Изобретение</a:t>
                  </a:r>
                </a:p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письменности</a:t>
                  </a:r>
                </a:p>
                <a:p>
                  <a:pPr algn="ctr"/>
                  <a:endPara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Принципиальное улучшение возможностей хранения</a:t>
                  </a:r>
                </a:p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информации. Накапливание </a:t>
                  </a:r>
                  <a:br>
                    <a:rPr lang="ru-RU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</a:br>
                  <a:r>
                    <a:rPr lang="ru-RU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знаний и их передача от поколения к поколению с помощью письменных документов</a:t>
                  </a:r>
                  <a:endParaRPr lang="ru-RU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83" name="Группа 67"/>
                <p:cNvGrpSpPr/>
                <p:nvPr/>
              </p:nvGrpSpPr>
              <p:grpSpPr>
                <a:xfrm>
                  <a:off x="4608834" y="1357297"/>
                  <a:ext cx="3982007" cy="1614556"/>
                  <a:chOff x="4697322" y="1357297"/>
                  <a:chExt cx="3982007" cy="1614556"/>
                </a:xfrm>
              </p:grpSpPr>
              <p:sp>
                <p:nvSpPr>
                  <p:cNvPr id="89" name="Прямоугольник 88"/>
                  <p:cNvSpPr/>
                  <p:nvPr/>
                </p:nvSpPr>
                <p:spPr>
                  <a:xfrm>
                    <a:off x="6250437" y="1357297"/>
                    <a:ext cx="1643074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000" dirty="0" smtClean="0">
                        <a:latin typeface="Arial" pitchFamily="34" charset="0"/>
                        <a:cs typeface="Arial" pitchFamily="34" charset="0"/>
                      </a:rPr>
                      <a:t>Египетские иероглифы (3-е тыс. до н.э.)</a:t>
                    </a:r>
                    <a:endParaRPr lang="ru-RU" sz="1000" dirty="0"/>
                  </a:p>
                </p:txBody>
              </p:sp>
              <p:sp>
                <p:nvSpPr>
                  <p:cNvPr id="106" name="Прямоугольник 105"/>
                  <p:cNvSpPr/>
                  <p:nvPr/>
                </p:nvSpPr>
                <p:spPr>
                  <a:xfrm>
                    <a:off x="4697322" y="2563686"/>
                    <a:ext cx="1428760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00" dirty="0" smtClean="0">
                        <a:latin typeface="Arial" pitchFamily="34" charset="0"/>
                        <a:cs typeface="Arial" pitchFamily="34" charset="0"/>
                      </a:rPr>
                      <a:t>Клинопись шумеров</a:t>
                    </a:r>
                  </a:p>
                  <a:p>
                    <a:pPr algn="r"/>
                    <a:r>
                      <a:rPr lang="ru-RU" sz="1000" dirty="0" smtClean="0">
                        <a:latin typeface="Arial" pitchFamily="34" charset="0"/>
                        <a:cs typeface="Arial" pitchFamily="34" charset="0"/>
                      </a:rPr>
                      <a:t>(3-е тыс. до н.э.)</a:t>
                    </a:r>
                    <a:endParaRPr lang="ru-RU" sz="10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Прямоугольник 140"/>
                  <p:cNvSpPr/>
                  <p:nvPr/>
                </p:nvSpPr>
                <p:spPr>
                  <a:xfrm>
                    <a:off x="7179131" y="2571743"/>
                    <a:ext cx="1500198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ru-RU" sz="1000" dirty="0" smtClean="0">
                        <a:latin typeface="Arial" pitchFamily="34" charset="0"/>
                        <a:cs typeface="Arial" pitchFamily="34" charset="0"/>
                      </a:rPr>
                      <a:t>Русская рукописная книга (</a:t>
                    </a:r>
                    <a:r>
                      <a:rPr lang="ru-RU" sz="1000" dirty="0" err="1" smtClean="0">
                        <a:latin typeface="Arial" pitchFamily="34" charset="0"/>
                        <a:cs typeface="Arial" pitchFamily="34" charset="0"/>
                      </a:rPr>
                      <a:t>нач</a:t>
                    </a:r>
                    <a:r>
                      <a:rPr lang="ru-RU" sz="1000" dirty="0" smtClean="0">
                        <a:latin typeface="Arial" pitchFamily="34" charset="0"/>
                        <a:cs typeface="Arial" pitchFamily="34" charset="0"/>
                      </a:rPr>
                      <a:t>.</a:t>
                    </a:r>
                    <a:r>
                      <a:rPr lang="en-US" sz="1000" dirty="0" smtClean="0">
                        <a:latin typeface="Arial" pitchFamily="34" charset="0"/>
                        <a:cs typeface="Arial" pitchFamily="34" charset="0"/>
                      </a:rPr>
                      <a:t>IX </a:t>
                    </a:r>
                    <a:r>
                      <a:rPr lang="ru-RU" sz="1000" dirty="0" smtClean="0">
                        <a:latin typeface="Arial" pitchFamily="34" charset="0"/>
                        <a:cs typeface="Arial" pitchFamily="34" charset="0"/>
                      </a:rPr>
                      <a:t>в.)</a:t>
                    </a:r>
                    <a:endParaRPr lang="ru-RU" sz="1000" dirty="0"/>
                  </a:p>
                </p:txBody>
              </p:sp>
            </p:grpSp>
            <p:cxnSp>
              <p:nvCxnSpPr>
                <p:cNvPr id="85" name="Прямая соединительная линия 84"/>
                <p:cNvCxnSpPr/>
                <p:nvPr/>
              </p:nvCxnSpPr>
              <p:spPr>
                <a:xfrm rot="10800000" flipH="1">
                  <a:off x="4681642" y="4042778"/>
                  <a:ext cx="3996000" cy="1588"/>
                </a:xfrm>
                <a:prstGeom prst="line">
                  <a:avLst/>
                </a:prstGeom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единительная линия 85"/>
                <p:cNvCxnSpPr/>
                <p:nvPr/>
              </p:nvCxnSpPr>
              <p:spPr>
                <a:xfrm rot="10800000" flipH="1">
                  <a:off x="4654696" y="3000372"/>
                  <a:ext cx="3996000" cy="1588"/>
                </a:xfrm>
                <a:prstGeom prst="line">
                  <a:avLst/>
                </a:prstGeom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32" name="Picture 8" descr="C:\Documents and Settings\Администратор.HOME-FDD52612A3\Рабочий стол\Ирина_Раб стол\10-6\_img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72001" y="1214422"/>
                <a:ext cx="1643074" cy="1121553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31" name="Picture 7" descr="C:\Documents and Settings\Администратор.HOME-FDD52612A3\Рабочий стол\Ирина_Раб стол\10-6\5b3d4b59081e214ceb44a5b3b272f1c6702b2b1d_original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57884" y="1910943"/>
                <a:ext cx="1428760" cy="1089429"/>
              </a:xfrm>
              <a:prstGeom prst="rect">
                <a:avLst/>
              </a:prstGeom>
              <a:noFill/>
            </p:spPr>
          </p:pic>
          <p:pic>
            <p:nvPicPr>
              <p:cNvPr id="1039" name="Picture 15" descr="C:\Documents and Settings\Администратор.HOME-FDD52612A3\Рабочий стол\Ирина_Раб стол\10-6\a3a3-1403071322-02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310527">
                <a:off x="7587416" y="1147780"/>
                <a:ext cx="1108364" cy="148045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15" name="Р03"/>
          <p:cNvGrpSpPr/>
          <p:nvPr/>
        </p:nvGrpSpPr>
        <p:grpSpPr>
          <a:xfrm>
            <a:off x="489191" y="952482"/>
            <a:ext cx="8481783" cy="5572164"/>
            <a:chOff x="489191" y="952482"/>
            <a:chExt cx="8481783" cy="5572164"/>
          </a:xfrm>
        </p:grpSpPr>
        <p:grpSp>
          <p:nvGrpSpPr>
            <p:cNvPr id="111" name="Группа 110"/>
            <p:cNvGrpSpPr/>
            <p:nvPr/>
          </p:nvGrpSpPr>
          <p:grpSpPr>
            <a:xfrm>
              <a:off x="4619624" y="1033446"/>
              <a:ext cx="4351350" cy="5380803"/>
              <a:chOff x="4619624" y="1033446"/>
              <a:chExt cx="4351350" cy="5380803"/>
            </a:xfrm>
          </p:grpSpPr>
          <p:grpSp>
            <p:nvGrpSpPr>
              <p:cNvPr id="69" name="3-Я"/>
              <p:cNvGrpSpPr/>
              <p:nvPr/>
            </p:nvGrpSpPr>
            <p:grpSpPr>
              <a:xfrm>
                <a:off x="4619624" y="1338249"/>
                <a:ext cx="4077467" cy="5076000"/>
                <a:chOff x="4637937" y="1338248"/>
                <a:chExt cx="4077467" cy="5076000"/>
              </a:xfrm>
            </p:grpSpPr>
            <p:sp>
              <p:nvSpPr>
                <p:cNvPr id="70" name="Прямоугольник 69"/>
                <p:cNvSpPr/>
                <p:nvPr/>
              </p:nvSpPr>
              <p:spPr>
                <a:xfrm>
                  <a:off x="4643438" y="1338248"/>
                  <a:ext cx="4071966" cy="5076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0"/>
                  <a:tileRect/>
                </a:gra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lIns="108000" tIns="1728000" rIns="108000" bIns="36000" rtlCol="0" anchor="t" anchorCtr="0"/>
                <a:lstStyle/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</a:rPr>
                    <a:t>Изобретение книгопечатания </a:t>
                  </a:r>
                  <a:br>
                    <a:rPr lang="ru-RU" dirty="0" smtClean="0">
                      <a:solidFill>
                        <a:schemeClr val="tx1"/>
                      </a:solidFill>
                    </a:rPr>
                  </a:br>
                  <a:r>
                    <a:rPr lang="ru-RU" dirty="0" smtClean="0">
                      <a:solidFill>
                        <a:schemeClr val="tx1"/>
                      </a:solidFill>
                    </a:rPr>
                    <a:t>как одной из первых </a:t>
                  </a:r>
                  <a:br>
                    <a:rPr lang="ru-RU" dirty="0" smtClean="0">
                      <a:solidFill>
                        <a:schemeClr val="tx1"/>
                      </a:solidFill>
                    </a:rPr>
                  </a:br>
                  <a:r>
                    <a:rPr lang="ru-RU" dirty="0" smtClean="0">
                      <a:solidFill>
                        <a:schemeClr val="tx1"/>
                      </a:solidFill>
                    </a:rPr>
                    <a:t>информационных технологий</a:t>
                  </a:r>
                </a:p>
                <a:p>
                  <a:pPr algn="ctr"/>
                  <a:endParaRPr lang="ru-RU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ru-RU" dirty="0" smtClean="0">
                      <a:solidFill>
                        <a:schemeClr val="tx1"/>
                      </a:solidFill>
                    </a:rPr>
                    <a:t>Не только сохранение информации, но и повышение её доступности и расширение сферы её </a:t>
                  </a:r>
                  <a:r>
                    <a:rPr lang="ru-RU" dirty="0" err="1" smtClean="0">
                      <a:solidFill>
                        <a:schemeClr val="tx1"/>
                      </a:solidFill>
                    </a:rPr>
                    <a:t>распростра-нения</a:t>
                  </a:r>
                  <a:r>
                    <a:rPr lang="ru-RU" dirty="0" smtClean="0">
                      <a:solidFill>
                        <a:schemeClr val="tx1"/>
                      </a:solidFill>
                    </a:rPr>
                    <a:t> за счёт увеличения тиражей. Широкое распространение информации, научных знаний, информационной культуры</a:t>
                  </a:r>
                </a:p>
                <a:p>
                  <a:pPr algn="just"/>
                  <a:endPara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Прямоугольник 77"/>
                <p:cNvSpPr/>
                <p:nvPr/>
              </p:nvSpPr>
              <p:spPr>
                <a:xfrm>
                  <a:off x="4637937" y="1362060"/>
                  <a:ext cx="1881201" cy="553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000" dirty="0" smtClean="0">
                      <a:latin typeface="Arial" pitchFamily="34" charset="0"/>
                      <a:cs typeface="Arial" pitchFamily="34" charset="0"/>
                    </a:rPr>
                    <a:t>Первая датированная  русская печатная книга  «Апостол» (1564)</a:t>
                  </a:r>
                  <a:endParaRPr lang="ru-RU" sz="1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 rot="10800000" flipH="1">
                  <a:off x="4772302" y="4042778"/>
                  <a:ext cx="3852000" cy="1588"/>
                </a:xfrm>
                <a:prstGeom prst="line">
                  <a:avLst/>
                </a:prstGeom>
                <a:ln w="28575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Прямая соединительная линия 112"/>
              <p:cNvCxnSpPr/>
              <p:nvPr/>
            </p:nvCxnSpPr>
            <p:spPr>
              <a:xfrm rot="10800000" flipH="1">
                <a:off x="4767992" y="3005120"/>
                <a:ext cx="3852000" cy="1588"/>
              </a:xfrm>
              <a:prstGeom prst="line">
                <a:avLst/>
              </a:prstGeom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3" name="Picture 6" descr="C:\Documents and Settings\Администратор.HOME-FDD52612A3\Рабочий стол\Ирина_Раб стол\10-6\302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53174" y="1033446"/>
                <a:ext cx="2717800" cy="2170112"/>
              </a:xfrm>
              <a:prstGeom prst="rect">
                <a:avLst/>
              </a:prstGeom>
              <a:noFill/>
            </p:spPr>
          </p:pic>
          <p:pic>
            <p:nvPicPr>
              <p:cNvPr id="105" name="Picture 5" descr="C:\Documents and Settings\Администратор.HOME-FDD52612A3\Рабочий стол\Ирина_Раб стол\10-6\301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714876" y="1919277"/>
                <a:ext cx="1030288" cy="1096962"/>
              </a:xfrm>
              <a:prstGeom prst="rect">
                <a:avLst/>
              </a:prstGeom>
              <a:noFill/>
            </p:spPr>
          </p:pic>
        </p:grpSp>
        <p:grpSp>
          <p:nvGrpSpPr>
            <p:cNvPr id="110" name="Группа 109"/>
            <p:cNvGrpSpPr/>
            <p:nvPr/>
          </p:nvGrpSpPr>
          <p:grpSpPr>
            <a:xfrm>
              <a:off x="489191" y="952482"/>
              <a:ext cx="4140000" cy="5572164"/>
              <a:chOff x="489191" y="952482"/>
              <a:chExt cx="4140000" cy="5572164"/>
            </a:xfrm>
          </p:grpSpPr>
          <p:sp>
            <p:nvSpPr>
              <p:cNvPr id="101" name="Прямоугольник 100"/>
              <p:cNvSpPr/>
              <p:nvPr/>
            </p:nvSpPr>
            <p:spPr>
              <a:xfrm>
                <a:off x="489191" y="952482"/>
                <a:ext cx="4140000" cy="5572164"/>
              </a:xfrm>
              <a:prstGeom prst="rect">
                <a:avLst/>
              </a:prstGeom>
              <a:solidFill>
                <a:srgbClr val="FFFFFF">
                  <a:alpha val="6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7" name="Р3"/>
              <p:cNvGrpSpPr/>
              <p:nvPr/>
            </p:nvGrpSpPr>
            <p:grpSpPr>
              <a:xfrm>
                <a:off x="1228348" y="3393280"/>
                <a:ext cx="3195660" cy="1000132"/>
                <a:chOff x="1285852" y="3464720"/>
                <a:chExt cx="3195660" cy="1000132"/>
              </a:xfrm>
            </p:grpSpPr>
            <p:sp>
              <p:nvSpPr>
                <p:cNvPr id="108" name="Прямоугольник 107"/>
                <p:cNvSpPr/>
                <p:nvPr/>
              </p:nvSpPr>
              <p:spPr>
                <a:xfrm>
                  <a:off x="2033570" y="3536158"/>
                  <a:ext cx="2447942" cy="857256"/>
                </a:xfrm>
                <a:prstGeom prst="rect">
                  <a:avLst/>
                </a:prstGeom>
                <a:solidFill>
                  <a:srgbClr val="514E8C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sz="2200" b="1" dirty="0" smtClean="0">
                      <a:latin typeface="Arial" pitchFamily="34" charset="0"/>
                      <a:cs typeface="Arial" pitchFamily="34" charset="0"/>
                    </a:rPr>
                    <a:t>    ТРЕТЬЯ</a:t>
                  </a:r>
                  <a:endParaRPr lang="ru-RU" sz="2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Овал 108"/>
                <p:cNvSpPr/>
                <p:nvPr/>
              </p:nvSpPr>
              <p:spPr>
                <a:xfrm>
                  <a:off x="1285852" y="3464720"/>
                  <a:ext cx="1000132" cy="10001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en-US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XV –</a:t>
                  </a:r>
                  <a:br>
                    <a:rPr lang="en-US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</a:br>
                  <a:r>
                    <a:rPr lang="ru-RU" sz="1400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сер.</a:t>
                  </a:r>
                  <a:r>
                    <a:rPr lang="en-US" sz="1400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XVI</a:t>
                  </a:r>
                  <a:endParaRPr lang="ru-RU" b="1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44" name="Р04"/>
          <p:cNvGrpSpPr/>
          <p:nvPr/>
        </p:nvGrpSpPr>
        <p:grpSpPr>
          <a:xfrm>
            <a:off x="490509" y="952482"/>
            <a:ext cx="8393141" cy="5572164"/>
            <a:chOff x="490509" y="952482"/>
            <a:chExt cx="8393141" cy="5572164"/>
          </a:xfrm>
        </p:grpSpPr>
        <p:grpSp>
          <p:nvGrpSpPr>
            <p:cNvPr id="134" name="Группа 133"/>
            <p:cNvGrpSpPr/>
            <p:nvPr/>
          </p:nvGrpSpPr>
          <p:grpSpPr>
            <a:xfrm>
              <a:off x="490509" y="952482"/>
              <a:ext cx="4140000" cy="5572164"/>
              <a:chOff x="490509" y="952482"/>
              <a:chExt cx="4140000" cy="5572164"/>
            </a:xfrm>
          </p:grpSpPr>
          <p:sp>
            <p:nvSpPr>
              <p:cNvPr id="130" name="Прямоугольник 129"/>
              <p:cNvSpPr/>
              <p:nvPr/>
            </p:nvSpPr>
            <p:spPr>
              <a:xfrm>
                <a:off x="490509" y="952482"/>
                <a:ext cx="4140000" cy="5572164"/>
              </a:xfrm>
              <a:prstGeom prst="rect">
                <a:avLst/>
              </a:prstGeom>
              <a:solidFill>
                <a:srgbClr val="FFFFFF">
                  <a:alpha val="6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1" name="Р4"/>
              <p:cNvGrpSpPr/>
              <p:nvPr/>
            </p:nvGrpSpPr>
            <p:grpSpPr>
              <a:xfrm>
                <a:off x="1014034" y="2339570"/>
                <a:ext cx="3411718" cy="1000132"/>
                <a:chOff x="1071538" y="2375290"/>
                <a:chExt cx="3411718" cy="1000132"/>
              </a:xfrm>
            </p:grpSpPr>
            <p:sp>
              <p:nvSpPr>
                <p:cNvPr id="132" name="Прямоугольник 131"/>
                <p:cNvSpPr/>
                <p:nvPr/>
              </p:nvSpPr>
              <p:spPr>
                <a:xfrm>
                  <a:off x="1819256" y="2446728"/>
                  <a:ext cx="2664000" cy="85725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sz="2200" b="1" dirty="0" smtClean="0">
                      <a:latin typeface="Arial" pitchFamily="34" charset="0"/>
                      <a:cs typeface="Arial" pitchFamily="34" charset="0"/>
                    </a:rPr>
                    <a:t>    ЧЕТВЕРТАЯ</a:t>
                  </a:r>
                  <a:endParaRPr lang="ru-RU" sz="2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3" name="Овал 132"/>
                <p:cNvSpPr/>
                <p:nvPr/>
              </p:nvSpPr>
              <p:spPr>
                <a:xfrm>
                  <a:off x="1071538" y="2375290"/>
                  <a:ext cx="1000132" cy="10001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ru-RU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конец</a:t>
                  </a:r>
                  <a:br>
                    <a:rPr lang="ru-RU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</a:br>
                  <a:r>
                    <a:rPr lang="ru-RU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Х</a:t>
                  </a:r>
                  <a:r>
                    <a:rPr lang="en-US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I</a:t>
                  </a:r>
                  <a:r>
                    <a:rPr lang="ru-RU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Х</a:t>
                  </a:r>
                  <a:endParaRPr lang="ru-RU" b="1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139" name="Группа 138"/>
            <p:cNvGrpSpPr/>
            <p:nvPr/>
          </p:nvGrpSpPr>
          <p:grpSpPr>
            <a:xfrm>
              <a:off x="4500562" y="1169985"/>
              <a:ext cx="4383088" cy="5253789"/>
              <a:chOff x="4500562" y="1169985"/>
              <a:chExt cx="4383088" cy="5253789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4625125" y="1347774"/>
                <a:ext cx="4071966" cy="5076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0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2000" tIns="1728000" rIns="72000" bIns="36000" rtlCol="0" anchor="t" anchorCtr="0"/>
              <a:lstStyle/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Открытие электричества и создание средств коммуникации (телеграф, телефон, радио, телевизор)</a:t>
                </a:r>
              </a:p>
              <a:p>
                <a:pPr algn="ctr"/>
                <a:endParaRPr lang="ru-RU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dirty="0" smtClean="0">
                    <a:latin typeface="Arial" pitchFamily="34" charset="0"/>
                    <a:cs typeface="Arial" pitchFamily="34" charset="0"/>
                  </a:rPr>
                  <a:t>Появление широкого спектра способов хранения информации. Оперативная передача и накапливание информации в достаточном объёме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5072066" y="1357298"/>
                <a:ext cx="1714512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 smtClean="0">
                    <a:latin typeface="Arial" pitchFamily="34" charset="0"/>
                    <a:cs typeface="Arial" pitchFamily="34" charset="0"/>
                  </a:rPr>
                  <a:t>Электрическая </a:t>
                </a:r>
                <a:br>
                  <a:rPr lang="ru-RU" sz="10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sz="1000" dirty="0" smtClean="0">
                    <a:latin typeface="Arial" pitchFamily="34" charset="0"/>
                    <a:cs typeface="Arial" pitchFamily="34" charset="0"/>
                  </a:rPr>
                  <a:t>лампа А.Н.Лодыгина  (1874)</a:t>
                </a:r>
                <a:endParaRPr lang="ru-RU" sz="1000" dirty="0"/>
              </a:p>
            </p:txBody>
          </p:sp>
          <p:cxnSp>
            <p:nvCxnSpPr>
              <p:cNvPr id="55" name="Прямая соединительная линия 54"/>
              <p:cNvCxnSpPr/>
              <p:nvPr/>
            </p:nvCxnSpPr>
            <p:spPr>
              <a:xfrm rot="10800000" flipH="1">
                <a:off x="4687847" y="4042779"/>
                <a:ext cx="3960000" cy="1588"/>
              </a:xfrm>
              <a:prstGeom prst="line">
                <a:avLst/>
              </a:prstGeom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rot="10800000" flipH="1">
                <a:off x="4669534" y="3000373"/>
                <a:ext cx="3960000" cy="1588"/>
              </a:xfrm>
              <a:prstGeom prst="line">
                <a:avLst/>
              </a:prstGeom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Прямоугольник 135"/>
              <p:cNvSpPr/>
              <p:nvPr/>
            </p:nvSpPr>
            <p:spPr>
              <a:xfrm>
                <a:off x="7429520" y="1357298"/>
                <a:ext cx="121444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 smtClean="0">
                    <a:latin typeface="Arial" pitchFamily="34" charset="0"/>
                    <a:cs typeface="Arial" pitchFamily="34" charset="0"/>
                  </a:rPr>
                  <a:t>Телефон  </a:t>
                </a:r>
                <a:br>
                  <a:rPr lang="ru-RU" sz="10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sz="1000" dirty="0" smtClean="0">
                    <a:latin typeface="Arial" pitchFamily="34" charset="0"/>
                    <a:cs typeface="Arial" pitchFamily="34" charset="0"/>
                  </a:rPr>
                  <a:t>А.Белла (1876)</a:t>
                </a:r>
                <a:endParaRPr lang="ru-RU" sz="1000" dirty="0"/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>
                <a:off x="4595808" y="2386008"/>
                <a:ext cx="107157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dirty="0" smtClean="0">
                    <a:latin typeface="Arial" pitchFamily="34" charset="0"/>
                    <a:cs typeface="Arial" pitchFamily="34" charset="0"/>
                  </a:rPr>
                  <a:t>Радио  </a:t>
                </a:r>
                <a:br>
                  <a:rPr lang="ru-RU" sz="10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sz="1000" dirty="0" smtClean="0">
                    <a:latin typeface="Arial" pitchFamily="34" charset="0"/>
                    <a:cs typeface="Arial" pitchFamily="34" charset="0"/>
                  </a:rPr>
                  <a:t>А.С. Попова </a:t>
                </a:r>
                <a:br>
                  <a:rPr lang="ru-RU" sz="10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ru-RU" sz="1000" dirty="0" smtClean="0">
                    <a:latin typeface="Arial" pitchFamily="34" charset="0"/>
                    <a:cs typeface="Arial" pitchFamily="34" charset="0"/>
                  </a:rPr>
                  <a:t>(1895)</a:t>
                </a:r>
                <a:endParaRPr lang="ru-RU" sz="1000" dirty="0"/>
              </a:p>
            </p:txBody>
          </p:sp>
          <p:sp>
            <p:nvSpPr>
              <p:cNvPr id="138" name="Прямоугольник 137"/>
              <p:cNvSpPr/>
              <p:nvPr/>
            </p:nvSpPr>
            <p:spPr>
              <a:xfrm>
                <a:off x="6291275" y="2386008"/>
                <a:ext cx="121444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000" dirty="0" smtClean="0">
                    <a:latin typeface="Arial" pitchFamily="34" charset="0"/>
                    <a:cs typeface="Arial" pitchFamily="34" charset="0"/>
                  </a:rPr>
                  <a:t>Электронный телевизор </a:t>
                </a:r>
              </a:p>
              <a:p>
                <a:pPr algn="r"/>
                <a:r>
                  <a:rPr lang="ru-RU" sz="1000" dirty="0" smtClean="0">
                    <a:latin typeface="Arial" pitchFamily="34" charset="0"/>
                    <a:cs typeface="Arial" pitchFamily="34" charset="0"/>
                  </a:rPr>
                  <a:t>(1939)</a:t>
                </a:r>
                <a:endParaRPr lang="ru-RU" sz="1000" dirty="0"/>
              </a:p>
            </p:txBody>
          </p:sp>
          <p:pic>
            <p:nvPicPr>
              <p:cNvPr id="12" name="Picture 13" descr="C:\Documents and Settings\Администратор.HOME-FDD52612A3\Рабочий стол\Ирина_Раб стол\10-6\402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500562" y="1169985"/>
                <a:ext cx="4383088" cy="192563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98" name="Р05"/>
          <p:cNvGrpSpPr/>
          <p:nvPr/>
        </p:nvGrpSpPr>
        <p:grpSpPr>
          <a:xfrm>
            <a:off x="492204" y="928670"/>
            <a:ext cx="8270826" cy="5572164"/>
            <a:chOff x="492204" y="928670"/>
            <a:chExt cx="8270826" cy="5572164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4633913" y="1184272"/>
              <a:ext cx="4129117" cy="5239501"/>
              <a:chOff x="4633913" y="1184272"/>
              <a:chExt cx="4129117" cy="5239501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4633913" y="1347773"/>
                <a:ext cx="4071966" cy="5076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0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2000" tIns="1728000" rIns="72000" bIns="36000" rtlCol="0" anchor="t" anchorCtr="0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Изобретение микропроцессорной технологии и появление персонального компьютера</a:t>
                </a:r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just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Создание систем накапливания и передачи данных, внедрение компьютерных сетей,</a:t>
                </a:r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применение компьютерных</a:t>
                </a:r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информационных технологий. Формирование личности с высоким уровнем информированности и информационной культуры</a:t>
                </a: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4643438" y="1933564"/>
                <a:ext cx="1184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000" dirty="0" smtClean="0">
                    <a:latin typeface="Arial" pitchFamily="34" charset="0"/>
                    <a:cs typeface="Arial" pitchFamily="34" charset="0"/>
                  </a:rPr>
                  <a:t>Микропроцессор</a:t>
                </a:r>
                <a:br>
                  <a:rPr lang="ru-RU" sz="10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Intel </a:t>
                </a:r>
                <a:r>
                  <a:rPr lang="ru-RU" sz="1000" dirty="0" smtClean="0">
                    <a:latin typeface="Arial" pitchFamily="34" charset="0"/>
                    <a:cs typeface="Arial" pitchFamily="34" charset="0"/>
                  </a:rPr>
                  <a:t>4004 (1970)</a:t>
                </a:r>
                <a:endParaRPr lang="ru-RU" sz="1000" dirty="0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5241189" y="1428736"/>
                <a:ext cx="1343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1000" dirty="0" smtClean="0">
                    <a:latin typeface="Arial" pitchFamily="34" charset="0"/>
                    <a:cs typeface="Arial" pitchFamily="34" charset="0"/>
                  </a:rPr>
                  <a:t>Один из первых ПК</a:t>
                </a:r>
                <a:br>
                  <a:rPr lang="ru-RU" sz="1000" dirty="0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1000" dirty="0" err="1" smtClean="0">
                    <a:latin typeface="Arial" pitchFamily="34" charset="0"/>
                    <a:cs typeface="Arial" pitchFamily="34" charset="0"/>
                  </a:rPr>
                  <a:t>Aplle</a:t>
                </a:r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 ][</a:t>
                </a:r>
                <a:r>
                  <a:rPr lang="ru-RU" sz="1000" dirty="0" smtClean="0">
                    <a:latin typeface="Arial" pitchFamily="34" charset="0"/>
                    <a:cs typeface="Arial" pitchFamily="34" charset="0"/>
                  </a:rPr>
                  <a:t> (197</a:t>
                </a:r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ru-RU" sz="100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1000" dirty="0"/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 rot="10800000" flipH="1">
                <a:off x="4700864" y="4042778"/>
                <a:ext cx="3852000" cy="1588"/>
              </a:xfrm>
              <a:prstGeom prst="line">
                <a:avLst/>
              </a:prstGeom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10800000" flipH="1">
                <a:off x="4643438" y="3000372"/>
                <a:ext cx="3852000" cy="1588"/>
              </a:xfrm>
              <a:prstGeom prst="line">
                <a:avLst/>
              </a:prstGeom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" name="Picture 3" descr="C:\Documents and Settings\Администратор.HOME-FDD52612A3\Рабочий стол\Ирина_Раб стол\10-6\101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786314" y="2281229"/>
                <a:ext cx="854075" cy="762000"/>
              </a:xfrm>
              <a:prstGeom prst="rect">
                <a:avLst/>
              </a:prstGeom>
              <a:noFill/>
            </p:spPr>
          </p:pic>
          <p:pic>
            <p:nvPicPr>
              <p:cNvPr id="82" name="Picture 4" descr="C:\Documents and Settings\Администратор.HOME-FDD52612A3\Рабочий стол\Ирина_Раб стол\10-6\102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6069042" y="1184272"/>
                <a:ext cx="2693988" cy="1816100"/>
              </a:xfrm>
              <a:prstGeom prst="rect">
                <a:avLst/>
              </a:prstGeom>
              <a:noFill/>
            </p:spPr>
          </p:pic>
        </p:grpSp>
        <p:grpSp>
          <p:nvGrpSpPr>
            <p:cNvPr id="95" name="Группа 94"/>
            <p:cNvGrpSpPr/>
            <p:nvPr/>
          </p:nvGrpSpPr>
          <p:grpSpPr>
            <a:xfrm>
              <a:off x="492204" y="928670"/>
              <a:ext cx="4140000" cy="5572164"/>
              <a:chOff x="492204" y="928670"/>
              <a:chExt cx="4140000" cy="5572164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492204" y="928670"/>
                <a:ext cx="4140000" cy="5572164"/>
              </a:xfrm>
              <a:prstGeom prst="rect">
                <a:avLst/>
              </a:prstGeom>
              <a:solidFill>
                <a:srgbClr val="FFFFFF">
                  <a:alpha val="6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4" name="Р5"/>
              <p:cNvGrpSpPr/>
              <p:nvPr/>
            </p:nvGrpSpPr>
            <p:grpSpPr>
              <a:xfrm>
                <a:off x="585406" y="1285860"/>
                <a:ext cx="3843718" cy="1000132"/>
                <a:chOff x="642910" y="1285860"/>
                <a:chExt cx="3843718" cy="1000132"/>
              </a:xfrm>
            </p:grpSpPr>
            <p:sp>
              <p:nvSpPr>
                <p:cNvPr id="90" name="Прямоугольник 89"/>
                <p:cNvSpPr/>
                <p:nvPr/>
              </p:nvSpPr>
              <p:spPr>
                <a:xfrm>
                  <a:off x="1390628" y="1357298"/>
                  <a:ext cx="3096000" cy="857256"/>
                </a:xfrm>
                <a:prstGeom prst="rect">
                  <a:avLst/>
                </a:prstGeom>
                <a:solidFill>
                  <a:srgbClr val="4B4882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ru-RU" sz="2200" b="1" dirty="0" smtClean="0">
                      <a:latin typeface="Arial" pitchFamily="34" charset="0"/>
                      <a:cs typeface="Arial" pitchFamily="34" charset="0"/>
                    </a:rPr>
                    <a:t>    ПЯТАЯ</a:t>
                  </a:r>
                  <a:endParaRPr lang="ru-RU" sz="2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>
                  <a:off x="642910" y="1285860"/>
                  <a:ext cx="1000132" cy="1000132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1800"/>
                    </a:lnSpc>
                  </a:pPr>
                  <a:r>
                    <a:rPr lang="en-US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70-</a:t>
                  </a:r>
                  <a:r>
                    <a:rPr lang="ru-RU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е гг. ХХ в.</a:t>
                  </a:r>
                  <a:endParaRPr lang="ru-RU" b="1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5" name="TextBox 64"/>
          <p:cNvSpPr txBox="1"/>
          <p:nvPr/>
        </p:nvSpPr>
        <p:spPr>
          <a:xfrm rot="16200000">
            <a:off x="-800568" y="3677904"/>
            <a:ext cx="3214712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РЕВОЛЮЦИЯ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революции</a:t>
            </a:r>
            <a:endParaRPr lang="ru-RU" dirty="0"/>
          </a:p>
        </p:txBody>
      </p:sp>
      <p:sp>
        <p:nvSpPr>
          <p:cNvPr id="146" name="5-я"/>
          <p:cNvSpPr/>
          <p:nvPr/>
        </p:nvSpPr>
        <p:spPr>
          <a:xfrm>
            <a:off x="357158" y="1285860"/>
            <a:ext cx="4143404" cy="10001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4-я"/>
          <p:cNvSpPr/>
          <p:nvPr/>
        </p:nvSpPr>
        <p:spPr>
          <a:xfrm>
            <a:off x="357158" y="2333698"/>
            <a:ext cx="4143404" cy="10001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3-я"/>
          <p:cNvSpPr/>
          <p:nvPr/>
        </p:nvSpPr>
        <p:spPr>
          <a:xfrm>
            <a:off x="357158" y="3389245"/>
            <a:ext cx="4143404" cy="10001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2-я"/>
          <p:cNvSpPr/>
          <p:nvPr/>
        </p:nvSpPr>
        <p:spPr>
          <a:xfrm>
            <a:off x="357158" y="4444913"/>
            <a:ext cx="4143404" cy="10001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1-я"/>
          <p:cNvSpPr/>
          <p:nvPr/>
        </p:nvSpPr>
        <p:spPr>
          <a:xfrm>
            <a:off x="285720" y="5500702"/>
            <a:ext cx="4143404" cy="100013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устройств для вычислений </a:t>
            </a:r>
            <a:endParaRPr lang="ru-RU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642910" y="3346132"/>
            <a:ext cx="8209422" cy="680449"/>
          </a:xfrm>
          <a:prstGeom prst="stripedRightArrow">
            <a:avLst>
              <a:gd name="adj1" fmla="val 73537"/>
              <a:gd name="adj2" fmla="val 43424"/>
            </a:avLst>
          </a:prstGeom>
          <a:gradFill>
            <a:gsLst>
              <a:gs pos="0">
                <a:schemeClr val="accent3">
                  <a:lumMod val="50000"/>
                </a:schemeClr>
              </a:gs>
              <a:gs pos="25000">
                <a:schemeClr val="accent3">
                  <a:lumMod val="60000"/>
                  <a:lumOff val="40000"/>
                </a:schemeClr>
              </a:gs>
              <a:gs pos="47000">
                <a:schemeClr val="accent3">
                  <a:lumMod val="40000"/>
                  <a:lumOff val="6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ДОМЕХАНИЧЕСКИЙ ЭТАП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МЕХАНИЧЕСКИЙ ЭТАП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2631240" y="1071545"/>
            <a:ext cx="1905005" cy="2424131"/>
            <a:chOff x="2631240" y="1071545"/>
            <a:chExt cx="1905005" cy="242413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631240" y="1071545"/>
              <a:ext cx="1905005" cy="2192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144000" rtlCol="0" anchor="t" anchorCtr="0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Таблицы  Непера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9" name="Picture 5" descr="C:\Documents and Settings\Администратор.HOME-FDD52612A3\Рабочий стол\Ирина_Раб стол\10-6\Cylindrical_1671-170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2037" y="1431946"/>
              <a:ext cx="1439605" cy="1476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5" name="Группа 24"/>
            <p:cNvGrpSpPr/>
            <p:nvPr/>
          </p:nvGrpSpPr>
          <p:grpSpPr>
            <a:xfrm flipH="1">
              <a:off x="2972371" y="2886072"/>
              <a:ext cx="1362083" cy="609604"/>
              <a:chOff x="995339" y="2914647"/>
              <a:chExt cx="1362083" cy="6096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TextBox 49"/>
              <p:cNvSpPr txBox="1"/>
              <p:nvPr/>
            </p:nvSpPr>
            <p:spPr>
              <a:xfrm>
                <a:off x="995339" y="2914647"/>
                <a:ext cx="1362083" cy="276999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rgbClr val="C00000"/>
                    </a:solidFill>
                  </a:rPr>
                  <a:t>1617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56" name="Прямая соединительная линия 55"/>
              <p:cNvCxnSpPr/>
              <p:nvPr/>
            </p:nvCxnSpPr>
            <p:spPr>
              <a:xfrm rot="16200000" flipH="1">
                <a:off x="729306" y="3253457"/>
                <a:ext cx="540000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Группа 57"/>
          <p:cNvGrpSpPr/>
          <p:nvPr/>
        </p:nvGrpSpPr>
        <p:grpSpPr>
          <a:xfrm>
            <a:off x="675693" y="3826134"/>
            <a:ext cx="1967481" cy="2460386"/>
            <a:chOff x="675693" y="3826134"/>
            <a:chExt cx="1967481" cy="246038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75693" y="4095763"/>
              <a:ext cx="1905005" cy="219075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 anchorCtr="0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Абак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 descr="C:\Documents and Settings\Администратор.HOME-FDD52612A3\Рабочий стол\Ирина_Раб стол\10-6\fc64d6065f1b427ea96ded56dd3f691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786" y="4714884"/>
              <a:ext cx="1714512" cy="111072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4" name="Группа 23"/>
            <p:cNvGrpSpPr/>
            <p:nvPr/>
          </p:nvGrpSpPr>
          <p:grpSpPr>
            <a:xfrm>
              <a:off x="1214414" y="3826134"/>
              <a:ext cx="1428760" cy="602998"/>
              <a:chOff x="1357290" y="3857627"/>
              <a:chExt cx="1428760" cy="6029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TextBox 51"/>
              <p:cNvSpPr txBox="1"/>
              <p:nvPr/>
            </p:nvSpPr>
            <p:spPr>
              <a:xfrm>
                <a:off x="1357290" y="4183626"/>
                <a:ext cx="1428760" cy="276999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V </a:t>
                </a:r>
                <a:r>
                  <a:rPr lang="ru-RU" dirty="0" smtClean="0">
                    <a:solidFill>
                      <a:srgbClr val="C00000"/>
                    </a:solidFill>
                  </a:rPr>
                  <a:t>век до н.э.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 rot="5400000" flipH="1" flipV="1">
                <a:off x="1088084" y="4126833"/>
                <a:ext cx="540000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Группа 54"/>
          <p:cNvGrpSpPr/>
          <p:nvPr/>
        </p:nvGrpSpPr>
        <p:grpSpPr>
          <a:xfrm>
            <a:off x="308352" y="1071545"/>
            <a:ext cx="2283602" cy="3027973"/>
            <a:chOff x="308352" y="1071545"/>
            <a:chExt cx="2283602" cy="302797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86949" y="1071545"/>
              <a:ext cx="1905005" cy="219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144000" rtlCol="0" anchor="t" anchorCtr="0"/>
            <a:lstStyle/>
            <a:p>
              <a:pPr algn="ctr"/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308352" y="1714488"/>
              <a:ext cx="2120508" cy="2385030"/>
              <a:chOff x="357158" y="1640257"/>
              <a:chExt cx="2120508" cy="2385030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906030" y="1640257"/>
                <a:ext cx="1571636" cy="674834"/>
                <a:chOff x="301188" y="1978396"/>
                <a:chExt cx="1571636" cy="674834"/>
              </a:xfrm>
            </p:grpSpPr>
            <p:sp>
              <p:nvSpPr>
                <p:cNvPr id="26" name="Прямоугольная выноска 25"/>
                <p:cNvSpPr/>
                <p:nvPr/>
              </p:nvSpPr>
              <p:spPr>
                <a:xfrm>
                  <a:off x="301188" y="1978396"/>
                  <a:ext cx="1571636" cy="674834"/>
                </a:xfrm>
                <a:prstGeom prst="wedgeRectCallout">
                  <a:avLst>
                    <a:gd name="adj1" fmla="val -41894"/>
                    <a:gd name="adj2" fmla="val 108267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" name="Picture 3" descr="C:\Documents and Settings\Администратор.HOME-FDD52612A3\Рабочий стол\Ирина_Раб стол\10-6\160_F_83678913_xEqfAM6c8g181hEq0U2RlmQHqIphtJSg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22322" y="2028636"/>
                  <a:ext cx="1260206" cy="574969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9" name="Крест 28"/>
                <p:cNvSpPr/>
                <p:nvPr/>
              </p:nvSpPr>
              <p:spPr>
                <a:xfrm>
                  <a:off x="995472" y="2217830"/>
                  <a:ext cx="108000" cy="108000"/>
                </a:xfrm>
                <a:prstGeom prst="plus">
                  <a:avLst>
                    <a:gd name="adj" fmla="val 45000"/>
                  </a:avLst>
                </a:prstGeom>
                <a:solidFill>
                  <a:schemeClr val="accent3">
                    <a:lumMod val="5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endParaRPr>
                </a:p>
              </p:txBody>
            </p:sp>
          </p:grpSp>
          <p:pic>
            <p:nvPicPr>
              <p:cNvPr id="1028" name="Picture 4" descr="C:\Documents and Settings\Администратор.HOME-FDD52612A3\Рабочий стол\Ирина_Раб стол\10-6\213453689021407229872015425554300112227029255-87666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1591"/>
              <a:stretch>
                <a:fillRect/>
              </a:stretch>
            </p:blipFill>
            <p:spPr bwMode="auto">
              <a:xfrm>
                <a:off x="357158" y="2515102"/>
                <a:ext cx="1071570" cy="1510185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63" name="Группа 62"/>
          <p:cNvGrpSpPr/>
          <p:nvPr/>
        </p:nvGrpSpPr>
        <p:grpSpPr>
          <a:xfrm>
            <a:off x="2610882" y="3826134"/>
            <a:ext cx="1914107" cy="2460386"/>
            <a:chOff x="2610882" y="3826134"/>
            <a:chExt cx="1914107" cy="246038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619984" y="4095763"/>
              <a:ext cx="1905005" cy="219075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 anchorCtr="0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Шкала Гюнтера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3" name="Группа 32"/>
            <p:cNvGrpSpPr/>
            <p:nvPr/>
          </p:nvGrpSpPr>
          <p:grpSpPr>
            <a:xfrm flipH="1">
              <a:off x="3053140" y="3826134"/>
              <a:ext cx="1428760" cy="602998"/>
              <a:chOff x="1357290" y="3857627"/>
              <a:chExt cx="1428760" cy="6029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TextBox 33"/>
              <p:cNvSpPr txBox="1"/>
              <p:nvPr/>
            </p:nvSpPr>
            <p:spPr>
              <a:xfrm>
                <a:off x="1357290" y="4183626"/>
                <a:ext cx="1428760" cy="276999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pPr algn="r"/>
                <a:r>
                  <a:rPr lang="ru-RU" dirty="0" err="1" smtClean="0">
                    <a:solidFill>
                      <a:srgbClr val="C00000"/>
                    </a:solidFill>
                  </a:rPr>
                  <a:t>ок</a:t>
                </a:r>
                <a:r>
                  <a:rPr lang="ru-RU" dirty="0" smtClean="0">
                    <a:solidFill>
                      <a:srgbClr val="C00000"/>
                    </a:solidFill>
                  </a:rPr>
                  <a:t>. 1620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 rot="5400000" flipH="1" flipV="1">
                <a:off x="1088084" y="4126833"/>
                <a:ext cx="540000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1" name="Picture 7" descr="C:\Documents and Settings\Администратор.HOME-FDD52612A3\Рабочий стол\Ирина_Раб стол\10-6\Рисунок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10882" y="4538670"/>
              <a:ext cx="1901825" cy="1719262"/>
            </a:xfrm>
            <a:prstGeom prst="rect">
              <a:avLst/>
            </a:prstGeom>
            <a:noFill/>
          </p:spPr>
        </p:pic>
      </p:grpSp>
      <p:grpSp>
        <p:nvGrpSpPr>
          <p:cNvPr id="60" name="Группа 59"/>
          <p:cNvGrpSpPr/>
          <p:nvPr/>
        </p:nvGrpSpPr>
        <p:grpSpPr>
          <a:xfrm>
            <a:off x="4575531" y="1071545"/>
            <a:ext cx="1905005" cy="2424131"/>
            <a:chOff x="4575531" y="1071545"/>
            <a:chExt cx="1905005" cy="242413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575531" y="1071545"/>
              <a:ext cx="1905005" cy="2192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144000" rtlCol="0" anchor="t" anchorCtr="0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Машина </a:t>
              </a:r>
              <a:r>
                <a:rPr lang="ru-RU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Шиккарда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4638677" y="2886072"/>
              <a:ext cx="1362083" cy="609604"/>
              <a:chOff x="995339" y="2914647"/>
              <a:chExt cx="1362083" cy="6096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TextBox 39"/>
              <p:cNvSpPr txBox="1"/>
              <p:nvPr/>
            </p:nvSpPr>
            <p:spPr>
              <a:xfrm>
                <a:off x="995339" y="2914647"/>
                <a:ext cx="1362083" cy="276999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1623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 rot="16200000" flipH="1">
                <a:off x="729306" y="3253457"/>
                <a:ext cx="540000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3" name="Picture 9" descr="C:\Documents and Settings\Администратор.HOME-FDD52612A3\Рабочий стол\Ирина_Раб стол\10-6\sum_mash_shik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71432" y="1403953"/>
              <a:ext cx="1591770" cy="1512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3857620" y="3826134"/>
            <a:ext cx="2611661" cy="2460386"/>
            <a:chOff x="3857620" y="3826134"/>
            <a:chExt cx="2611661" cy="2460386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564276" y="4095763"/>
              <a:ext cx="1905005" cy="21907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 anchorCtr="0"/>
            <a:lstStyle/>
            <a:p>
              <a:pPr algn="ctr"/>
              <a:r>
                <a:rPr lang="ru-RU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Паскалина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 flipH="1">
              <a:off x="3857620" y="3826134"/>
              <a:ext cx="1428760" cy="602998"/>
              <a:chOff x="1357290" y="3857627"/>
              <a:chExt cx="1428760" cy="6029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TextBox 44"/>
              <p:cNvSpPr txBox="1"/>
              <p:nvPr/>
            </p:nvSpPr>
            <p:spPr>
              <a:xfrm>
                <a:off x="1357290" y="4183626"/>
                <a:ext cx="1428760" cy="276999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rgbClr val="C00000"/>
                    </a:solidFill>
                  </a:rPr>
                  <a:t>1642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 flipH="1" flipV="1">
                <a:off x="1088084" y="4126833"/>
                <a:ext cx="540000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4" name="Picture 10" descr="C:\Documents and Settings\Администратор.HOME-FDD52612A3\Рабочий стол\Ирина_Раб стол\10-6\pascalina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05338" y="4500571"/>
              <a:ext cx="1821708" cy="157163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1" name="Группа 60"/>
          <p:cNvGrpSpPr/>
          <p:nvPr/>
        </p:nvGrpSpPr>
        <p:grpSpPr>
          <a:xfrm>
            <a:off x="6429388" y="1071545"/>
            <a:ext cx="1995437" cy="2424131"/>
            <a:chOff x="6429388" y="1071545"/>
            <a:chExt cx="1995437" cy="2424131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6519820" y="1071545"/>
              <a:ext cx="1905005" cy="2192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144000" rtlCol="0" anchor="t" anchorCtr="0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Арифмометр Лейбница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6643702" y="2886072"/>
              <a:ext cx="1362083" cy="609604"/>
              <a:chOff x="995339" y="2914647"/>
              <a:chExt cx="1362083" cy="6096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TextBox 47"/>
              <p:cNvSpPr txBox="1"/>
              <p:nvPr/>
            </p:nvSpPr>
            <p:spPr>
              <a:xfrm>
                <a:off x="995339" y="2914647"/>
                <a:ext cx="1362083" cy="276999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1673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 rot="16200000" flipH="1">
                <a:off x="729306" y="3253457"/>
                <a:ext cx="540000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5" name="Picture 11" descr="C:\Documents and Settings\Администратор.HOME-FDD52612A3\Рабочий стол\Ирина_Раб стол\10-6\arifmom_leibnitza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29388" y="2000240"/>
              <a:ext cx="1950011" cy="53690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2" name="Группа 61"/>
          <p:cNvGrpSpPr/>
          <p:nvPr/>
        </p:nvGrpSpPr>
        <p:grpSpPr>
          <a:xfrm>
            <a:off x="6508565" y="3826134"/>
            <a:ext cx="1905005" cy="2460386"/>
            <a:chOff x="6508565" y="3826134"/>
            <a:chExt cx="1905005" cy="2460386"/>
          </a:xfrm>
        </p:grpSpPr>
        <p:sp>
          <p:nvSpPr>
            <p:cNvPr id="42" name="Прямоугольник 31"/>
            <p:cNvSpPr/>
            <p:nvPr/>
          </p:nvSpPr>
          <p:spPr>
            <a:xfrm>
              <a:off x="6508565" y="4095763"/>
              <a:ext cx="1905005" cy="219075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 anchorCtr="0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Машина Ч.Бэббиджа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Группа 50"/>
            <p:cNvGrpSpPr/>
            <p:nvPr/>
          </p:nvGrpSpPr>
          <p:grpSpPr>
            <a:xfrm flipH="1">
              <a:off x="6941995" y="3826134"/>
              <a:ext cx="1428760" cy="602998"/>
              <a:chOff x="1357290" y="3857627"/>
              <a:chExt cx="1428760" cy="6029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TextBox 52"/>
              <p:cNvSpPr txBox="1"/>
              <p:nvPr/>
            </p:nvSpPr>
            <p:spPr>
              <a:xfrm>
                <a:off x="1357290" y="4183626"/>
                <a:ext cx="1428760" cy="276999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rgbClr val="C00000"/>
                    </a:solidFill>
                  </a:rPr>
                  <a:t>1822-1833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 flipH="1" flipV="1">
                <a:off x="1088084" y="4126833"/>
                <a:ext cx="540000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6" name="Picture 12" descr="C:\Documents and Settings\Администратор.HOME-FDD52612A3\Рабочий стол\Ирина_Раб стол\10-6\mashin_babbidg.png"/>
            <p:cNvPicPr>
              <a:picLocks noChangeAspect="1" noChangeArrowheads="1"/>
            </p:cNvPicPr>
            <p:nvPr/>
          </p:nvPicPr>
          <p:blipFill>
            <a:blip r:embed="rId11" cstate="print"/>
            <a:srcRect b="9205"/>
            <a:stretch>
              <a:fillRect/>
            </a:stretch>
          </p:blipFill>
          <p:spPr bwMode="auto">
            <a:xfrm>
              <a:off x="6559262" y="4572008"/>
              <a:ext cx="1825625" cy="114300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устройств для вычислений </a:t>
            </a:r>
            <a:endParaRPr lang="ru-RU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642910" y="3346132"/>
            <a:ext cx="8209422" cy="680449"/>
          </a:xfrm>
          <a:prstGeom prst="stripedRightArrow">
            <a:avLst>
              <a:gd name="adj1" fmla="val 73537"/>
              <a:gd name="adj2" fmla="val 43424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25000">
                <a:schemeClr val="accent4">
                  <a:lumMod val="40000"/>
                  <a:lumOff val="60000"/>
                </a:schemeClr>
              </a:gs>
              <a:gs pos="47000">
                <a:schemeClr val="accent4">
                  <a:lumMod val="20000"/>
                  <a:lumOff val="80000"/>
                </a:schemeClr>
              </a:gs>
              <a:gs pos="7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ЭЛЕКТРОМЕХАНИЧЕСКИЙ ЭТАП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ЭТАП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58"/>
          <p:cNvGrpSpPr/>
          <p:nvPr/>
        </p:nvGrpSpPr>
        <p:grpSpPr>
          <a:xfrm>
            <a:off x="2631240" y="1071545"/>
            <a:ext cx="1905005" cy="2424131"/>
            <a:chOff x="2631240" y="1071545"/>
            <a:chExt cx="1905005" cy="242413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631240" y="1071545"/>
              <a:ext cx="1905005" cy="2192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144000" rtlCol="0" anchor="t" anchorCtr="0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Компьютер </a:t>
              </a:r>
            </a:p>
            <a:p>
              <a:pPr algn="ctr"/>
              <a:r>
                <a:rPr lang="ru-RU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Атанасова</a:t>
              </a: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</a:t>
              </a:r>
              <a:r>
                <a:rPr lang="ru-R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Берри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Группа 24"/>
            <p:cNvGrpSpPr/>
            <p:nvPr/>
          </p:nvGrpSpPr>
          <p:grpSpPr>
            <a:xfrm flipH="1">
              <a:off x="3143240" y="2886072"/>
              <a:ext cx="857256" cy="609604"/>
              <a:chOff x="1329297" y="2914647"/>
              <a:chExt cx="857256" cy="6096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TextBox 49"/>
              <p:cNvSpPr txBox="1"/>
              <p:nvPr/>
            </p:nvSpPr>
            <p:spPr>
              <a:xfrm>
                <a:off x="1329297" y="2914647"/>
                <a:ext cx="857256" cy="276999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rgbClr val="C00000"/>
                    </a:solidFill>
                  </a:rPr>
                  <a:t>1942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56" name="Прямая соединительная линия 55"/>
              <p:cNvCxnSpPr/>
              <p:nvPr/>
            </p:nvCxnSpPr>
            <p:spPr>
              <a:xfrm rot="16200000" flipH="1">
                <a:off x="1063951" y="3253457"/>
                <a:ext cx="540000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Группа 57"/>
          <p:cNvGrpSpPr/>
          <p:nvPr/>
        </p:nvGrpSpPr>
        <p:grpSpPr>
          <a:xfrm>
            <a:off x="675693" y="3826134"/>
            <a:ext cx="1905005" cy="2460386"/>
            <a:chOff x="675693" y="3826134"/>
            <a:chExt cx="1905005" cy="246038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75693" y="4095763"/>
              <a:ext cx="1905005" cy="219075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 anchorCtr="0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Машина Тьюринга — </a:t>
              </a:r>
              <a:r>
                <a:rPr lang="ru-RU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Велшмана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Группа 23"/>
            <p:cNvGrpSpPr/>
            <p:nvPr/>
          </p:nvGrpSpPr>
          <p:grpSpPr>
            <a:xfrm>
              <a:off x="1000100" y="3826134"/>
              <a:ext cx="1428760" cy="602998"/>
              <a:chOff x="1142976" y="3857627"/>
              <a:chExt cx="1428760" cy="6029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TextBox 51"/>
              <p:cNvSpPr txBox="1"/>
              <p:nvPr/>
            </p:nvSpPr>
            <p:spPr>
              <a:xfrm>
                <a:off x="1142976" y="4183626"/>
                <a:ext cx="1428760" cy="276999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rgbClr val="C00000"/>
                    </a:solidFill>
                  </a:rPr>
                  <a:t>1936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 rot="5400000" flipH="1" flipV="1">
                <a:off x="2300942" y="4126833"/>
                <a:ext cx="540000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Группа 59"/>
          <p:cNvGrpSpPr/>
          <p:nvPr/>
        </p:nvGrpSpPr>
        <p:grpSpPr>
          <a:xfrm>
            <a:off x="4575531" y="1071545"/>
            <a:ext cx="1905005" cy="2424131"/>
            <a:chOff x="4575531" y="1071545"/>
            <a:chExt cx="1905005" cy="242413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4575531" y="1071545"/>
              <a:ext cx="1905005" cy="2192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144000" rtlCol="0" anchor="t" anchorCtr="0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ENIAC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Группа 38"/>
            <p:cNvGrpSpPr/>
            <p:nvPr/>
          </p:nvGrpSpPr>
          <p:grpSpPr>
            <a:xfrm>
              <a:off x="4710115" y="2886072"/>
              <a:ext cx="1362083" cy="609604"/>
              <a:chOff x="1066777" y="2914647"/>
              <a:chExt cx="1362083" cy="60960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TextBox 39"/>
              <p:cNvSpPr txBox="1"/>
              <p:nvPr/>
            </p:nvSpPr>
            <p:spPr>
              <a:xfrm>
                <a:off x="1066777" y="2914647"/>
                <a:ext cx="1362083" cy="276999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r>
                  <a:rPr lang="ru-RU" dirty="0" smtClean="0">
                    <a:solidFill>
                      <a:srgbClr val="C00000"/>
                    </a:solidFill>
                  </a:rPr>
                  <a:t>1946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1" name="Прямая соединительная линия 40"/>
              <p:cNvCxnSpPr/>
              <p:nvPr/>
            </p:nvCxnSpPr>
            <p:spPr>
              <a:xfrm rot="16200000" flipH="1">
                <a:off x="800744" y="3253457"/>
                <a:ext cx="540000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Группа 63"/>
          <p:cNvGrpSpPr/>
          <p:nvPr/>
        </p:nvGrpSpPr>
        <p:grpSpPr>
          <a:xfrm>
            <a:off x="4214810" y="3826134"/>
            <a:ext cx="2254471" cy="2460386"/>
            <a:chOff x="4214810" y="3826134"/>
            <a:chExt cx="2254471" cy="2460386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564276" y="4095763"/>
              <a:ext cx="1905005" cy="21907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 anchorCtr="0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EDSAC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Группа 42"/>
            <p:cNvGrpSpPr/>
            <p:nvPr/>
          </p:nvGrpSpPr>
          <p:grpSpPr>
            <a:xfrm flipH="1">
              <a:off x="4214810" y="3826134"/>
              <a:ext cx="1428760" cy="602998"/>
              <a:chOff x="1000100" y="3857627"/>
              <a:chExt cx="1428760" cy="6029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TextBox 44"/>
              <p:cNvSpPr txBox="1"/>
              <p:nvPr/>
            </p:nvSpPr>
            <p:spPr>
              <a:xfrm>
                <a:off x="1000100" y="4183626"/>
                <a:ext cx="1428760" cy="276999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rgbClr val="C00000"/>
                    </a:solidFill>
                  </a:rPr>
                  <a:t>1952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 flipH="1" flipV="1">
                <a:off x="730894" y="4126833"/>
                <a:ext cx="540000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Группа 60"/>
          <p:cNvGrpSpPr/>
          <p:nvPr/>
        </p:nvGrpSpPr>
        <p:grpSpPr>
          <a:xfrm>
            <a:off x="6519820" y="1071545"/>
            <a:ext cx="1905005" cy="2652213"/>
            <a:chOff x="6519820" y="1071545"/>
            <a:chExt cx="1905005" cy="2652213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6519820" y="1071545"/>
              <a:ext cx="1905005" cy="2192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144000" rtlCol="0" anchor="t" anchorCtr="0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IBM 5150 PC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Группа 46"/>
            <p:cNvGrpSpPr/>
            <p:nvPr/>
          </p:nvGrpSpPr>
          <p:grpSpPr>
            <a:xfrm>
              <a:off x="7134840" y="2886072"/>
              <a:ext cx="723308" cy="837686"/>
              <a:chOff x="1486477" y="2914647"/>
              <a:chExt cx="723308" cy="83768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TextBox 47"/>
              <p:cNvSpPr txBox="1"/>
              <p:nvPr/>
            </p:nvSpPr>
            <p:spPr>
              <a:xfrm>
                <a:off x="1486477" y="2914647"/>
                <a:ext cx="719141" cy="276999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rgbClr val="C00000"/>
                    </a:solidFill>
                  </a:rPr>
                  <a:t>1983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 rot="16200000" flipH="1">
                <a:off x="1825199" y="3367748"/>
                <a:ext cx="768083" cy="1088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Группа 61"/>
          <p:cNvGrpSpPr/>
          <p:nvPr/>
        </p:nvGrpSpPr>
        <p:grpSpPr>
          <a:xfrm>
            <a:off x="6508565" y="3826134"/>
            <a:ext cx="1905005" cy="2460386"/>
            <a:chOff x="6508565" y="3826134"/>
            <a:chExt cx="1905005" cy="2460386"/>
          </a:xfrm>
        </p:grpSpPr>
        <p:sp>
          <p:nvSpPr>
            <p:cNvPr id="42" name="Прямоугольник 31"/>
            <p:cNvSpPr/>
            <p:nvPr/>
          </p:nvSpPr>
          <p:spPr>
            <a:xfrm>
              <a:off x="6508565" y="4095763"/>
              <a:ext cx="1905005" cy="21907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 anchorCtr="0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Процессор 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Pentium (Intel 80586)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" name="Группа 50"/>
            <p:cNvGrpSpPr/>
            <p:nvPr/>
          </p:nvGrpSpPr>
          <p:grpSpPr>
            <a:xfrm flipH="1">
              <a:off x="6941995" y="3826134"/>
              <a:ext cx="1428760" cy="602998"/>
              <a:chOff x="1357290" y="3857627"/>
              <a:chExt cx="1428760" cy="6029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TextBox 52"/>
              <p:cNvSpPr txBox="1"/>
              <p:nvPr/>
            </p:nvSpPr>
            <p:spPr>
              <a:xfrm>
                <a:off x="1357290" y="4183626"/>
                <a:ext cx="1428760" cy="276999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rgbClr val="C00000"/>
                    </a:solidFill>
                  </a:rPr>
                  <a:t>1993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 rot="5400000" flipH="1" flipV="1">
                <a:off x="1088084" y="4126833"/>
                <a:ext cx="540000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1" name="Picture 3" descr="C:\Documents and Settings\Администратор.HOME-FDD52612A3\Рабочий стол\Ирина_Раб стол\10-6\0024-019-Relejnye-kompjute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564352"/>
            <a:ext cx="1857388" cy="14360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0" name="Группа 69"/>
          <p:cNvGrpSpPr/>
          <p:nvPr/>
        </p:nvGrpSpPr>
        <p:grpSpPr>
          <a:xfrm>
            <a:off x="686949" y="1071545"/>
            <a:ext cx="1905005" cy="2425699"/>
            <a:chOff x="686949" y="1071545"/>
            <a:chExt cx="1905005" cy="242569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86949" y="1071545"/>
              <a:ext cx="1905005" cy="21924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bIns="144000" rtlCol="0" anchor="t" anchorCtr="0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Табулятор</a:t>
              </a:r>
            </a:p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Г.Холлерита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76288" y="2887640"/>
              <a:ext cx="1362083" cy="276999"/>
            </a:xfrm>
            <a:prstGeom prst="rect">
              <a:avLst/>
            </a:prstGeom>
            <a:noFill/>
          </p:spPr>
          <p:txBody>
            <a:bodyPr wrap="square" lIns="72000" tIns="0" rIns="72000" bIns="0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1887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rot="16200000" flipH="1">
              <a:off x="710255" y="3226450"/>
              <a:ext cx="540000" cy="1588"/>
            </a:xfrm>
            <a:prstGeom prst="line">
              <a:avLst/>
            </a:prstGeom>
            <a:ln w="19050">
              <a:solidFill>
                <a:srgbClr val="C0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2" name="Picture 4" descr="C:\Documents and Settings\Администратор.HOME-FDD52612A3\Рабочий стол\Ирина_Раб стол\10-6\2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4348" y="1571612"/>
              <a:ext cx="1792548" cy="1500198"/>
            </a:xfrm>
            <a:prstGeom prst="rect">
              <a:avLst/>
            </a:prstGeom>
            <a:noFill/>
          </p:spPr>
        </p:pic>
      </p:grpSp>
      <p:pic>
        <p:nvPicPr>
          <p:cNvPr id="2053" name="Picture 5" descr="C:\Documents and Settings\Администратор.HOME-FDD52612A3\Рабочий стол\Ирина_Раб стол\10-6\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57694"/>
            <a:ext cx="1469642" cy="14475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Группа 62"/>
          <p:cNvGrpSpPr/>
          <p:nvPr/>
        </p:nvGrpSpPr>
        <p:grpSpPr>
          <a:xfrm>
            <a:off x="2619984" y="3826134"/>
            <a:ext cx="1905005" cy="2460386"/>
            <a:chOff x="2619984" y="3826134"/>
            <a:chExt cx="1905005" cy="246038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619984" y="4095763"/>
              <a:ext cx="1905005" cy="21907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b" anchorCtr="0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Марк </a:t>
              </a: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" name="Группа 32"/>
            <p:cNvGrpSpPr/>
            <p:nvPr/>
          </p:nvGrpSpPr>
          <p:grpSpPr>
            <a:xfrm flipH="1">
              <a:off x="2928926" y="3826134"/>
              <a:ext cx="1430348" cy="602998"/>
              <a:chOff x="1479916" y="3857627"/>
              <a:chExt cx="1430348" cy="60299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TextBox 33"/>
              <p:cNvSpPr txBox="1"/>
              <p:nvPr/>
            </p:nvSpPr>
            <p:spPr>
              <a:xfrm>
                <a:off x="1481504" y="4183626"/>
                <a:ext cx="1428760" cy="276999"/>
              </a:xfrm>
              <a:prstGeom prst="rect">
                <a:avLst/>
              </a:prstGeom>
              <a:noFill/>
            </p:spPr>
            <p:txBody>
              <a:bodyPr wrap="square" lIns="72000" tIns="0" rIns="72000" bIns="0" rtlCol="0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rgbClr val="C00000"/>
                    </a:solidFill>
                  </a:rPr>
                  <a:t>1944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 rot="5400000" flipH="1" flipV="1">
                <a:off x="1210710" y="4126833"/>
                <a:ext cx="540000" cy="1588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C:\Documents and Settings\Администратор.HOME-FDD52612A3\Рабочий стол\Ирина_Раб стол\10-6\dsc_168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643447"/>
            <a:ext cx="1850479" cy="11698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 descr="C:\Documents and Settings\Администратор.HOME-FDD52612A3\Рабочий стол\Ирина_Раб стол\10-6\edsac99.36.png"/>
          <p:cNvPicPr>
            <a:picLocks noChangeAspect="1" noChangeArrowheads="1"/>
          </p:cNvPicPr>
          <p:nvPr/>
        </p:nvPicPr>
        <p:blipFill>
          <a:blip r:embed="rId7" cstate="print"/>
          <a:srcRect r="10345"/>
          <a:stretch>
            <a:fillRect/>
          </a:stretch>
        </p:blipFill>
        <p:spPr bwMode="auto">
          <a:xfrm>
            <a:off x="4572000" y="4500570"/>
            <a:ext cx="1857388" cy="138928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5" name="Picture 7" descr="C:\Documents and Settings\Администратор.HOME-FDD52612A3\Рабочий стол\Ирина_Раб стол\10-6\pentium5g7000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714884"/>
            <a:ext cx="760740" cy="75405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7" name="Picture 9" descr="C:\Documents and Settings\Администратор.HOME-FDD52612A3\Рабочий стол\Ирина_Раб стол\10-6\4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95166" y="1402178"/>
            <a:ext cx="1643074" cy="15303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8" name="Picture 10" descr="C:\Documents and Settings\Администратор.HOME-FDD52612A3\Рабочий стол\Ирина_Раб стол\10-6\a5c52477334ccbc21f089ef60cf711cf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3706" y="1254528"/>
            <a:ext cx="1857388" cy="164146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Поколения ЭВМ</a:t>
            </a:r>
            <a:endParaRPr lang="ru-RU" dirty="0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642910" y="3346132"/>
            <a:ext cx="8209422" cy="680449"/>
          </a:xfrm>
          <a:prstGeom prst="stripedRightArrow">
            <a:avLst>
              <a:gd name="adj1" fmla="val 73537"/>
              <a:gd name="adj2" fmla="val 43424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1940                      1950                           1960                             1970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6" name="Группа 67"/>
          <p:cNvGrpSpPr/>
          <p:nvPr/>
        </p:nvGrpSpPr>
        <p:grpSpPr>
          <a:xfrm>
            <a:off x="675693" y="1071546"/>
            <a:ext cx="1916261" cy="5214974"/>
            <a:chOff x="675693" y="1071546"/>
            <a:chExt cx="1916261" cy="5214974"/>
          </a:xfrm>
        </p:grpSpPr>
        <p:grpSp>
          <p:nvGrpSpPr>
            <p:cNvPr id="7" name="Группа 58"/>
            <p:cNvGrpSpPr/>
            <p:nvPr/>
          </p:nvGrpSpPr>
          <p:grpSpPr>
            <a:xfrm>
              <a:off x="686949" y="1071546"/>
              <a:ext cx="1905005" cy="1905005"/>
              <a:chOff x="686949" y="1071546"/>
              <a:chExt cx="1905005" cy="1905005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686949" y="1071546"/>
                <a:ext cx="1905005" cy="190500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44000" rtlCol="0" anchor="t" anchorCtr="0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Электронная лампа </a:t>
                </a:r>
                <a:endPara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26" name="Picture 2" descr="C:\Documents and Settings\Администратор.HOME-FDD52612A3\Рабочий стол\Ирина_Раб стол\10-6\12618-1445969008-056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85853" y="1357298"/>
                <a:ext cx="583602" cy="14287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8" name="Группа 59"/>
            <p:cNvGrpSpPr/>
            <p:nvPr/>
          </p:nvGrpSpPr>
          <p:grpSpPr>
            <a:xfrm>
              <a:off x="675693" y="4095763"/>
              <a:ext cx="1905005" cy="2190757"/>
              <a:chOff x="675693" y="4095763"/>
              <a:chExt cx="1905005" cy="2190757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675693" y="4095763"/>
                <a:ext cx="1905005" cy="219075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endPara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" name="Picture 2" descr="C:\Documents and Settings\Администратор.HOME-FDD52612A3\Рабочий стол\Ирина_Раб стол\10-6\21285016-referat-elektronnye-pishuschie-mashiny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28571"/>
              <a:stretch>
                <a:fillRect/>
              </a:stretch>
            </p:blipFill>
            <p:spPr bwMode="auto">
              <a:xfrm>
                <a:off x="746884" y="4308206"/>
                <a:ext cx="1762622" cy="176400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9" name="Группа 68"/>
          <p:cNvGrpSpPr/>
          <p:nvPr/>
        </p:nvGrpSpPr>
        <p:grpSpPr>
          <a:xfrm>
            <a:off x="2619984" y="1071546"/>
            <a:ext cx="1916261" cy="5214974"/>
            <a:chOff x="2619984" y="1071546"/>
            <a:chExt cx="1916261" cy="5214974"/>
          </a:xfrm>
        </p:grpSpPr>
        <p:grpSp>
          <p:nvGrpSpPr>
            <p:cNvPr id="10" name="Группа 57"/>
            <p:cNvGrpSpPr/>
            <p:nvPr/>
          </p:nvGrpSpPr>
          <p:grpSpPr>
            <a:xfrm>
              <a:off x="2631240" y="1071546"/>
              <a:ext cx="1905005" cy="1905005"/>
              <a:chOff x="2631240" y="1071546"/>
              <a:chExt cx="1905005" cy="1905005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2631240" y="1071546"/>
                <a:ext cx="1905005" cy="190500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44000" rtlCol="0" anchor="t" anchorCtr="0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Транзистор</a:t>
                </a:r>
                <a:endPara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4" name="Picture 3" descr="C:\Documents and Settings\Администратор.HOME-FDD52612A3\Рабочий стол\Ирина_Раб стол\10-6\04_00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14678" y="1571612"/>
                <a:ext cx="714380" cy="1076785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1" name="Группа 60"/>
            <p:cNvGrpSpPr/>
            <p:nvPr/>
          </p:nvGrpSpPr>
          <p:grpSpPr>
            <a:xfrm>
              <a:off x="2619984" y="4095763"/>
              <a:ext cx="1905005" cy="2190757"/>
              <a:chOff x="2619984" y="4095763"/>
              <a:chExt cx="1905005" cy="2190757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2619984" y="4095763"/>
                <a:ext cx="1905005" cy="219075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endPara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28" name="Picture 4" descr="C:\Documents and Settings\Администратор.HOME-FDD52612A3\Рабочий стол\Ирина_Раб стол\10-6\7030.operator.console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22715"/>
              <a:stretch>
                <a:fillRect/>
              </a:stretch>
            </p:blipFill>
            <p:spPr bwMode="auto">
              <a:xfrm>
                <a:off x="2693196" y="4308206"/>
                <a:ext cx="1758580" cy="176400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2" name="Группа 69"/>
          <p:cNvGrpSpPr/>
          <p:nvPr/>
        </p:nvGrpSpPr>
        <p:grpSpPr>
          <a:xfrm>
            <a:off x="4564276" y="1071546"/>
            <a:ext cx="1916260" cy="5214974"/>
            <a:chOff x="4564276" y="1071546"/>
            <a:chExt cx="1916260" cy="5214974"/>
          </a:xfrm>
        </p:grpSpPr>
        <p:grpSp>
          <p:nvGrpSpPr>
            <p:cNvPr id="13" name="Группа 61"/>
            <p:cNvGrpSpPr/>
            <p:nvPr/>
          </p:nvGrpSpPr>
          <p:grpSpPr>
            <a:xfrm>
              <a:off x="4564276" y="4095763"/>
              <a:ext cx="1905005" cy="2190757"/>
              <a:chOff x="4564276" y="4095763"/>
              <a:chExt cx="1905005" cy="2190757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4564276" y="4095763"/>
                <a:ext cx="1905005" cy="219075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endPara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0" name="Picture 6" descr="C:\Documents and Settings\Администратор.HOME-FDD52612A3\Рабочий стол\Ирина_Раб стол\10-6\572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r="20537"/>
              <a:stretch>
                <a:fillRect/>
              </a:stretch>
            </p:blipFill>
            <p:spPr bwMode="auto">
              <a:xfrm>
                <a:off x="4623803" y="4308206"/>
                <a:ext cx="1785950" cy="176400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4" name="Группа 56"/>
            <p:cNvGrpSpPr/>
            <p:nvPr/>
          </p:nvGrpSpPr>
          <p:grpSpPr>
            <a:xfrm>
              <a:off x="4575531" y="1071546"/>
              <a:ext cx="1905005" cy="1905005"/>
              <a:chOff x="4575531" y="1071546"/>
              <a:chExt cx="1905005" cy="1905005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4575531" y="1071546"/>
                <a:ext cx="1905005" cy="190500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44000" rtlCol="0" anchor="t" anchorCtr="0"/>
              <a:lstStyle/>
              <a:p>
                <a:pPr algn="ctr"/>
                <a:r>
                  <a:rPr lang="ru-RU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Интегральная схема</a:t>
                </a:r>
                <a:endPara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2" name="Picture 8" descr="C:\Documents and Settings\Администратор.HOME-FDD52612A3\Рабочий стол\Ирина_Раб стол\10-6\0043-043-EVM-tretego-pokolenija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929190" y="1643050"/>
                <a:ext cx="1071570" cy="1006906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5" name="Группа 70"/>
          <p:cNvGrpSpPr/>
          <p:nvPr/>
        </p:nvGrpSpPr>
        <p:grpSpPr>
          <a:xfrm>
            <a:off x="6508565" y="1071546"/>
            <a:ext cx="1916260" cy="5214974"/>
            <a:chOff x="6508565" y="1071546"/>
            <a:chExt cx="1916260" cy="5214974"/>
          </a:xfrm>
        </p:grpSpPr>
        <p:grpSp>
          <p:nvGrpSpPr>
            <p:cNvPr id="16" name="Группа 55"/>
            <p:cNvGrpSpPr/>
            <p:nvPr/>
          </p:nvGrpSpPr>
          <p:grpSpPr>
            <a:xfrm>
              <a:off x="6519820" y="1071546"/>
              <a:ext cx="1905005" cy="1905005"/>
              <a:chOff x="6519820" y="1071546"/>
              <a:chExt cx="1905005" cy="1905005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6519820" y="1071546"/>
                <a:ext cx="1905005" cy="190500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44000" rtlCol="0" anchor="t" anchorCtr="0"/>
              <a:lstStyle/>
              <a:p>
                <a:pPr algn="ctr"/>
                <a:r>
                  <a:rPr lang="ru-RU" sz="1400" dirty="0" smtClean="0">
                    <a:latin typeface="Arial" pitchFamily="34" charset="0"/>
                    <a:cs typeface="Arial" pitchFamily="34" charset="0"/>
                  </a:rPr>
                  <a:t>Большая интегральная схема</a:t>
                </a:r>
                <a:endParaRPr lang="ru-RU" sz="1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4" name="Picture 10" descr="C:\Documents and Settings\Администратор.HOME-FDD52612A3\Рабочий стол\Ирина_Раб стол\10-6\lic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958030" y="1643050"/>
                <a:ext cx="1114432" cy="107157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7" name="Группа 54"/>
            <p:cNvGrpSpPr/>
            <p:nvPr/>
          </p:nvGrpSpPr>
          <p:grpSpPr>
            <a:xfrm>
              <a:off x="6508565" y="4095763"/>
              <a:ext cx="1905005" cy="2190757"/>
              <a:chOff x="6508565" y="4095763"/>
              <a:chExt cx="1905005" cy="2190757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6508565" y="4095763"/>
                <a:ext cx="1905005" cy="219075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endParaRPr lang="ru-RU" sz="1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36" name="Picture 12" descr="C:\Documents and Settings\Администратор.HOME-FDD52612A3\Рабочий стол\Ирина_Раб стол\10-6\full_AtXISlwG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l="12992" r="20551"/>
              <a:stretch>
                <a:fillRect/>
              </a:stretch>
            </p:blipFill>
            <p:spPr bwMode="auto">
              <a:xfrm>
                <a:off x="6579657" y="4308206"/>
                <a:ext cx="1762821" cy="176400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8" name="Прямоугольник 17">
            <a:hlinkClick r:id="" action="ppaction://noaction"/>
          </p:cNvPr>
          <p:cNvSpPr/>
          <p:nvPr/>
        </p:nvSpPr>
        <p:spPr>
          <a:xfrm>
            <a:off x="686949" y="2857496"/>
            <a:ext cx="1944291" cy="498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ПЕРВОЕ</a:t>
            </a:r>
            <a:endParaRPr lang="ru-RU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>
            <a:hlinkClick r:id="" action="ppaction://noaction"/>
          </p:cNvPr>
          <p:cNvSpPr/>
          <p:nvPr/>
        </p:nvSpPr>
        <p:spPr>
          <a:xfrm>
            <a:off x="2631239" y="2857496"/>
            <a:ext cx="1944291" cy="498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ВТОРОЕ</a:t>
            </a:r>
            <a:endParaRPr lang="ru-RU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>
            <a:hlinkClick r:id="" action="ppaction://noaction"/>
          </p:cNvPr>
          <p:cNvSpPr/>
          <p:nvPr/>
        </p:nvSpPr>
        <p:spPr>
          <a:xfrm>
            <a:off x="4575530" y="2857496"/>
            <a:ext cx="1944290" cy="498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ТРЕТЬЕ</a:t>
            </a:r>
            <a:endParaRPr lang="ru-RU" sz="16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>
            <a:hlinkClick r:id="" action="ppaction://noaction"/>
          </p:cNvPr>
          <p:cNvSpPr/>
          <p:nvPr/>
        </p:nvSpPr>
        <p:spPr>
          <a:xfrm>
            <a:off x="6519820" y="2857496"/>
            <a:ext cx="1944290" cy="498275"/>
          </a:xfrm>
          <a:prstGeom prst="rect">
            <a:avLst/>
          </a:prstGeom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ЧЕТВЕРТОЕ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</TotalTime>
  <Words>370</Words>
  <Application>Microsoft Office PowerPoint</Application>
  <PresentationFormat>Экран (4:3)</PresentationFormat>
  <Paragraphs>116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ИСТОРИЯ РАЗВИТИЯ ВЫЧИСЛИТЕЛЬНОЙ ТЕХНИКИ</vt:lpstr>
      <vt:lpstr>Информационные революции</vt:lpstr>
      <vt:lpstr>История устройств для вычислений </vt:lpstr>
      <vt:lpstr>История устройств для вычислений </vt:lpstr>
      <vt:lpstr>Поколения ЭВМ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</dc:creator>
  <cp:lastModifiedBy>admin</cp:lastModifiedBy>
  <cp:revision>477</cp:revision>
  <dcterms:modified xsi:type="dcterms:W3CDTF">2024-10-17T06:14:47Z</dcterms:modified>
</cp:coreProperties>
</file>