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28" r:id="rId3"/>
    <p:sldId id="329" r:id="rId4"/>
    <p:sldId id="333" r:id="rId5"/>
    <p:sldId id="335" r:id="rId6"/>
    <p:sldId id="336" r:id="rId7"/>
    <p:sldId id="337" r:id="rId8"/>
    <p:sldId id="339" r:id="rId9"/>
    <p:sldId id="34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40" userDrawn="1">
          <p15:clr>
            <a:srgbClr val="A4A3A4"/>
          </p15:clr>
        </p15:guide>
        <p15:guide id="2" pos="930" userDrawn="1">
          <p15:clr>
            <a:srgbClr val="A4A3A4"/>
          </p15:clr>
        </p15:guide>
        <p15:guide id="3" pos="385" userDrawn="1">
          <p15:clr>
            <a:srgbClr val="A4A3A4"/>
          </p15:clr>
        </p15:guide>
        <p15:guide id="4" orient="horz" pos="663" userDrawn="1">
          <p15:clr>
            <a:srgbClr val="A4A3A4"/>
          </p15:clr>
        </p15:guide>
        <p15:guide id="5" pos="476" userDrawn="1">
          <p15:clr>
            <a:srgbClr val="A4A3A4"/>
          </p15:clr>
        </p15:guide>
        <p15:guide id="6" orient="horz" pos="4201" userDrawn="1">
          <p15:clr>
            <a:srgbClr val="A4A3A4"/>
          </p15:clr>
        </p15:guide>
        <p15:guide id="7" orient="horz" pos="1344" userDrawn="1">
          <p15:clr>
            <a:srgbClr val="A4A3A4"/>
          </p15:clr>
        </p15:guide>
        <p15:guide id="8" pos="5602" userDrawn="1">
          <p15:clr>
            <a:srgbClr val="A4A3A4"/>
          </p15:clr>
        </p15:guide>
        <p15:guide id="9" orient="horz" pos="20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48600"/>
    <a:srgbClr val="092D01"/>
    <a:srgbClr val="CAFD8F"/>
    <a:srgbClr val="17375E"/>
    <a:srgbClr val="E07B26"/>
    <a:srgbClr val="FFFF0D"/>
    <a:srgbClr val="FFFFA3"/>
    <a:srgbClr val="FFFFAE"/>
    <a:srgbClr val="FFFF69"/>
    <a:srgbClr val="0070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97" autoAdjust="0"/>
    <p:restoredTop sz="90681" autoAdjust="0"/>
  </p:normalViewPr>
  <p:slideViewPr>
    <p:cSldViewPr>
      <p:cViewPr varScale="1">
        <p:scale>
          <a:sx n="66" d="100"/>
          <a:sy n="66" d="100"/>
        </p:scale>
        <p:origin x="-918" y="-102"/>
      </p:cViewPr>
      <p:guideLst>
        <p:guide orient="horz" pos="2840"/>
        <p:guide orient="horz" pos="663"/>
        <p:guide orient="horz" pos="4201"/>
        <p:guide orient="horz" pos="1344"/>
        <p:guide orient="horz" pos="2024"/>
        <p:guide pos="930"/>
        <p:guide pos="385"/>
        <p:guide pos="476"/>
        <p:guide pos="5602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50" d="100"/>
        <a:sy n="150" d="100"/>
      </p:scale>
      <p:origin x="0" y="7764"/>
    </p:cViewPr>
  </p:sorterViewPr>
  <p:notesViewPr>
    <p:cSldViewPr showGuides="1">
      <p:cViewPr varScale="1">
        <p:scale>
          <a:sx n="53" d="100"/>
          <a:sy n="53" d="100"/>
        </p:scale>
        <p:origin x="2844" y="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5D57AE-B485-41E7-BF9C-6665A99B698C}" type="doc">
      <dgm:prSet loTypeId="urn:microsoft.com/office/officeart/2008/layout/VerticalCurvedList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EBEC060F-CC1E-4E79-B034-8F47CDED0725}">
      <dgm:prSet phldrT="[Текст]" custT="1"/>
      <dgm:spPr/>
      <dgm:t>
        <a:bodyPr/>
        <a:lstStyle/>
        <a:p>
          <a:r>
            <a:rPr lang="ru-RU" sz="2200" dirty="0" smtClean="0">
              <a:latin typeface="Arial" panose="020B0604020202020204" pitchFamily="34" charset="0"/>
              <a:cs typeface="Arial" panose="020B0604020202020204" pitchFamily="34" charset="0"/>
            </a:rPr>
            <a:t>состав основных компонентов вычислительной машины</a:t>
          </a:r>
          <a:endParaRPr lang="ru-RU" sz="2200" dirty="0"/>
        </a:p>
      </dgm:t>
    </dgm:pt>
    <dgm:pt modelId="{8E3E9105-5A77-43A4-AAB8-B757BE87F209}" type="parTrans" cxnId="{345F1DED-C0B3-432A-86CE-0173D1B7189F}">
      <dgm:prSet/>
      <dgm:spPr/>
      <dgm:t>
        <a:bodyPr/>
        <a:lstStyle/>
        <a:p>
          <a:endParaRPr lang="ru-RU" sz="2200"/>
        </a:p>
      </dgm:t>
    </dgm:pt>
    <dgm:pt modelId="{E486EE24-7C30-440A-8175-1DD6E318FC8C}" type="sibTrans" cxnId="{345F1DED-C0B3-432A-86CE-0173D1B7189F}">
      <dgm:prSet/>
      <dgm:spPr/>
      <dgm:t>
        <a:bodyPr/>
        <a:lstStyle/>
        <a:p>
          <a:endParaRPr lang="ru-RU" sz="2200"/>
        </a:p>
      </dgm:t>
    </dgm:pt>
    <dgm:pt modelId="{D46E7940-AA37-4897-992D-B38103A4BE54}">
      <dgm:prSet custT="1"/>
      <dgm:spPr/>
      <dgm:t>
        <a:bodyPr/>
        <a:lstStyle/>
        <a:p>
          <a:r>
            <a:rPr lang="ru-RU" sz="2200" dirty="0" smtClean="0">
              <a:latin typeface="Arial" panose="020B0604020202020204" pitchFamily="34" charset="0"/>
              <a:cs typeface="Arial" panose="020B0604020202020204" pitchFamily="34" charset="0"/>
            </a:rPr>
            <a:t>принцип двоичного кодирования</a:t>
          </a:r>
          <a:endParaRPr lang="ru-RU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8F6959-BA08-496B-9FA2-9A63AE2CDC55}" type="parTrans" cxnId="{1B058110-7A86-43AE-82EF-8E159CD10E47}">
      <dgm:prSet/>
      <dgm:spPr/>
      <dgm:t>
        <a:bodyPr/>
        <a:lstStyle/>
        <a:p>
          <a:endParaRPr lang="ru-RU" sz="2200"/>
        </a:p>
      </dgm:t>
    </dgm:pt>
    <dgm:pt modelId="{701F0512-7752-410C-A256-374A113E54FB}" type="sibTrans" cxnId="{1B058110-7A86-43AE-82EF-8E159CD10E47}">
      <dgm:prSet/>
      <dgm:spPr/>
      <dgm:t>
        <a:bodyPr/>
        <a:lstStyle/>
        <a:p>
          <a:endParaRPr lang="ru-RU" sz="2200"/>
        </a:p>
      </dgm:t>
    </dgm:pt>
    <dgm:pt modelId="{F35BB557-397D-43A3-B80E-D39E9E0A6EEE}">
      <dgm:prSet custT="1"/>
      <dgm:spPr/>
      <dgm:t>
        <a:bodyPr/>
        <a:lstStyle/>
        <a:p>
          <a:r>
            <a:rPr lang="ru-RU" sz="2200" smtClean="0">
              <a:latin typeface="Arial" panose="020B0604020202020204" pitchFamily="34" charset="0"/>
              <a:cs typeface="Arial" panose="020B0604020202020204" pitchFamily="34" charset="0"/>
            </a:rPr>
            <a:t>принцип однородности памяти</a:t>
          </a:r>
          <a:endParaRPr lang="ru-RU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A8BE70-2B9E-402A-8AB7-F229449AEAE0}" type="parTrans" cxnId="{EAC51675-495E-48FA-A4D6-54F754B835ED}">
      <dgm:prSet/>
      <dgm:spPr/>
      <dgm:t>
        <a:bodyPr/>
        <a:lstStyle/>
        <a:p>
          <a:endParaRPr lang="ru-RU" sz="2200"/>
        </a:p>
      </dgm:t>
    </dgm:pt>
    <dgm:pt modelId="{15D10F90-14D7-44F1-9DF3-B23CE59B8E16}" type="sibTrans" cxnId="{EAC51675-495E-48FA-A4D6-54F754B835ED}">
      <dgm:prSet/>
      <dgm:spPr/>
      <dgm:t>
        <a:bodyPr/>
        <a:lstStyle/>
        <a:p>
          <a:endParaRPr lang="ru-RU" sz="2200"/>
        </a:p>
      </dgm:t>
    </dgm:pt>
    <dgm:pt modelId="{89D84EAC-3E52-485E-883A-C17939BA9431}">
      <dgm:prSet custT="1"/>
      <dgm:spPr/>
      <dgm:t>
        <a:bodyPr/>
        <a:lstStyle/>
        <a:p>
          <a:r>
            <a:rPr lang="ru-RU" sz="2200" smtClean="0">
              <a:latin typeface="Arial" panose="020B0604020202020204" pitchFamily="34" charset="0"/>
              <a:cs typeface="Arial" panose="020B0604020202020204" pitchFamily="34" charset="0"/>
            </a:rPr>
            <a:t>принцип адресности памяти</a:t>
          </a:r>
          <a:endParaRPr lang="ru-RU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0C2EAE-E5DC-4397-98D1-0C80B47F65FD}" type="parTrans" cxnId="{517BA3B3-584C-4B1C-8903-DEDF0BA80DE5}">
      <dgm:prSet/>
      <dgm:spPr/>
      <dgm:t>
        <a:bodyPr/>
        <a:lstStyle/>
        <a:p>
          <a:endParaRPr lang="ru-RU" sz="2200"/>
        </a:p>
      </dgm:t>
    </dgm:pt>
    <dgm:pt modelId="{F48A3042-15AF-4AF4-8302-6BC42A2939C7}" type="sibTrans" cxnId="{517BA3B3-584C-4B1C-8903-DEDF0BA80DE5}">
      <dgm:prSet/>
      <dgm:spPr/>
      <dgm:t>
        <a:bodyPr/>
        <a:lstStyle/>
        <a:p>
          <a:endParaRPr lang="ru-RU" sz="2200"/>
        </a:p>
      </dgm:t>
    </dgm:pt>
    <dgm:pt modelId="{16C8C95B-5D85-448F-9B9A-3AFD8E9906B4}">
      <dgm:prSet custT="1"/>
      <dgm:spPr/>
      <dgm:t>
        <a:bodyPr/>
        <a:lstStyle/>
        <a:p>
          <a:r>
            <a:rPr lang="ru-RU" sz="2200" smtClean="0">
              <a:latin typeface="Arial" panose="020B0604020202020204" pitchFamily="34" charset="0"/>
              <a:cs typeface="Arial" panose="020B0604020202020204" pitchFamily="34" charset="0"/>
            </a:rPr>
            <a:t>принцип иерархической организации памяти</a:t>
          </a:r>
          <a:endParaRPr lang="ru-RU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FB6493-5B0D-456C-85DB-6E4DF71FC86C}" type="parTrans" cxnId="{715E0FD5-EF18-41F3-9316-EFE7C83B3B6A}">
      <dgm:prSet/>
      <dgm:spPr/>
      <dgm:t>
        <a:bodyPr/>
        <a:lstStyle/>
        <a:p>
          <a:endParaRPr lang="ru-RU" sz="2200"/>
        </a:p>
      </dgm:t>
    </dgm:pt>
    <dgm:pt modelId="{2FC4E865-80AB-4B95-99A5-C7869A10BF31}" type="sibTrans" cxnId="{715E0FD5-EF18-41F3-9316-EFE7C83B3B6A}">
      <dgm:prSet/>
      <dgm:spPr/>
      <dgm:t>
        <a:bodyPr/>
        <a:lstStyle/>
        <a:p>
          <a:endParaRPr lang="ru-RU" sz="2200"/>
        </a:p>
      </dgm:t>
    </dgm:pt>
    <dgm:pt modelId="{1FAF7FAA-9FB8-4AB5-A76D-952728E1C965}">
      <dgm:prSet custT="1"/>
      <dgm:spPr/>
      <dgm:t>
        <a:bodyPr/>
        <a:lstStyle/>
        <a:p>
          <a:r>
            <a:rPr lang="ru-RU" sz="2200" smtClean="0">
              <a:latin typeface="Arial" panose="020B0604020202020204" pitchFamily="34" charset="0"/>
              <a:cs typeface="Arial" panose="020B0604020202020204" pitchFamily="34" charset="0"/>
            </a:rPr>
            <a:t>принцип программного управления</a:t>
          </a:r>
          <a:endParaRPr lang="ru-RU" sz="2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AE96D2-25A1-4653-961A-C676F7755FF4}" type="parTrans" cxnId="{0E50A627-9218-423D-B26F-2635AD5094C7}">
      <dgm:prSet/>
      <dgm:spPr/>
      <dgm:t>
        <a:bodyPr/>
        <a:lstStyle/>
        <a:p>
          <a:endParaRPr lang="ru-RU" sz="2200"/>
        </a:p>
      </dgm:t>
    </dgm:pt>
    <dgm:pt modelId="{EB89ACB7-1F62-4F11-97FC-D0225298F5D7}" type="sibTrans" cxnId="{0E50A627-9218-423D-B26F-2635AD5094C7}">
      <dgm:prSet/>
      <dgm:spPr/>
      <dgm:t>
        <a:bodyPr/>
        <a:lstStyle/>
        <a:p>
          <a:endParaRPr lang="ru-RU" sz="2200"/>
        </a:p>
      </dgm:t>
    </dgm:pt>
    <dgm:pt modelId="{1A13C2EA-FD14-48E1-A892-B25695492BCB}" type="pres">
      <dgm:prSet presAssocID="{605D57AE-B485-41E7-BF9C-6665A99B698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42E56293-3C87-4357-817A-6798686458DE}" type="pres">
      <dgm:prSet presAssocID="{605D57AE-B485-41E7-BF9C-6665A99B698C}" presName="Name1" presStyleCnt="0"/>
      <dgm:spPr/>
    </dgm:pt>
    <dgm:pt modelId="{31484578-298D-44EE-9629-3E829E68A81D}" type="pres">
      <dgm:prSet presAssocID="{605D57AE-B485-41E7-BF9C-6665A99B698C}" presName="cycle" presStyleCnt="0"/>
      <dgm:spPr/>
    </dgm:pt>
    <dgm:pt modelId="{7186DBAC-DF2C-47B6-84C2-ABAFF1FED8B3}" type="pres">
      <dgm:prSet presAssocID="{605D57AE-B485-41E7-BF9C-6665A99B698C}" presName="srcNode" presStyleLbl="node1" presStyleIdx="0" presStyleCnt="6"/>
      <dgm:spPr/>
    </dgm:pt>
    <dgm:pt modelId="{754F3019-2DDA-4FC6-8F8E-B9BAD1EA2054}" type="pres">
      <dgm:prSet presAssocID="{605D57AE-B485-41E7-BF9C-6665A99B698C}" presName="conn" presStyleLbl="parChTrans1D2" presStyleIdx="0" presStyleCnt="1"/>
      <dgm:spPr/>
      <dgm:t>
        <a:bodyPr/>
        <a:lstStyle/>
        <a:p>
          <a:endParaRPr lang="ru-RU"/>
        </a:p>
      </dgm:t>
    </dgm:pt>
    <dgm:pt modelId="{BC0F5615-295B-4DA6-BCE5-EF2ED0916303}" type="pres">
      <dgm:prSet presAssocID="{605D57AE-B485-41E7-BF9C-6665A99B698C}" presName="extraNode" presStyleLbl="node1" presStyleIdx="0" presStyleCnt="6"/>
      <dgm:spPr/>
    </dgm:pt>
    <dgm:pt modelId="{97CDAFFC-E3ED-46A3-AF5C-D9AEF5EB5B1D}" type="pres">
      <dgm:prSet presAssocID="{605D57AE-B485-41E7-BF9C-6665A99B698C}" presName="dstNode" presStyleLbl="node1" presStyleIdx="0" presStyleCnt="6"/>
      <dgm:spPr/>
    </dgm:pt>
    <dgm:pt modelId="{E2716F07-5F05-4190-A639-42DB56E26823}" type="pres">
      <dgm:prSet presAssocID="{EBEC060F-CC1E-4E79-B034-8F47CDED0725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87515E-E0AD-49C4-BF26-15EDDB597F28}" type="pres">
      <dgm:prSet presAssocID="{EBEC060F-CC1E-4E79-B034-8F47CDED0725}" presName="accent_1" presStyleCnt="0"/>
      <dgm:spPr/>
    </dgm:pt>
    <dgm:pt modelId="{4FBB1D76-58B7-4341-843C-8B4FE8E7E8D6}" type="pres">
      <dgm:prSet presAssocID="{EBEC060F-CC1E-4E79-B034-8F47CDED0725}" presName="accentRepeatNode" presStyleLbl="solidFgAcc1" presStyleIdx="0" presStyleCnt="6"/>
      <dgm:spPr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/>
          <a:contourClr>
            <a:schemeClr val="bg1"/>
          </a:contourClr>
        </a:sp3d>
      </dgm:spPr>
    </dgm:pt>
    <dgm:pt modelId="{989337A1-0165-4DD9-99C1-0DD6D6D880FB}" type="pres">
      <dgm:prSet presAssocID="{D46E7940-AA37-4897-992D-B38103A4BE54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D9CAE7-364D-407F-AA3E-4676312017C2}" type="pres">
      <dgm:prSet presAssocID="{D46E7940-AA37-4897-992D-B38103A4BE54}" presName="accent_2" presStyleCnt="0"/>
      <dgm:spPr/>
    </dgm:pt>
    <dgm:pt modelId="{B21BFA42-25A2-4B35-94C0-DCD722D12D1C}" type="pres">
      <dgm:prSet presAssocID="{D46E7940-AA37-4897-992D-B38103A4BE54}" presName="accentRepeatNode" presStyleLbl="solidFgAcc1" presStyleIdx="1" presStyleCnt="6"/>
      <dgm:spPr/>
    </dgm:pt>
    <dgm:pt modelId="{A1ECB476-F6CE-4F4C-8BE0-A6FC9D0551DB}" type="pres">
      <dgm:prSet presAssocID="{F35BB557-397D-43A3-B80E-D39E9E0A6EEE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4912C1-0507-4D5C-A0B8-79661F18AC1F}" type="pres">
      <dgm:prSet presAssocID="{F35BB557-397D-43A3-B80E-D39E9E0A6EEE}" presName="accent_3" presStyleCnt="0"/>
      <dgm:spPr/>
    </dgm:pt>
    <dgm:pt modelId="{BBC4B4BA-A916-4E74-9C76-B21712375D78}" type="pres">
      <dgm:prSet presAssocID="{F35BB557-397D-43A3-B80E-D39E9E0A6EEE}" presName="accentRepeatNode" presStyleLbl="solidFgAcc1" presStyleIdx="2" presStyleCnt="6"/>
      <dgm:spPr/>
    </dgm:pt>
    <dgm:pt modelId="{B6C67ECD-27A2-4F19-AD41-3CAC080A0633}" type="pres">
      <dgm:prSet presAssocID="{89D84EAC-3E52-485E-883A-C17939BA9431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A62251-B535-43DA-A8DF-1532A13887A2}" type="pres">
      <dgm:prSet presAssocID="{89D84EAC-3E52-485E-883A-C17939BA9431}" presName="accent_4" presStyleCnt="0"/>
      <dgm:spPr/>
    </dgm:pt>
    <dgm:pt modelId="{82CF6838-3765-4744-A13C-75340A8FCE4F}" type="pres">
      <dgm:prSet presAssocID="{89D84EAC-3E52-485E-883A-C17939BA9431}" presName="accentRepeatNode" presStyleLbl="solidFgAcc1" presStyleIdx="3" presStyleCnt="6"/>
      <dgm:spPr/>
    </dgm:pt>
    <dgm:pt modelId="{982A230D-E111-4F01-BB51-5D66C3F9DBB7}" type="pres">
      <dgm:prSet presAssocID="{16C8C95B-5D85-448F-9B9A-3AFD8E9906B4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383978-22BE-4862-BCAE-0F20E9D21AAC}" type="pres">
      <dgm:prSet presAssocID="{16C8C95B-5D85-448F-9B9A-3AFD8E9906B4}" presName="accent_5" presStyleCnt="0"/>
      <dgm:spPr/>
    </dgm:pt>
    <dgm:pt modelId="{75B3E928-B91F-4C78-90FB-AE295719535B}" type="pres">
      <dgm:prSet presAssocID="{16C8C95B-5D85-448F-9B9A-3AFD8E9906B4}" presName="accentRepeatNode" presStyleLbl="solidFgAcc1" presStyleIdx="4" presStyleCnt="6"/>
      <dgm:spPr/>
    </dgm:pt>
    <dgm:pt modelId="{C5533A81-4C51-40A4-B753-ED20332734B7}" type="pres">
      <dgm:prSet presAssocID="{1FAF7FAA-9FB8-4AB5-A76D-952728E1C965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76F633-43F4-448E-AB78-073E4C46CC93}" type="pres">
      <dgm:prSet presAssocID="{1FAF7FAA-9FB8-4AB5-A76D-952728E1C965}" presName="accent_6" presStyleCnt="0"/>
      <dgm:spPr/>
    </dgm:pt>
    <dgm:pt modelId="{E22F7421-AE0B-4A7A-81A7-B88D99CB582E}" type="pres">
      <dgm:prSet presAssocID="{1FAF7FAA-9FB8-4AB5-A76D-952728E1C965}" presName="accentRepeatNode" presStyleLbl="solidFgAcc1" presStyleIdx="5" presStyleCnt="6"/>
      <dgm:spPr/>
    </dgm:pt>
  </dgm:ptLst>
  <dgm:cxnLst>
    <dgm:cxn modelId="{72E9B035-4349-4A40-813A-D49BA725A795}" type="presOf" srcId="{E486EE24-7C30-440A-8175-1DD6E318FC8C}" destId="{754F3019-2DDA-4FC6-8F8E-B9BAD1EA2054}" srcOrd="0" destOrd="0" presId="urn:microsoft.com/office/officeart/2008/layout/VerticalCurvedList"/>
    <dgm:cxn modelId="{0E50A627-9218-423D-B26F-2635AD5094C7}" srcId="{605D57AE-B485-41E7-BF9C-6665A99B698C}" destId="{1FAF7FAA-9FB8-4AB5-A76D-952728E1C965}" srcOrd="5" destOrd="0" parTransId="{DDAE96D2-25A1-4653-961A-C676F7755FF4}" sibTransId="{EB89ACB7-1F62-4F11-97FC-D0225298F5D7}"/>
    <dgm:cxn modelId="{EAC51675-495E-48FA-A4D6-54F754B835ED}" srcId="{605D57AE-B485-41E7-BF9C-6665A99B698C}" destId="{F35BB557-397D-43A3-B80E-D39E9E0A6EEE}" srcOrd="2" destOrd="0" parTransId="{98A8BE70-2B9E-402A-8AB7-F229449AEAE0}" sibTransId="{15D10F90-14D7-44F1-9DF3-B23CE59B8E16}"/>
    <dgm:cxn modelId="{5D0B73A1-942E-4029-8D50-B9E31E5FD0EF}" type="presOf" srcId="{F35BB557-397D-43A3-B80E-D39E9E0A6EEE}" destId="{A1ECB476-F6CE-4F4C-8BE0-A6FC9D0551DB}" srcOrd="0" destOrd="0" presId="urn:microsoft.com/office/officeart/2008/layout/VerticalCurvedList"/>
    <dgm:cxn modelId="{715E0FD5-EF18-41F3-9316-EFE7C83B3B6A}" srcId="{605D57AE-B485-41E7-BF9C-6665A99B698C}" destId="{16C8C95B-5D85-448F-9B9A-3AFD8E9906B4}" srcOrd="4" destOrd="0" parTransId="{8CFB6493-5B0D-456C-85DB-6E4DF71FC86C}" sibTransId="{2FC4E865-80AB-4B95-99A5-C7869A10BF31}"/>
    <dgm:cxn modelId="{C61776D5-ABF7-44DF-B3F6-AEF33204DAA3}" type="presOf" srcId="{D46E7940-AA37-4897-992D-B38103A4BE54}" destId="{989337A1-0165-4DD9-99C1-0DD6D6D880FB}" srcOrd="0" destOrd="0" presId="urn:microsoft.com/office/officeart/2008/layout/VerticalCurvedList"/>
    <dgm:cxn modelId="{A2EEFC87-5630-4EB4-B819-74E992091654}" type="presOf" srcId="{1FAF7FAA-9FB8-4AB5-A76D-952728E1C965}" destId="{C5533A81-4C51-40A4-B753-ED20332734B7}" srcOrd="0" destOrd="0" presId="urn:microsoft.com/office/officeart/2008/layout/VerticalCurvedList"/>
    <dgm:cxn modelId="{2A69AF8A-8605-43FB-AE52-D633E769840E}" type="presOf" srcId="{EBEC060F-CC1E-4E79-B034-8F47CDED0725}" destId="{E2716F07-5F05-4190-A639-42DB56E26823}" srcOrd="0" destOrd="0" presId="urn:microsoft.com/office/officeart/2008/layout/VerticalCurvedList"/>
    <dgm:cxn modelId="{6EA8E1F5-6331-4DDB-8BA6-D29BB411CC89}" type="presOf" srcId="{89D84EAC-3E52-485E-883A-C17939BA9431}" destId="{B6C67ECD-27A2-4F19-AD41-3CAC080A0633}" srcOrd="0" destOrd="0" presId="urn:microsoft.com/office/officeart/2008/layout/VerticalCurvedList"/>
    <dgm:cxn modelId="{1B058110-7A86-43AE-82EF-8E159CD10E47}" srcId="{605D57AE-B485-41E7-BF9C-6665A99B698C}" destId="{D46E7940-AA37-4897-992D-B38103A4BE54}" srcOrd="1" destOrd="0" parTransId="{A08F6959-BA08-496B-9FA2-9A63AE2CDC55}" sibTransId="{701F0512-7752-410C-A256-374A113E54FB}"/>
    <dgm:cxn modelId="{329C673E-FBF2-47FF-85F4-319D1A5D8D20}" type="presOf" srcId="{16C8C95B-5D85-448F-9B9A-3AFD8E9906B4}" destId="{982A230D-E111-4F01-BB51-5D66C3F9DBB7}" srcOrd="0" destOrd="0" presId="urn:microsoft.com/office/officeart/2008/layout/VerticalCurvedList"/>
    <dgm:cxn modelId="{517BA3B3-584C-4B1C-8903-DEDF0BA80DE5}" srcId="{605D57AE-B485-41E7-BF9C-6665A99B698C}" destId="{89D84EAC-3E52-485E-883A-C17939BA9431}" srcOrd="3" destOrd="0" parTransId="{DD0C2EAE-E5DC-4397-98D1-0C80B47F65FD}" sibTransId="{F48A3042-15AF-4AF4-8302-6BC42A2939C7}"/>
    <dgm:cxn modelId="{345F1DED-C0B3-432A-86CE-0173D1B7189F}" srcId="{605D57AE-B485-41E7-BF9C-6665A99B698C}" destId="{EBEC060F-CC1E-4E79-B034-8F47CDED0725}" srcOrd="0" destOrd="0" parTransId="{8E3E9105-5A77-43A4-AAB8-B757BE87F209}" sibTransId="{E486EE24-7C30-440A-8175-1DD6E318FC8C}"/>
    <dgm:cxn modelId="{FC073FFA-0CE9-436A-8858-C4AEB9A53B9F}" type="presOf" srcId="{605D57AE-B485-41E7-BF9C-6665A99B698C}" destId="{1A13C2EA-FD14-48E1-A892-B25695492BCB}" srcOrd="0" destOrd="0" presId="urn:microsoft.com/office/officeart/2008/layout/VerticalCurvedList"/>
    <dgm:cxn modelId="{F6B0FEFA-2B55-4C5A-A64F-8A47F76D8C3A}" type="presParOf" srcId="{1A13C2EA-FD14-48E1-A892-B25695492BCB}" destId="{42E56293-3C87-4357-817A-6798686458DE}" srcOrd="0" destOrd="0" presId="urn:microsoft.com/office/officeart/2008/layout/VerticalCurvedList"/>
    <dgm:cxn modelId="{3975183C-77E6-4C51-9305-02017008A165}" type="presParOf" srcId="{42E56293-3C87-4357-817A-6798686458DE}" destId="{31484578-298D-44EE-9629-3E829E68A81D}" srcOrd="0" destOrd="0" presId="urn:microsoft.com/office/officeart/2008/layout/VerticalCurvedList"/>
    <dgm:cxn modelId="{0DBA528A-7136-4E58-9314-1AC36EEC553E}" type="presParOf" srcId="{31484578-298D-44EE-9629-3E829E68A81D}" destId="{7186DBAC-DF2C-47B6-84C2-ABAFF1FED8B3}" srcOrd="0" destOrd="0" presId="urn:microsoft.com/office/officeart/2008/layout/VerticalCurvedList"/>
    <dgm:cxn modelId="{45620469-227A-4515-A864-7987106EDC50}" type="presParOf" srcId="{31484578-298D-44EE-9629-3E829E68A81D}" destId="{754F3019-2DDA-4FC6-8F8E-B9BAD1EA2054}" srcOrd="1" destOrd="0" presId="urn:microsoft.com/office/officeart/2008/layout/VerticalCurvedList"/>
    <dgm:cxn modelId="{403015A1-2424-4ADA-81FB-3ED1381E512C}" type="presParOf" srcId="{31484578-298D-44EE-9629-3E829E68A81D}" destId="{BC0F5615-295B-4DA6-BCE5-EF2ED0916303}" srcOrd="2" destOrd="0" presId="urn:microsoft.com/office/officeart/2008/layout/VerticalCurvedList"/>
    <dgm:cxn modelId="{77EFA529-4050-4370-B1C1-4E2E5403023B}" type="presParOf" srcId="{31484578-298D-44EE-9629-3E829E68A81D}" destId="{97CDAFFC-E3ED-46A3-AF5C-D9AEF5EB5B1D}" srcOrd="3" destOrd="0" presId="urn:microsoft.com/office/officeart/2008/layout/VerticalCurvedList"/>
    <dgm:cxn modelId="{E731D63D-BE93-4FD7-A598-FAAB5CA68439}" type="presParOf" srcId="{42E56293-3C87-4357-817A-6798686458DE}" destId="{E2716F07-5F05-4190-A639-42DB56E26823}" srcOrd="1" destOrd="0" presId="urn:microsoft.com/office/officeart/2008/layout/VerticalCurvedList"/>
    <dgm:cxn modelId="{E65793C6-6FF5-4E0A-B719-348188D2E280}" type="presParOf" srcId="{42E56293-3C87-4357-817A-6798686458DE}" destId="{6787515E-E0AD-49C4-BF26-15EDDB597F28}" srcOrd="2" destOrd="0" presId="urn:microsoft.com/office/officeart/2008/layout/VerticalCurvedList"/>
    <dgm:cxn modelId="{7894F633-C226-4B7A-AFB8-2623849B7E6B}" type="presParOf" srcId="{6787515E-E0AD-49C4-BF26-15EDDB597F28}" destId="{4FBB1D76-58B7-4341-843C-8B4FE8E7E8D6}" srcOrd="0" destOrd="0" presId="urn:microsoft.com/office/officeart/2008/layout/VerticalCurvedList"/>
    <dgm:cxn modelId="{F97AD2F4-ADF0-4181-B9CF-0AC7A55AB522}" type="presParOf" srcId="{42E56293-3C87-4357-817A-6798686458DE}" destId="{989337A1-0165-4DD9-99C1-0DD6D6D880FB}" srcOrd="3" destOrd="0" presId="urn:microsoft.com/office/officeart/2008/layout/VerticalCurvedList"/>
    <dgm:cxn modelId="{07F5DE2E-DA46-449E-8298-4B5DFB3AD1B7}" type="presParOf" srcId="{42E56293-3C87-4357-817A-6798686458DE}" destId="{76D9CAE7-364D-407F-AA3E-4676312017C2}" srcOrd="4" destOrd="0" presId="urn:microsoft.com/office/officeart/2008/layout/VerticalCurvedList"/>
    <dgm:cxn modelId="{E7117B64-F4CD-4AB3-B63B-DC7A52945E04}" type="presParOf" srcId="{76D9CAE7-364D-407F-AA3E-4676312017C2}" destId="{B21BFA42-25A2-4B35-94C0-DCD722D12D1C}" srcOrd="0" destOrd="0" presId="urn:microsoft.com/office/officeart/2008/layout/VerticalCurvedList"/>
    <dgm:cxn modelId="{3532904F-8215-4B2F-8B06-AD3E949BA0B9}" type="presParOf" srcId="{42E56293-3C87-4357-817A-6798686458DE}" destId="{A1ECB476-F6CE-4F4C-8BE0-A6FC9D0551DB}" srcOrd="5" destOrd="0" presId="urn:microsoft.com/office/officeart/2008/layout/VerticalCurvedList"/>
    <dgm:cxn modelId="{DD14A09C-E1D7-4C8F-B22D-1B29F57997FF}" type="presParOf" srcId="{42E56293-3C87-4357-817A-6798686458DE}" destId="{A64912C1-0507-4D5C-A0B8-79661F18AC1F}" srcOrd="6" destOrd="0" presId="urn:microsoft.com/office/officeart/2008/layout/VerticalCurvedList"/>
    <dgm:cxn modelId="{10D37852-3559-48C6-AA53-1A7046537540}" type="presParOf" srcId="{A64912C1-0507-4D5C-A0B8-79661F18AC1F}" destId="{BBC4B4BA-A916-4E74-9C76-B21712375D78}" srcOrd="0" destOrd="0" presId="urn:microsoft.com/office/officeart/2008/layout/VerticalCurvedList"/>
    <dgm:cxn modelId="{25AB8AB6-77CD-45AB-9DC1-7508873F01FB}" type="presParOf" srcId="{42E56293-3C87-4357-817A-6798686458DE}" destId="{B6C67ECD-27A2-4F19-AD41-3CAC080A0633}" srcOrd="7" destOrd="0" presId="urn:microsoft.com/office/officeart/2008/layout/VerticalCurvedList"/>
    <dgm:cxn modelId="{08F851D2-E5FA-4BBE-A501-18DC330EB8AF}" type="presParOf" srcId="{42E56293-3C87-4357-817A-6798686458DE}" destId="{EFA62251-B535-43DA-A8DF-1532A13887A2}" srcOrd="8" destOrd="0" presId="urn:microsoft.com/office/officeart/2008/layout/VerticalCurvedList"/>
    <dgm:cxn modelId="{FF50ECA3-FD8A-4A28-B9B5-D8A52E937EF6}" type="presParOf" srcId="{EFA62251-B535-43DA-A8DF-1532A13887A2}" destId="{82CF6838-3765-4744-A13C-75340A8FCE4F}" srcOrd="0" destOrd="0" presId="urn:microsoft.com/office/officeart/2008/layout/VerticalCurvedList"/>
    <dgm:cxn modelId="{F1EAA4C6-14AB-4B06-8B22-B1403D0A723A}" type="presParOf" srcId="{42E56293-3C87-4357-817A-6798686458DE}" destId="{982A230D-E111-4F01-BB51-5D66C3F9DBB7}" srcOrd="9" destOrd="0" presId="urn:microsoft.com/office/officeart/2008/layout/VerticalCurvedList"/>
    <dgm:cxn modelId="{24411AD0-24FA-4888-983D-1F5C3EBF9CD0}" type="presParOf" srcId="{42E56293-3C87-4357-817A-6798686458DE}" destId="{3B383978-22BE-4862-BCAE-0F20E9D21AAC}" srcOrd="10" destOrd="0" presId="urn:microsoft.com/office/officeart/2008/layout/VerticalCurvedList"/>
    <dgm:cxn modelId="{5F7AE1D1-3963-4AE7-B1E7-28FF127BC2C7}" type="presParOf" srcId="{3B383978-22BE-4862-BCAE-0F20E9D21AAC}" destId="{75B3E928-B91F-4C78-90FB-AE295719535B}" srcOrd="0" destOrd="0" presId="urn:microsoft.com/office/officeart/2008/layout/VerticalCurvedList"/>
    <dgm:cxn modelId="{B7303D6E-25E1-4F22-8EAF-2DA1B25EF1A7}" type="presParOf" srcId="{42E56293-3C87-4357-817A-6798686458DE}" destId="{C5533A81-4C51-40A4-B753-ED20332734B7}" srcOrd="11" destOrd="0" presId="urn:microsoft.com/office/officeart/2008/layout/VerticalCurvedList"/>
    <dgm:cxn modelId="{78296194-9158-4546-8FEF-7461EB49C228}" type="presParOf" srcId="{42E56293-3C87-4357-817A-6798686458DE}" destId="{DD76F633-43F4-448E-AB78-073E4C46CC93}" srcOrd="12" destOrd="0" presId="urn:microsoft.com/office/officeart/2008/layout/VerticalCurvedList"/>
    <dgm:cxn modelId="{F67DE34A-7ED0-49EF-9306-B23290F39019}" type="presParOf" srcId="{DD76F633-43F4-448E-AB78-073E4C46CC93}" destId="{E22F7421-AE0B-4A7A-81A7-B88D99CB582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  <a:ext uri="{C62137D5-CB1D-491B-B009-E17868A290BF}">
      <dgm14:recolorImg xmlns:dgm14="http://schemas.microsoft.com/office/drawing/2010/diagram" xmlns="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4F3019-2DDA-4FC6-8F8E-B9BAD1EA2054}">
      <dsp:nvSpPr>
        <dsp:cNvPr id="0" name=""/>
        <dsp:cNvSpPr/>
      </dsp:nvSpPr>
      <dsp:spPr>
        <a:xfrm>
          <a:off x="-5368033" y="-822030"/>
          <a:ext cx="6391913" cy="6391913"/>
        </a:xfrm>
        <a:prstGeom prst="blockArc">
          <a:avLst>
            <a:gd name="adj1" fmla="val 18900000"/>
            <a:gd name="adj2" fmla="val 2700000"/>
            <a:gd name="adj3" fmla="val 338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716F07-5F05-4190-A639-42DB56E26823}">
      <dsp:nvSpPr>
        <dsp:cNvPr id="0" name=""/>
        <dsp:cNvSpPr/>
      </dsp:nvSpPr>
      <dsp:spPr>
        <a:xfrm>
          <a:off x="381735" y="250021"/>
          <a:ext cx="7834264" cy="49985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6759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состав основных компонентов вычислительной машины</a:t>
          </a:r>
          <a:endParaRPr lang="ru-RU" sz="2200" kern="1200" dirty="0"/>
        </a:p>
      </dsp:txBody>
      <dsp:txXfrm>
        <a:off x="381735" y="250021"/>
        <a:ext cx="7834264" cy="499853"/>
      </dsp:txXfrm>
    </dsp:sp>
    <dsp:sp modelId="{4FBB1D76-58B7-4341-843C-8B4FE8E7E8D6}">
      <dsp:nvSpPr>
        <dsp:cNvPr id="0" name=""/>
        <dsp:cNvSpPr/>
      </dsp:nvSpPr>
      <dsp:spPr>
        <a:xfrm>
          <a:off x="69326" y="187540"/>
          <a:ext cx="624817" cy="6248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9337A1-0165-4DD9-99C1-0DD6D6D880FB}">
      <dsp:nvSpPr>
        <dsp:cNvPr id="0" name=""/>
        <dsp:cNvSpPr/>
      </dsp:nvSpPr>
      <dsp:spPr>
        <a:xfrm>
          <a:off x="792899" y="999707"/>
          <a:ext cx="7423100" cy="499853"/>
        </a:xfrm>
        <a:prstGeom prst="rect">
          <a:avLst/>
        </a:prstGeom>
        <a:gradFill rotWithShape="0">
          <a:gsLst>
            <a:gs pos="0">
              <a:schemeClr val="accent4">
                <a:hueOff val="-892954"/>
                <a:satOff val="5380"/>
                <a:lumOff val="431"/>
                <a:alphaOff val="0"/>
                <a:shade val="51000"/>
                <a:satMod val="130000"/>
              </a:schemeClr>
            </a:gs>
            <a:gs pos="80000">
              <a:schemeClr val="accent4">
                <a:hueOff val="-892954"/>
                <a:satOff val="5380"/>
                <a:lumOff val="431"/>
                <a:alphaOff val="0"/>
                <a:shade val="93000"/>
                <a:satMod val="130000"/>
              </a:schemeClr>
            </a:gs>
            <a:gs pos="100000">
              <a:schemeClr val="accent4">
                <a:hueOff val="-892954"/>
                <a:satOff val="5380"/>
                <a:lumOff val="43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6759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принцип двоичного кодирования</a:t>
          </a:r>
          <a:endParaRPr lang="ru-RU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2899" y="999707"/>
        <a:ext cx="7423100" cy="499853"/>
      </dsp:txXfrm>
    </dsp:sp>
    <dsp:sp modelId="{B21BFA42-25A2-4B35-94C0-DCD722D12D1C}">
      <dsp:nvSpPr>
        <dsp:cNvPr id="0" name=""/>
        <dsp:cNvSpPr/>
      </dsp:nvSpPr>
      <dsp:spPr>
        <a:xfrm>
          <a:off x="480490" y="937225"/>
          <a:ext cx="624817" cy="6248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892954"/>
              <a:satOff val="5380"/>
              <a:lumOff val="43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1ECB476-F6CE-4F4C-8BE0-A6FC9D0551DB}">
      <dsp:nvSpPr>
        <dsp:cNvPr id="0" name=""/>
        <dsp:cNvSpPr/>
      </dsp:nvSpPr>
      <dsp:spPr>
        <a:xfrm>
          <a:off x="980914" y="1749393"/>
          <a:ext cx="7235085" cy="499853"/>
        </a:xfrm>
        <a:prstGeom prst="rect">
          <a:avLst/>
        </a:prstGeom>
        <a:gradFill rotWithShape="0">
          <a:gsLst>
            <a:gs pos="0">
              <a:schemeClr val="accent4">
                <a:hueOff val="-1785908"/>
                <a:satOff val="10760"/>
                <a:lumOff val="862"/>
                <a:alphaOff val="0"/>
                <a:shade val="51000"/>
                <a:satMod val="130000"/>
              </a:schemeClr>
            </a:gs>
            <a:gs pos="80000">
              <a:schemeClr val="accent4">
                <a:hueOff val="-1785908"/>
                <a:satOff val="10760"/>
                <a:lumOff val="862"/>
                <a:alphaOff val="0"/>
                <a:shade val="93000"/>
                <a:satMod val="130000"/>
              </a:schemeClr>
            </a:gs>
            <a:gs pos="100000">
              <a:schemeClr val="accent4">
                <a:hueOff val="-1785908"/>
                <a:satOff val="10760"/>
                <a:lumOff val="86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6759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>
              <a:latin typeface="Arial" panose="020B0604020202020204" pitchFamily="34" charset="0"/>
              <a:cs typeface="Arial" panose="020B0604020202020204" pitchFamily="34" charset="0"/>
            </a:rPr>
            <a:t>принцип однородности памяти</a:t>
          </a:r>
          <a:endParaRPr lang="ru-RU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80914" y="1749393"/>
        <a:ext cx="7235085" cy="499853"/>
      </dsp:txXfrm>
    </dsp:sp>
    <dsp:sp modelId="{BBC4B4BA-A916-4E74-9C76-B21712375D78}">
      <dsp:nvSpPr>
        <dsp:cNvPr id="0" name=""/>
        <dsp:cNvSpPr/>
      </dsp:nvSpPr>
      <dsp:spPr>
        <a:xfrm>
          <a:off x="668505" y="1686911"/>
          <a:ext cx="624817" cy="6248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785908"/>
              <a:satOff val="10760"/>
              <a:lumOff val="86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6C67ECD-27A2-4F19-AD41-3CAC080A0633}">
      <dsp:nvSpPr>
        <dsp:cNvPr id="0" name=""/>
        <dsp:cNvSpPr/>
      </dsp:nvSpPr>
      <dsp:spPr>
        <a:xfrm>
          <a:off x="980914" y="2498604"/>
          <a:ext cx="7235085" cy="499853"/>
        </a:xfrm>
        <a:prstGeom prst="rect">
          <a:avLst/>
        </a:prstGeom>
        <a:gradFill rotWithShape="0">
          <a:gsLst>
            <a:gs pos="0">
              <a:schemeClr val="accent4">
                <a:hueOff val="-2678862"/>
                <a:satOff val="16139"/>
                <a:lumOff val="1294"/>
                <a:alphaOff val="0"/>
                <a:shade val="51000"/>
                <a:satMod val="130000"/>
              </a:schemeClr>
            </a:gs>
            <a:gs pos="80000">
              <a:schemeClr val="accent4">
                <a:hueOff val="-2678862"/>
                <a:satOff val="16139"/>
                <a:lumOff val="1294"/>
                <a:alphaOff val="0"/>
                <a:shade val="93000"/>
                <a:satMod val="130000"/>
              </a:schemeClr>
            </a:gs>
            <a:gs pos="100000">
              <a:schemeClr val="accent4">
                <a:hueOff val="-2678862"/>
                <a:satOff val="16139"/>
                <a:lumOff val="129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6759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>
              <a:latin typeface="Arial" panose="020B0604020202020204" pitchFamily="34" charset="0"/>
              <a:cs typeface="Arial" panose="020B0604020202020204" pitchFamily="34" charset="0"/>
            </a:rPr>
            <a:t>принцип адресности памяти</a:t>
          </a:r>
          <a:endParaRPr lang="ru-RU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80914" y="2498604"/>
        <a:ext cx="7235085" cy="499853"/>
      </dsp:txXfrm>
    </dsp:sp>
    <dsp:sp modelId="{82CF6838-3765-4744-A13C-75340A8FCE4F}">
      <dsp:nvSpPr>
        <dsp:cNvPr id="0" name=""/>
        <dsp:cNvSpPr/>
      </dsp:nvSpPr>
      <dsp:spPr>
        <a:xfrm>
          <a:off x="668505" y="2436122"/>
          <a:ext cx="624817" cy="6248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678862"/>
              <a:satOff val="16139"/>
              <a:lumOff val="129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2A230D-E111-4F01-BB51-5D66C3F9DBB7}">
      <dsp:nvSpPr>
        <dsp:cNvPr id="0" name=""/>
        <dsp:cNvSpPr/>
      </dsp:nvSpPr>
      <dsp:spPr>
        <a:xfrm>
          <a:off x="792899" y="3248290"/>
          <a:ext cx="7423100" cy="499853"/>
        </a:xfrm>
        <a:prstGeom prst="rect">
          <a:avLst/>
        </a:prstGeom>
        <a:gradFill rotWithShape="0">
          <a:gsLst>
            <a:gs pos="0">
              <a:schemeClr val="accent4">
                <a:hueOff val="-3571816"/>
                <a:satOff val="21519"/>
                <a:lumOff val="1725"/>
                <a:alphaOff val="0"/>
                <a:shade val="51000"/>
                <a:satMod val="130000"/>
              </a:schemeClr>
            </a:gs>
            <a:gs pos="80000">
              <a:schemeClr val="accent4">
                <a:hueOff val="-3571816"/>
                <a:satOff val="21519"/>
                <a:lumOff val="1725"/>
                <a:alphaOff val="0"/>
                <a:shade val="93000"/>
                <a:satMod val="130000"/>
              </a:schemeClr>
            </a:gs>
            <a:gs pos="100000">
              <a:schemeClr val="accent4">
                <a:hueOff val="-3571816"/>
                <a:satOff val="21519"/>
                <a:lumOff val="17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6759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>
              <a:latin typeface="Arial" panose="020B0604020202020204" pitchFamily="34" charset="0"/>
              <a:cs typeface="Arial" panose="020B0604020202020204" pitchFamily="34" charset="0"/>
            </a:rPr>
            <a:t>принцип иерархической организации памяти</a:t>
          </a:r>
          <a:endParaRPr lang="ru-RU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2899" y="3248290"/>
        <a:ext cx="7423100" cy="499853"/>
      </dsp:txXfrm>
    </dsp:sp>
    <dsp:sp modelId="{75B3E928-B91F-4C78-90FB-AE295719535B}">
      <dsp:nvSpPr>
        <dsp:cNvPr id="0" name=""/>
        <dsp:cNvSpPr/>
      </dsp:nvSpPr>
      <dsp:spPr>
        <a:xfrm>
          <a:off x="480490" y="3185808"/>
          <a:ext cx="624817" cy="6248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3571816"/>
              <a:satOff val="21519"/>
              <a:lumOff val="172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5533A81-4C51-40A4-B753-ED20332734B7}">
      <dsp:nvSpPr>
        <dsp:cNvPr id="0" name=""/>
        <dsp:cNvSpPr/>
      </dsp:nvSpPr>
      <dsp:spPr>
        <a:xfrm>
          <a:off x="381735" y="3997976"/>
          <a:ext cx="7834264" cy="499853"/>
        </a:xfrm>
        <a:prstGeom prst="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6759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>
              <a:latin typeface="Arial" panose="020B0604020202020204" pitchFamily="34" charset="0"/>
              <a:cs typeface="Arial" panose="020B0604020202020204" pitchFamily="34" charset="0"/>
            </a:rPr>
            <a:t>принцип программного управления</a:t>
          </a:r>
          <a:endParaRPr lang="ru-RU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1735" y="3997976"/>
        <a:ext cx="7834264" cy="499853"/>
      </dsp:txXfrm>
    </dsp:sp>
    <dsp:sp modelId="{E22F7421-AE0B-4A7A-81A7-B88D99CB582E}">
      <dsp:nvSpPr>
        <dsp:cNvPr id="0" name=""/>
        <dsp:cNvSpPr/>
      </dsp:nvSpPr>
      <dsp:spPr>
        <a:xfrm>
          <a:off x="69326" y="3935494"/>
          <a:ext cx="624817" cy="6248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DECFB-AFAA-43A6-80AE-F6B6BF481728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705C0-65DE-437A-8D67-B1204842C6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223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Комментарий</a:t>
            </a:r>
            <a:r>
              <a:rPr lang="ru-RU" dirty="0" smtClean="0"/>
              <a:t>:  Функциональная</a:t>
            </a:r>
            <a:r>
              <a:rPr lang="ru-RU" baseline="0" dirty="0" smtClean="0"/>
              <a:t> схема появляется по пробелу.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705C0-65DE-437A-8D67-B1204842C6A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8118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Комментарии</a:t>
            </a:r>
          </a:p>
          <a:p>
            <a:r>
              <a:rPr lang="ru-RU" dirty="0" smtClean="0"/>
              <a:t>Лупа – переход на скрытый 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705C0-65DE-437A-8D67-B1204842C6A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1902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b="1" dirty="0" smtClean="0"/>
              <a:t>Комментарии</a:t>
            </a:r>
            <a:r>
              <a:rPr lang="ru-RU" sz="1600" dirty="0" smtClean="0"/>
              <a:t>:</a:t>
            </a:r>
            <a:r>
              <a:rPr lang="ru-RU" sz="1600" baseline="0" dirty="0" smtClean="0"/>
              <a:t> </a:t>
            </a:r>
          </a:p>
          <a:p>
            <a:r>
              <a:rPr lang="ru-RU" sz="1600" b="1" baseline="0" dirty="0" smtClean="0"/>
              <a:t>1. </a:t>
            </a:r>
            <a:r>
              <a:rPr lang="ru-RU" sz="1600" baseline="0" dirty="0" smtClean="0"/>
              <a:t>В 16-системе счисления существует 16 цифр. </a:t>
            </a:r>
          </a:p>
          <a:p>
            <a:r>
              <a:rPr lang="ru-RU" sz="1600" baseline="0" dirty="0" smtClean="0"/>
              <a:t>16≥2</a:t>
            </a:r>
            <a:r>
              <a:rPr lang="ru-RU" sz="1600" baseline="30000" dirty="0" smtClean="0"/>
              <a:t>4</a:t>
            </a:r>
            <a:r>
              <a:rPr lang="ru-RU" sz="1600" baseline="0" dirty="0" smtClean="0"/>
              <a:t>. 4 бита используется для записи одной цифры. </a:t>
            </a:r>
          </a:p>
          <a:p>
            <a:r>
              <a:rPr lang="ru-RU" sz="1600" baseline="0" dirty="0" smtClean="0"/>
              <a:t>8 цифр *4 бита = 32 бита = 4 байта</a:t>
            </a:r>
          </a:p>
          <a:p>
            <a:r>
              <a:rPr lang="ru-RU" sz="1600" b="1" baseline="0" dirty="0" smtClean="0"/>
              <a:t>Ответ: 4 байта</a:t>
            </a:r>
          </a:p>
          <a:p>
            <a:r>
              <a:rPr lang="ru-RU" sz="1600" b="1" baseline="0" dirty="0" smtClean="0"/>
              <a:t>2. </a:t>
            </a:r>
            <a:r>
              <a:rPr lang="ru-RU" sz="1600" b="0" baseline="0" dirty="0" smtClean="0"/>
              <a:t>Каждому байту памяти соответствует свой уникальный адрес. На запись одного адреса отведено 32 бита. Разных адресов существует 2</a:t>
            </a:r>
            <a:r>
              <a:rPr lang="ru-RU" sz="1600" b="0" baseline="30000" dirty="0" smtClean="0"/>
              <a:t>32</a:t>
            </a:r>
            <a:r>
              <a:rPr lang="ru-RU" sz="1600" b="0" baseline="0" dirty="0" smtClean="0"/>
              <a:t>. </a:t>
            </a:r>
          </a:p>
          <a:p>
            <a:r>
              <a:rPr lang="ru-RU" sz="1600" b="0" baseline="0" dirty="0" smtClean="0"/>
              <a:t>2</a:t>
            </a:r>
            <a:r>
              <a:rPr lang="ru-RU" sz="1600" b="0" baseline="30000" dirty="0" smtClean="0"/>
              <a:t>32</a:t>
            </a:r>
            <a:r>
              <a:rPr lang="ru-RU" sz="1600" b="0" baseline="0" dirty="0" smtClean="0"/>
              <a:t> байт = 2</a:t>
            </a:r>
            <a:r>
              <a:rPr lang="ru-RU" sz="1600" b="0" baseline="30000" dirty="0" smtClean="0"/>
              <a:t>2</a:t>
            </a:r>
            <a:r>
              <a:rPr lang="ru-RU" sz="1600" b="0" baseline="0" dirty="0" smtClean="0"/>
              <a:t> Гбайт= 4 Гбайт.</a:t>
            </a:r>
          </a:p>
          <a:p>
            <a:r>
              <a:rPr lang="ru-RU" sz="1600" b="1" baseline="0" dirty="0" smtClean="0"/>
              <a:t>Ответ: 4 </a:t>
            </a:r>
            <a:r>
              <a:rPr lang="ru-RU" sz="1600" b="1" baseline="0" dirty="0" err="1" smtClean="0"/>
              <a:t>Гбайта</a:t>
            </a:r>
            <a:endParaRPr lang="ru-RU" sz="1600" b="1" baseline="0" dirty="0" smtClean="0"/>
          </a:p>
          <a:p>
            <a:endParaRPr lang="ru-RU" sz="1600" b="1" baseline="0" dirty="0" smtClean="0"/>
          </a:p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705C0-65DE-437A-8D67-B1204842C6A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8633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071670" y="0"/>
            <a:ext cx="707233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6000768"/>
            <a:ext cx="2071670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400" b="1" cap="none" spc="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10 класс</a:t>
            </a:r>
            <a:endParaRPr lang="ru-RU" sz="3400" b="1" cap="none" spc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6572264" y="214290"/>
            <a:ext cx="221457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0" cap="none" spc="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Информатика</a:t>
            </a:r>
            <a:endParaRPr lang="ru-RU" sz="2400" b="0" cap="none" spc="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0" y="2285992"/>
            <a:ext cx="2071670" cy="1800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Documents and Settings\Администратор.HOME-FDD52612A3\Рабочий стол\Ирина_Раб стол\10-2\01.bmp"/>
          <p:cNvPicPr>
            <a:picLocks noChangeAspect="1" noChangeArrowheads="1"/>
          </p:cNvPicPr>
          <p:nvPr userDrawn="1"/>
        </p:nvPicPr>
        <p:blipFill>
          <a:blip r:embed="rId2"/>
          <a:srcRect l="2209" r="1625"/>
          <a:stretch>
            <a:fillRect/>
          </a:stretch>
        </p:blipFill>
        <p:spPr bwMode="auto">
          <a:xfrm>
            <a:off x="-9524" y="2285992"/>
            <a:ext cx="2078824" cy="1800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 userDrawn="1"/>
        </p:nvSpPr>
        <p:spPr>
          <a:xfrm>
            <a:off x="2071670" y="2285992"/>
            <a:ext cx="7072330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071670" y="857233"/>
            <a:ext cx="6715172" cy="3214709"/>
          </a:xfrm>
        </p:spPr>
        <p:txBody>
          <a:bodyPr anchor="b" anchorCtr="0">
            <a:normAutofit/>
          </a:bodyPr>
          <a:lstStyle>
            <a:lvl1pPr algn="l"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071670" y="4214818"/>
            <a:ext cx="6715172" cy="1643074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pic>
        <p:nvPicPr>
          <p:cNvPr id="1028" name="Picture 4" descr="C:\Ирина\фото\Выпускной\логотип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5929330"/>
            <a:ext cx="2075784" cy="6789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Объект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43900" y="150790"/>
            <a:ext cx="810838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23101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Объект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43900" y="150790"/>
            <a:ext cx="810838" cy="816935"/>
          </a:xfrm>
          <a:prstGeom prst="rect">
            <a:avLst/>
          </a:prstGeom>
        </p:spPr>
      </p:pic>
      <p:sp>
        <p:nvSpPr>
          <p:cNvPr id="8" name="Управляющая кнопка: возврат 7">
            <a:hlinkClick r:id="" action="ppaction://hlinkshowjump?jump=lastslideviewed" highlightClick="1"/>
          </p:cNvPr>
          <p:cNvSpPr/>
          <p:nvPr userDrawn="1"/>
        </p:nvSpPr>
        <p:spPr>
          <a:xfrm>
            <a:off x="8215338" y="6000768"/>
            <a:ext cx="685250" cy="685250"/>
          </a:xfrm>
          <a:prstGeom prst="actionButtonRetur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2478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2071670" y="2285992"/>
            <a:ext cx="7072330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071670" y="857233"/>
            <a:ext cx="6715172" cy="3214709"/>
          </a:xfrm>
        </p:spPr>
        <p:txBody>
          <a:bodyPr anchor="b" anchorCtr="0">
            <a:normAutofit/>
          </a:bodyPr>
          <a:lstStyle>
            <a:lvl1pPr algn="l"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071670" y="4214818"/>
            <a:ext cx="6715172" cy="1643074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0" y="2285992"/>
            <a:ext cx="2071670" cy="180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3"/>
          <p:cNvSpPr txBox="1"/>
          <p:nvPr userDrawn="1"/>
        </p:nvSpPr>
        <p:spPr>
          <a:xfrm>
            <a:off x="642910" y="0"/>
            <a:ext cx="700120" cy="107722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" dirty="0" smtClean="0">
                <a:solidFill>
                  <a:schemeClr val="bg1"/>
                </a:solidFill>
              </a:rPr>
              <a:t>МК</a:t>
            </a:r>
            <a:endParaRPr lang="ru-RU" sz="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52736"/>
            <a:ext cx="8215369" cy="48051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 userDrawn="1"/>
        </p:nvSpPr>
        <p:spPr>
          <a:xfrm>
            <a:off x="8215338" y="6000768"/>
            <a:ext cx="685250" cy="685250"/>
          </a:xfrm>
          <a:prstGeom prst="actionButtonRetur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14348" y="1600200"/>
            <a:ext cx="37814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05348" y="1600200"/>
            <a:ext cx="37814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1195404"/>
            <a:ext cx="378304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14348" y="1835166"/>
            <a:ext cx="3783040" cy="45227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02274" y="1195404"/>
            <a:ext cx="37845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02274" y="1835166"/>
            <a:ext cx="3784526" cy="45227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5910280"/>
            <a:ext cx="9144000" cy="50006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8215370" cy="4643470"/>
          </a:xfrm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2050" name="Picture 2" descr="C:\Documents and Settings\Администратор.HOME-FDD52612A3\Рабочий стол\земля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5715016"/>
            <a:ext cx="862841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5910280"/>
            <a:ext cx="9144000" cy="50006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8215370" cy="4643470"/>
          </a:xfrm>
        </p:spPr>
        <p:txBody>
          <a:bodyPr>
            <a:normAutofit/>
          </a:bodyPr>
          <a:lstStyle>
            <a:lvl1pPr>
              <a:buFont typeface="Arial" pitchFamily="34" charset="0"/>
              <a:buNone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2050" name="Picture 2" descr="C:\Documents and Settings\Администратор.HOME-FDD52612A3\Рабочий стол\земля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5715016"/>
            <a:ext cx="862841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 userDrawn="1"/>
        </p:nvSpPr>
        <p:spPr>
          <a:xfrm>
            <a:off x="8143900" y="214290"/>
            <a:ext cx="714380" cy="7143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Arial Black" pitchFamily="34" charset="0"/>
                <a:cs typeface="Arial" pitchFamily="34" charset="0"/>
              </a:rPr>
              <a:t>?</a:t>
            </a:r>
            <a:endParaRPr lang="ru-RU" sz="4000" b="1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244950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1071546"/>
            <a:ext cx="8215369" cy="52864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642910" y="0"/>
            <a:ext cx="700120" cy="107722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algn="r"/>
            <a:r>
              <a:rPr lang="ru-RU" sz="100" dirty="0" smtClean="0">
                <a:solidFill>
                  <a:schemeClr val="bg1"/>
                </a:solidFill>
              </a:rPr>
              <a:t>МК</a:t>
            </a:r>
            <a:endParaRPr lang="ru-RU" sz="1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0" r:id="rId3"/>
    <p:sldLayoutId id="2147483658" r:id="rId4"/>
    <p:sldLayoutId id="2147483652" r:id="rId5"/>
    <p:sldLayoutId id="2147483653" r:id="rId6"/>
    <p:sldLayoutId id="2147483656" r:id="rId7"/>
    <p:sldLayoutId id="2147483657" r:id="rId8"/>
    <p:sldLayoutId id="2147483654" r:id="rId9"/>
    <p:sldLayoutId id="2147483660" r:id="rId10"/>
    <p:sldLayoutId id="2147483661" r:id="rId11"/>
    <p:sldLayoutId id="214748365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0" indent="358775" algn="just" defTabSz="914400" rtl="0" eaLnBrk="1" latinLnBrk="0" hangingPunct="1">
        <a:spcBef>
          <a:spcPct val="20000"/>
        </a:spcBef>
        <a:buFont typeface="Arial" pitchFamily="34" charset="0"/>
        <a:buNone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just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just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just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just" defTabSz="91440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ОСНОВОПОЛАГАЮЩИЕ ПРИНЦИПЫ</a:t>
            </a:r>
            <a:br>
              <a:rPr lang="ru-RU" dirty="0" smtClean="0"/>
            </a:br>
            <a:r>
              <a:rPr lang="ru-RU" dirty="0" smtClean="0"/>
              <a:t>УСТРОЙСТВА ЭВМ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КОМПЬЮТЕР И ЕГО ПРОГРАММНОЕ ОБЕСПЕЧЕНИЕ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007" t="9540" b="9451"/>
          <a:stretch/>
        </p:blipFill>
        <p:spPr>
          <a:xfrm>
            <a:off x="611188" y="2276873"/>
            <a:ext cx="1165151" cy="432048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 Неймана-Лебедева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650" y="1052513"/>
            <a:ext cx="8132210" cy="1224359"/>
          </a:xfrm>
        </p:spPr>
        <p:txBody>
          <a:bodyPr/>
          <a:lstStyle/>
          <a:p>
            <a:pPr indent="0"/>
            <a:endParaRPr lang="ru-RU" dirty="0" smtClean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4224550927"/>
              </p:ext>
            </p:extLst>
          </p:nvPr>
        </p:nvGraphicFramePr>
        <p:xfrm>
          <a:off x="539552" y="2063187"/>
          <a:ext cx="8281987" cy="4747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23900" y="2327672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61447" y="3091152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49159" y="3835581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34960" y="4581183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59229" y="5348424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2950" y="6095966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759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Функциональная схема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895515" y="3927074"/>
            <a:ext cx="193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110010111011000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103147" y="4256580"/>
            <a:ext cx="193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110010111011000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895514" y="4360071"/>
            <a:ext cx="193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110010111011000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649202" y="3887248"/>
            <a:ext cx="193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110010111011000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 rot="5400000">
            <a:off x="4363590" y="4051902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1100101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 rot="5400000">
            <a:off x="4352922" y="5209835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1100101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879571" y="3840964"/>
            <a:ext cx="193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110010111011000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1087203" y="4170470"/>
            <a:ext cx="193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110010111011000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3879570" y="4273961"/>
            <a:ext cx="193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110010111011000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6633258" y="3801138"/>
            <a:ext cx="193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110010111011000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 rot="5400000">
            <a:off x="4464665" y="4042110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11001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 rot="5400000">
            <a:off x="4402761" y="5191775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110001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54823" y="4948158"/>
            <a:ext cx="1800000" cy="8280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Устройство</a:t>
            </a:r>
          </a:p>
          <a:p>
            <a:pPr algn="ctr"/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ввода</a:t>
            </a:r>
            <a:endParaRPr lang="ru-RU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48326" y="2688064"/>
            <a:ext cx="1800000" cy="8280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Устройство</a:t>
            </a:r>
          </a:p>
          <a:p>
            <a:pPr algn="ctr"/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вывода</a:t>
            </a:r>
            <a:endParaRPr lang="ru-RU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19179" y="3827061"/>
            <a:ext cx="1800000" cy="8280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Внешняя</a:t>
            </a:r>
          </a:p>
          <a:p>
            <a:pPr algn="ctr"/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память</a:t>
            </a:r>
            <a:endParaRPr lang="ru-RU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73125" y="3827061"/>
            <a:ext cx="1800000" cy="8280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Память</a:t>
            </a:r>
          </a:p>
          <a:p>
            <a:pPr algn="ctr"/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ОЗУ, ПЗУ</a:t>
            </a:r>
            <a:endParaRPr lang="ru-RU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2981796" y="4040373"/>
            <a:ext cx="973027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2981796" y="4458627"/>
            <a:ext cx="973027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5746151" y="4040373"/>
            <a:ext cx="973027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5746151" y="4458378"/>
            <a:ext cx="973027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V="1">
            <a:off x="4986425" y="3513848"/>
            <a:ext cx="0" cy="30605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V="1">
            <a:off x="4990343" y="4636283"/>
            <a:ext cx="0" cy="3127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114215" y="6039442"/>
            <a:ext cx="41910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Информационные потоки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Стрелка влево 42"/>
          <p:cNvSpPr/>
          <p:nvPr/>
        </p:nvSpPr>
        <p:spPr>
          <a:xfrm>
            <a:off x="2979916" y="4137641"/>
            <a:ext cx="969631" cy="244875"/>
          </a:xfrm>
          <a:prstGeom prst="lef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лево 43"/>
          <p:cNvSpPr/>
          <p:nvPr/>
        </p:nvSpPr>
        <p:spPr>
          <a:xfrm flipH="1">
            <a:off x="5752585" y="4108219"/>
            <a:ext cx="969631" cy="244875"/>
          </a:xfrm>
          <a:prstGeom prst="lef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трелка влево 44"/>
          <p:cNvSpPr/>
          <p:nvPr/>
        </p:nvSpPr>
        <p:spPr>
          <a:xfrm rot="16200000" flipH="1">
            <a:off x="4591268" y="3498115"/>
            <a:ext cx="306051" cy="337518"/>
          </a:xfrm>
          <a:prstGeom prst="lef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 влево 45"/>
          <p:cNvSpPr/>
          <p:nvPr/>
        </p:nvSpPr>
        <p:spPr>
          <a:xfrm rot="5400000" flipH="1" flipV="1">
            <a:off x="4594177" y="4658686"/>
            <a:ext cx="294955" cy="285694"/>
          </a:xfrm>
          <a:prstGeom prst="lef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 стрелкой 46"/>
          <p:cNvCxnSpPr/>
          <p:nvPr/>
        </p:nvCxnSpPr>
        <p:spPr>
          <a:xfrm>
            <a:off x="669198" y="6302241"/>
            <a:ext cx="403044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305227" y="6008663"/>
            <a:ext cx="34052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Управление процессами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Стрелка влево 48"/>
          <p:cNvSpPr/>
          <p:nvPr/>
        </p:nvSpPr>
        <p:spPr>
          <a:xfrm flipH="1">
            <a:off x="4819288" y="6182995"/>
            <a:ext cx="414005" cy="186823"/>
          </a:xfrm>
          <a:prstGeom prst="lef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946627" y="3827061"/>
            <a:ext cx="1800000" cy="8280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Процессор</a:t>
            </a:r>
          </a:p>
          <a:p>
            <a:pPr algn="ctr"/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АЛУ, УУ</a:t>
            </a:r>
            <a:endParaRPr lang="ru-RU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531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2000" accel="50000" decel="50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11111E-6 L -0.30139 0.005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69" y="27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repeatCount="2000" accel="50000" decel="50000" fill="remove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1.11111E-6 4.44444E-6 L 0.30156 4.44444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69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repeatCount="2000" accel="50000" decel="50000" fill="remove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3.05556E-6 -1.85185E-6 L 0.30486 -0.0046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43" y="-23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repeatCount="2000" accel="50000" decel="50000" fill="remove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4.72222E-6 -1.85185E-6 L -0.30104 0.0060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52" y="30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repeatCount="2000" accel="50000" decel="50000" fill="remove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1.94444E-6 -2.59259E-6 L -0.00174 -0.1641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821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repeatCount="2000" accel="50000" decel="50000" fill="remove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122 -0.01111 L 0.00122 -0.1689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25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0" grpId="0"/>
      <p:bldP spid="21" grpId="0"/>
      <p:bldP spid="23" grpId="0"/>
      <p:bldP spid="42" grpId="0"/>
      <p:bldP spid="43" grpId="0" animBg="1"/>
      <p:bldP spid="44" grpId="0" animBg="1"/>
      <p:bldP spid="45" grpId="0" animBg="1"/>
      <p:bldP spid="46" grpId="0" animBg="1"/>
      <p:bldP spid="48" grpId="0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двоичного кодирования</a:t>
            </a: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570490" y="1052513"/>
            <a:ext cx="8341305" cy="1837971"/>
            <a:chOff x="2907950" y="4754669"/>
            <a:chExt cx="8341305" cy="1837971"/>
          </a:xfrm>
        </p:grpSpPr>
        <p:sp>
          <p:nvSpPr>
            <p:cNvPr id="5" name="Овал 4"/>
            <p:cNvSpPr/>
            <p:nvPr/>
          </p:nvSpPr>
          <p:spPr>
            <a:xfrm>
              <a:off x="2943333" y="5186717"/>
              <a:ext cx="714380" cy="7143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latin typeface="Arial Black" pitchFamily="34" charset="0"/>
                  <a:cs typeface="Arial" pitchFamily="34" charset="0"/>
                </a:rPr>
                <a:t>!</a:t>
              </a:r>
              <a:endParaRPr lang="ru-RU" sz="4000" b="1" dirty="0">
                <a:latin typeface="Arial Black" pitchFamily="34" charset="0"/>
                <a:cs typeface="Arial" pitchFamily="34" charset="0"/>
              </a:endParaRPr>
            </a:p>
          </p:txBody>
        </p:sp>
        <p:grpSp>
          <p:nvGrpSpPr>
            <p:cNvPr id="6" name="Группа 7"/>
            <p:cNvGrpSpPr/>
            <p:nvPr/>
          </p:nvGrpSpPr>
          <p:grpSpPr>
            <a:xfrm>
              <a:off x="2907950" y="4754669"/>
              <a:ext cx="8317370" cy="1512391"/>
              <a:chOff x="2085684" y="5038755"/>
              <a:chExt cx="5997717" cy="1512391"/>
            </a:xfrm>
          </p:grpSpPr>
          <p:cxnSp>
            <p:nvCxnSpPr>
              <p:cNvPr id="8" name="Прямая соединительная линия 7"/>
              <p:cNvCxnSpPr/>
              <p:nvPr/>
            </p:nvCxnSpPr>
            <p:spPr>
              <a:xfrm>
                <a:off x="2111199" y="5038755"/>
                <a:ext cx="5972202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2085684" y="6551146"/>
                <a:ext cx="5968855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Подзаголовок 5"/>
            <p:cNvSpPr txBox="1">
              <a:spLocks/>
            </p:cNvSpPr>
            <p:nvPr/>
          </p:nvSpPr>
          <p:spPr>
            <a:xfrm>
              <a:off x="3657713" y="4792440"/>
              <a:ext cx="7591542" cy="1800200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/>
            <a:p>
              <a:pPr algn="just"/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Вся информация, предназначенная для обработки на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компьютере (числа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, тексты, звуки, графика, видео), а также программы её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обработки, 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представляются в виде </a:t>
              </a:r>
              <a:r>
                <a:rPr lang="ru-RU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двоичного </a:t>
              </a:r>
              <a:r>
                <a:rPr lang="ru-RU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кода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80484" y="2957597"/>
            <a:ext cx="2064701" cy="137646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212" y="2957597"/>
            <a:ext cx="2088604" cy="142971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4093"/>
          <a:stretch/>
        </p:blipFill>
        <p:spPr>
          <a:xfrm>
            <a:off x="5127530" y="2928934"/>
            <a:ext cx="2083726" cy="1487044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653046" y="4715730"/>
            <a:ext cx="827667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Выбор двоичной системы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счисления обусловлен: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простотой выполнения арифметических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операций в двоичной системе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счисления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«согласованностью»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с булевой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логикой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простотой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технической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реализации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6"/>
          <a:srcRect t="3508"/>
          <a:stretch/>
        </p:blipFill>
        <p:spPr>
          <a:xfrm>
            <a:off x="7299859" y="2900272"/>
            <a:ext cx="1422529" cy="1609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40658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однородности памяти</a:t>
            </a:r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79655" y="1052513"/>
            <a:ext cx="8341305" cy="1837971"/>
            <a:chOff x="2907950" y="4754669"/>
            <a:chExt cx="8341305" cy="1837971"/>
          </a:xfrm>
        </p:grpSpPr>
        <p:sp>
          <p:nvSpPr>
            <p:cNvPr id="6" name="Овал 5"/>
            <p:cNvSpPr/>
            <p:nvPr/>
          </p:nvSpPr>
          <p:spPr>
            <a:xfrm>
              <a:off x="2943333" y="5186717"/>
              <a:ext cx="714380" cy="7143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latin typeface="Arial Black" pitchFamily="34" charset="0"/>
                  <a:cs typeface="Arial" pitchFamily="34" charset="0"/>
                </a:rPr>
                <a:t>!</a:t>
              </a:r>
              <a:endParaRPr lang="ru-RU" sz="4000" b="1" dirty="0">
                <a:latin typeface="Arial Black" pitchFamily="34" charset="0"/>
                <a:cs typeface="Arial" pitchFamily="34" charset="0"/>
              </a:endParaRPr>
            </a:p>
          </p:txBody>
        </p:sp>
        <p:grpSp>
          <p:nvGrpSpPr>
            <p:cNvPr id="7" name="Группа 7"/>
            <p:cNvGrpSpPr/>
            <p:nvPr/>
          </p:nvGrpSpPr>
          <p:grpSpPr>
            <a:xfrm>
              <a:off x="2907950" y="4754669"/>
              <a:ext cx="8317370" cy="1512391"/>
              <a:chOff x="2085684" y="5038755"/>
              <a:chExt cx="5997717" cy="1512391"/>
            </a:xfrm>
          </p:grpSpPr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2111199" y="5038755"/>
                <a:ext cx="5972202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2085684" y="6551146"/>
                <a:ext cx="5968855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Подзаголовок 5"/>
            <p:cNvSpPr txBox="1">
              <a:spLocks/>
            </p:cNvSpPr>
            <p:nvPr/>
          </p:nvSpPr>
          <p:spPr>
            <a:xfrm>
              <a:off x="3657713" y="4792440"/>
              <a:ext cx="7591542" cy="1800200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/>
            <a:p>
              <a:pPr algn="just"/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Команды 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программ и данные хранятся в одной и той же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памяти. Команды и данные отличаются только по 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способу использования. Это утверждение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называют </a:t>
              </a:r>
              <a:r>
                <a:rPr lang="ru-RU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принципом однородности памяти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756072" y="3068638"/>
            <a:ext cx="7884302" cy="2842183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63584" y="3356353"/>
            <a:ext cx="1804729" cy="212358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 rot="5400000">
            <a:off x="1621932" y="2759386"/>
            <a:ext cx="288032" cy="1656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 rot="5400000">
            <a:off x="1621932" y="3115651"/>
            <a:ext cx="288032" cy="1656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 rot="5400000">
            <a:off x="1621932" y="3471916"/>
            <a:ext cx="288032" cy="1656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5400000">
            <a:off x="1621932" y="3828181"/>
            <a:ext cx="288032" cy="1656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 rot="5400000">
            <a:off x="1621932" y="4184446"/>
            <a:ext cx="288032" cy="1656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34163" y="5479934"/>
            <a:ext cx="15348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Память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71901" y="5104618"/>
            <a:ext cx="13252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Сегмент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37856" y="3372652"/>
            <a:ext cx="16561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Ячейка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805462" y="3356916"/>
            <a:ext cx="1804729" cy="212358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 rot="5400000">
            <a:off x="3563810" y="2759949"/>
            <a:ext cx="288032" cy="1656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 rot="5400000">
            <a:off x="3563810" y="3116214"/>
            <a:ext cx="288032" cy="1656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 rot="5400000">
            <a:off x="3563810" y="3472479"/>
            <a:ext cx="288032" cy="1656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 rot="5400000">
            <a:off x="3563810" y="3828744"/>
            <a:ext cx="288032" cy="1656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 rot="5400000">
            <a:off x="3563810" y="4185009"/>
            <a:ext cx="288032" cy="1656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13779" y="5105181"/>
            <a:ext cx="12957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Сегмент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717808" y="3356916"/>
            <a:ext cx="1804729" cy="212358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 rot="5400000">
            <a:off x="5476156" y="2759949"/>
            <a:ext cx="288032" cy="1656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 rot="5400000">
            <a:off x="5476156" y="3116214"/>
            <a:ext cx="288032" cy="1656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 rot="5400000">
            <a:off x="5476156" y="3472479"/>
            <a:ext cx="288032" cy="1656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 rot="5400000">
            <a:off x="5476156" y="3828744"/>
            <a:ext cx="288032" cy="1656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 rot="5400000">
            <a:off x="5476156" y="4185009"/>
            <a:ext cx="288032" cy="1656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26125" y="5105181"/>
            <a:ext cx="14221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Сегмент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654811" y="3356916"/>
            <a:ext cx="1804729" cy="212358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 rot="5400000">
            <a:off x="7413159" y="2759949"/>
            <a:ext cx="288032" cy="1656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 rot="5400000">
            <a:off x="7413159" y="3116214"/>
            <a:ext cx="288032" cy="1656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 rot="5400000">
            <a:off x="7413159" y="3472479"/>
            <a:ext cx="288032" cy="1656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 rot="5400000">
            <a:off x="7413159" y="3828744"/>
            <a:ext cx="288032" cy="1656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 rot="5400000">
            <a:off x="7413159" y="4185009"/>
            <a:ext cx="288032" cy="1656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63128" y="5105181"/>
            <a:ext cx="14221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Сегмент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504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адресности памяти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73980" y="2792325"/>
            <a:ext cx="2324743" cy="13008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10"/>
          <p:cNvSpPr txBox="1">
            <a:spLocks/>
          </p:cNvSpPr>
          <p:nvPr/>
        </p:nvSpPr>
        <p:spPr>
          <a:xfrm>
            <a:off x="3497700" y="3189567"/>
            <a:ext cx="2201023" cy="3721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358775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/>
            <a:r>
              <a:rPr lang="ru-RU" b="1" dirty="0" smtClean="0"/>
              <a:t>Адрес ячейки</a:t>
            </a:r>
          </a:p>
          <a:p>
            <a:pPr indent="0" algn="ctr"/>
            <a:r>
              <a:rPr lang="en-US" dirty="0" smtClean="0"/>
              <a:t>(</a:t>
            </a:r>
            <a:r>
              <a:rPr lang="ru-RU" dirty="0" smtClean="0"/>
              <a:t>в 16-ой СС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6" name="Объект 10"/>
          <p:cNvSpPr txBox="1">
            <a:spLocks/>
          </p:cNvSpPr>
          <p:nvPr/>
        </p:nvSpPr>
        <p:spPr>
          <a:xfrm>
            <a:off x="3692518" y="2821083"/>
            <a:ext cx="1710165" cy="3966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358775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/>
            <a:r>
              <a:rPr lang="en-US" b="1" dirty="0" smtClean="0"/>
              <a:t>25F0:A3ED</a:t>
            </a:r>
            <a:endParaRPr lang="ru-RU" b="1" dirty="0"/>
          </a:p>
        </p:txBody>
      </p:sp>
      <p:sp>
        <p:nvSpPr>
          <p:cNvPr id="7" name="Объект 10"/>
          <p:cNvSpPr txBox="1">
            <a:spLocks/>
          </p:cNvSpPr>
          <p:nvPr/>
        </p:nvSpPr>
        <p:spPr>
          <a:xfrm>
            <a:off x="1694293" y="2878366"/>
            <a:ext cx="1364820" cy="876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358775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/>
            <a:r>
              <a:rPr lang="ru-RU" dirty="0" smtClean="0"/>
              <a:t>Адрес </a:t>
            </a:r>
          </a:p>
          <a:p>
            <a:pPr indent="0"/>
            <a:r>
              <a:rPr lang="ru-RU" dirty="0" smtClean="0"/>
              <a:t>сегмента</a:t>
            </a:r>
            <a:endParaRPr lang="ru-RU" dirty="0"/>
          </a:p>
        </p:txBody>
      </p:sp>
      <p:sp>
        <p:nvSpPr>
          <p:cNvPr id="8" name="Объект 10"/>
          <p:cNvSpPr txBox="1">
            <a:spLocks/>
          </p:cNvSpPr>
          <p:nvPr/>
        </p:nvSpPr>
        <p:spPr>
          <a:xfrm>
            <a:off x="6017261" y="2646022"/>
            <a:ext cx="1785932" cy="1340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358775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/>
            <a:r>
              <a:rPr lang="ru-RU" dirty="0" smtClean="0"/>
              <a:t>Смещение </a:t>
            </a:r>
          </a:p>
          <a:p>
            <a:pPr indent="0"/>
            <a:r>
              <a:rPr lang="ru-RU" dirty="0" smtClean="0"/>
              <a:t>внутри</a:t>
            </a:r>
          </a:p>
          <a:p>
            <a:pPr indent="0"/>
            <a:r>
              <a:rPr lang="ru-RU" dirty="0" smtClean="0"/>
              <a:t>сегмента</a:t>
            </a:r>
            <a:endParaRPr lang="ru-RU" dirty="0"/>
          </a:p>
        </p:txBody>
      </p:sp>
      <p:cxnSp>
        <p:nvCxnSpPr>
          <p:cNvPr id="9" name="Прямая со стрелкой 8"/>
          <p:cNvCxnSpPr>
            <a:endCxn id="6" idx="1"/>
          </p:cNvCxnSpPr>
          <p:nvPr/>
        </p:nvCxnSpPr>
        <p:spPr>
          <a:xfrm flipV="1">
            <a:off x="3077940" y="3019384"/>
            <a:ext cx="614578" cy="2970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8" idx="1"/>
          </p:cNvCxnSpPr>
          <p:nvPr/>
        </p:nvCxnSpPr>
        <p:spPr>
          <a:xfrm flipH="1" flipV="1">
            <a:off x="5319994" y="3043264"/>
            <a:ext cx="697267" cy="2731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" name="Группа 10"/>
          <p:cNvGrpSpPr/>
          <p:nvPr/>
        </p:nvGrpSpPr>
        <p:grpSpPr>
          <a:xfrm>
            <a:off x="647152" y="1090255"/>
            <a:ext cx="8305922" cy="1187102"/>
            <a:chOff x="2943333" y="4754669"/>
            <a:chExt cx="8305922" cy="1187102"/>
          </a:xfrm>
        </p:grpSpPr>
        <p:sp>
          <p:nvSpPr>
            <p:cNvPr id="12" name="Овал 11"/>
            <p:cNvSpPr/>
            <p:nvPr/>
          </p:nvSpPr>
          <p:spPr>
            <a:xfrm>
              <a:off x="2943333" y="5006387"/>
              <a:ext cx="714380" cy="7143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latin typeface="Arial Black" pitchFamily="34" charset="0"/>
                  <a:cs typeface="Arial" pitchFamily="34" charset="0"/>
                </a:rPr>
                <a:t>!</a:t>
              </a:r>
              <a:endParaRPr lang="ru-RU" sz="4000" b="1" dirty="0">
                <a:latin typeface="Arial Black" pitchFamily="34" charset="0"/>
                <a:cs typeface="Arial" pitchFamily="34" charset="0"/>
              </a:endParaRPr>
            </a:p>
          </p:txBody>
        </p:sp>
        <p:grpSp>
          <p:nvGrpSpPr>
            <p:cNvPr id="13" name="Группа 7"/>
            <p:cNvGrpSpPr/>
            <p:nvPr/>
          </p:nvGrpSpPr>
          <p:grpSpPr>
            <a:xfrm>
              <a:off x="2943333" y="4754669"/>
              <a:ext cx="8281987" cy="1187102"/>
              <a:chOff x="2111199" y="5038755"/>
              <a:chExt cx="5972202" cy="1187102"/>
            </a:xfrm>
          </p:grpSpPr>
          <p:cxnSp>
            <p:nvCxnSpPr>
              <p:cNvPr id="15" name="Прямая соединительная линия 14"/>
              <p:cNvCxnSpPr/>
              <p:nvPr/>
            </p:nvCxnSpPr>
            <p:spPr>
              <a:xfrm>
                <a:off x="2111199" y="5038755"/>
                <a:ext cx="5972202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2114546" y="6225857"/>
                <a:ext cx="5968855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Подзаголовок 5"/>
            <p:cNvSpPr txBox="1">
              <a:spLocks/>
            </p:cNvSpPr>
            <p:nvPr/>
          </p:nvSpPr>
          <p:spPr>
            <a:xfrm>
              <a:off x="3657713" y="4792440"/>
              <a:ext cx="7591542" cy="1042131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/>
            <a:p>
              <a:pPr algn="just"/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Команды и данные размещаются в единой памяти, состоящей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из ячеек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, имеющих свои номера (адреса). Это </a:t>
              </a:r>
              <a:r>
                <a:rPr lang="ru-RU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принцип </a:t>
              </a:r>
              <a:r>
                <a:rPr lang="ru-RU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адресности памяти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607790" y="4290766"/>
            <a:ext cx="8269958" cy="727271"/>
            <a:chOff x="2979297" y="4792440"/>
            <a:chExt cx="8269958" cy="727271"/>
          </a:xfrm>
        </p:grpSpPr>
        <p:sp>
          <p:nvSpPr>
            <p:cNvPr id="19" name="Овал 18"/>
            <p:cNvSpPr/>
            <p:nvPr/>
          </p:nvSpPr>
          <p:spPr>
            <a:xfrm>
              <a:off x="2979297" y="4805331"/>
              <a:ext cx="714380" cy="7143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>
                  <a:latin typeface="Arial Black" pitchFamily="34" charset="0"/>
                  <a:cs typeface="Arial" pitchFamily="34" charset="0"/>
                </a:rPr>
                <a:t>?</a:t>
              </a:r>
              <a:endParaRPr lang="ru-RU" sz="4000" b="1" dirty="0"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21" name="Подзаголовок 5"/>
            <p:cNvSpPr txBox="1">
              <a:spLocks/>
            </p:cNvSpPr>
            <p:nvPr/>
          </p:nvSpPr>
          <p:spPr>
            <a:xfrm>
              <a:off x="3733039" y="4792440"/>
              <a:ext cx="7516216" cy="727271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/>
            <a:p>
              <a:pPr algn="just"/>
              <a:r>
                <a:rPr lang="ru-RU" sz="22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Какой объем памяти отведен под запись адреса ячейки?</a:t>
              </a:r>
              <a:endParaRPr lang="ru-RU" sz="22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611188" y="5295601"/>
            <a:ext cx="8269958" cy="875537"/>
            <a:chOff x="2979297" y="4792440"/>
            <a:chExt cx="8269958" cy="875537"/>
          </a:xfrm>
        </p:grpSpPr>
        <p:sp>
          <p:nvSpPr>
            <p:cNvPr id="25" name="Овал 24"/>
            <p:cNvSpPr/>
            <p:nvPr/>
          </p:nvSpPr>
          <p:spPr>
            <a:xfrm>
              <a:off x="2979297" y="4805331"/>
              <a:ext cx="714380" cy="7143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>
                  <a:latin typeface="Arial Black" pitchFamily="34" charset="0"/>
                  <a:cs typeface="Arial" pitchFamily="34" charset="0"/>
                </a:rPr>
                <a:t>?</a:t>
              </a:r>
              <a:endParaRPr lang="ru-RU" sz="4000" b="1" dirty="0"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26" name="Подзаголовок 5"/>
            <p:cNvSpPr txBox="1">
              <a:spLocks/>
            </p:cNvSpPr>
            <p:nvPr/>
          </p:nvSpPr>
          <p:spPr>
            <a:xfrm>
              <a:off x="3729641" y="4792440"/>
              <a:ext cx="7519614" cy="875537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/>
            <a:p>
              <a:pPr algn="just"/>
              <a:r>
                <a:rPr lang="ru-RU" sz="22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Оцените максимально возможный объем памяти компьютера, допускающего такую адресацию.</a:t>
              </a:r>
              <a:endParaRPr lang="ru-RU" sz="22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82963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иерархичности памяти</a:t>
            </a:r>
            <a:endParaRPr lang="ru-RU" dirty="0"/>
          </a:p>
        </p:txBody>
      </p:sp>
      <p:sp>
        <p:nvSpPr>
          <p:cNvPr id="44" name="Объект 2"/>
          <p:cNvSpPr txBox="1">
            <a:spLocks/>
          </p:cNvSpPr>
          <p:nvPr/>
        </p:nvSpPr>
        <p:spPr>
          <a:xfrm>
            <a:off x="630238" y="1059104"/>
            <a:ext cx="8262937" cy="3089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358775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Иерархия включает в себя устройства хранения, упорядоченные по </a:t>
            </a:r>
            <a:r>
              <a:rPr lang="ru-RU" b="1" dirty="0" smtClean="0"/>
              <a:t>размеру, стоимости, скорости </a:t>
            </a:r>
            <a:r>
              <a:rPr lang="ru-RU" b="1" dirty="0" smtClean="0"/>
              <a:t>доступа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Задача иерархии – повысить безопасность, сократить время доступа и обеспечить доступность данных.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5362" name="Picture 2" descr="http://webclub.ru/uploads/images/2013/06/5_komputernaya_pamyat_piramida.jpeg"/>
          <p:cNvPicPr>
            <a:picLocks noChangeAspect="1" noChangeArrowheads="1"/>
          </p:cNvPicPr>
          <p:nvPr/>
        </p:nvPicPr>
        <p:blipFill>
          <a:blip r:embed="rId2"/>
          <a:srcRect l="23289" r="18541" b="22018"/>
          <a:stretch>
            <a:fillRect/>
          </a:stretch>
        </p:blipFill>
        <p:spPr bwMode="auto">
          <a:xfrm>
            <a:off x="1714480" y="2571744"/>
            <a:ext cx="6143668" cy="41434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3216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501090" cy="582594"/>
          </a:xfrm>
        </p:spPr>
        <p:txBody>
          <a:bodyPr/>
          <a:lstStyle/>
          <a:p>
            <a:r>
              <a:rPr lang="ru-RU" dirty="0" smtClean="0"/>
              <a:t>Принцип программного управления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653957" y="1064514"/>
            <a:ext cx="82392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 </a:t>
            </a: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вычисления должны 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быть представлены в виде программы, состоящей </a:t>
            </a: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последовательности 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команд. </a:t>
            </a:r>
            <a:endParaRPr lang="ru-RU" sz="28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/>
            <a:endParaRPr lang="ru-RU" sz="28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/>
            <a:r>
              <a:rPr lang="ru-RU" sz="2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Команда:</a:t>
            </a:r>
            <a:endParaRPr lang="ru-RU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какое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выполнить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действие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каких ячеек считать операнды (данные, участвующие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 операции)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какую ячейку записать результат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операции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81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Архитектура компьютера</a:t>
            </a: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611560" y="1052513"/>
            <a:ext cx="8352928" cy="1200693"/>
            <a:chOff x="2907525" y="4754669"/>
            <a:chExt cx="8352928" cy="1200693"/>
          </a:xfrm>
        </p:grpSpPr>
        <p:sp>
          <p:nvSpPr>
            <p:cNvPr id="5" name="Овал 4"/>
            <p:cNvSpPr/>
            <p:nvPr/>
          </p:nvSpPr>
          <p:spPr>
            <a:xfrm>
              <a:off x="2922940" y="4822076"/>
              <a:ext cx="714380" cy="7143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latin typeface="Arial Black" pitchFamily="34" charset="0"/>
                  <a:cs typeface="Arial" pitchFamily="34" charset="0"/>
                </a:rPr>
                <a:t>!</a:t>
              </a:r>
              <a:endParaRPr lang="ru-RU" sz="4000" b="1" dirty="0">
                <a:latin typeface="Arial Black" pitchFamily="34" charset="0"/>
                <a:cs typeface="Arial" pitchFamily="34" charset="0"/>
              </a:endParaRPr>
            </a:p>
          </p:txBody>
        </p:sp>
        <p:grpSp>
          <p:nvGrpSpPr>
            <p:cNvPr id="6" name="Группа 7"/>
            <p:cNvGrpSpPr/>
            <p:nvPr/>
          </p:nvGrpSpPr>
          <p:grpSpPr>
            <a:xfrm>
              <a:off x="2907525" y="4754669"/>
              <a:ext cx="8295416" cy="1200693"/>
              <a:chOff x="2085381" y="5038755"/>
              <a:chExt cx="5981907" cy="1200693"/>
            </a:xfrm>
          </p:grpSpPr>
          <p:cxnSp>
            <p:nvCxnSpPr>
              <p:cNvPr id="8" name="Прямая соединительная линия 7"/>
              <p:cNvCxnSpPr/>
              <p:nvPr/>
            </p:nvCxnSpPr>
            <p:spPr>
              <a:xfrm>
                <a:off x="2085381" y="5038755"/>
                <a:ext cx="5970791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2096497" y="6239448"/>
                <a:ext cx="5970791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Подзаголовок 5"/>
            <p:cNvSpPr txBox="1">
              <a:spLocks/>
            </p:cNvSpPr>
            <p:nvPr/>
          </p:nvSpPr>
          <p:spPr>
            <a:xfrm>
              <a:off x="3668809" y="4792441"/>
              <a:ext cx="7591644" cy="1130932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/>
            <a:p>
              <a:pPr algn="just"/>
              <a:r>
                <a:rPr lang="ru-RU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Архитектура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– это общие принципы построения компьютера, отражающие программное управление работой и взаимодействие его основных узлов.</a:t>
              </a:r>
              <a:endParaRPr lang="ru-RU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84" name="Рисунок 8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188" y="2335751"/>
            <a:ext cx="8276672" cy="433333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29810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11882</TotalTime>
  <Words>412</Words>
  <Application>Microsoft Office PowerPoint</Application>
  <PresentationFormat>Экран (4:3)</PresentationFormat>
  <Paragraphs>98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ОСНОВОПОЛАГАЮЩИЕ ПРИНЦИПЫ УСТРОЙСТВА ЭВМ</vt:lpstr>
      <vt:lpstr>Принципы Неймана-Лебедева</vt:lpstr>
      <vt:lpstr>Функциональная схема</vt:lpstr>
      <vt:lpstr>Принцип двоичного кодирования</vt:lpstr>
      <vt:lpstr>Принцип однородности памяти</vt:lpstr>
      <vt:lpstr>Принцип адресности памяти</vt:lpstr>
      <vt:lpstr>Принцип иерархичности памяти</vt:lpstr>
      <vt:lpstr>Принцип программного управления</vt:lpstr>
      <vt:lpstr>Архитектура компьютера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MK</dc:creator>
  <cp:lastModifiedBy>admin</cp:lastModifiedBy>
  <cp:revision>695</cp:revision>
  <dcterms:modified xsi:type="dcterms:W3CDTF">2024-11-17T17:04:30Z</dcterms:modified>
</cp:coreProperties>
</file>