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5" r:id="rId3"/>
    <p:sldId id="317" r:id="rId4"/>
    <p:sldId id="316" r:id="rId5"/>
    <p:sldId id="330" r:id="rId6"/>
    <p:sldId id="332" r:id="rId7"/>
    <p:sldId id="336" r:id="rId8"/>
    <p:sldId id="337" r:id="rId9"/>
    <p:sldId id="338" r:id="rId10"/>
    <p:sldId id="340" r:id="rId11"/>
    <p:sldId id="33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1" autoAdjust="0"/>
    <p:restoredTop sz="91716" autoAdjust="0"/>
  </p:normalViewPr>
  <p:slideViewPr>
    <p:cSldViewPr>
      <p:cViewPr>
        <p:scale>
          <a:sx n="75" d="100"/>
          <a:sy n="75" d="100"/>
        </p:scale>
        <p:origin x="-2664" y="-774"/>
      </p:cViewPr>
      <p:guideLst>
        <p:guide orient="horz" pos="4065"/>
        <p:guide orient="horz" pos="663"/>
        <p:guide pos="5602"/>
        <p:guide pos="385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6120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92873-A12B-4BA9-94E9-5044645E90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817C94-1E10-441C-95B3-83DAD7937EE1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Обслуживание дисков и </a:t>
          </a:r>
          <a:br>
            <a:rPr lang="ru-RU" sz="2200" dirty="0" smtClean="0">
              <a:latin typeface="Arial" pitchFamily="34" charset="0"/>
              <a:cs typeface="Arial" pitchFamily="34" charset="0"/>
            </a:rPr>
          </a:br>
          <a:r>
            <a:rPr lang="ru-RU" sz="2200" dirty="0" smtClean="0">
              <a:latin typeface="Arial" pitchFamily="34" charset="0"/>
              <a:cs typeface="Arial" pitchFamily="34" charset="0"/>
            </a:rPr>
            <a:t>д</a:t>
          </a:r>
          <a:r>
            <a:rPr lang="ru-RU" sz="2200" dirty="0" smtClean="0">
              <a:latin typeface="Arial"/>
              <a:ea typeface="Times New Roman"/>
              <a:cs typeface="Times New Roman"/>
            </a:rPr>
            <a:t>иагностика компьютера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E56E970E-84AE-45CD-BD76-7DCE1492956E}" type="parTrans" cxnId="{2B942C83-6DF6-4B47-8115-CC29E1745F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37F34932-2F82-405B-B16B-7625458E513C}" type="sibTrans" cxnId="{2B942C83-6DF6-4B47-8115-CC29E1745F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4D312ACF-E4DE-4AB6-ADB5-4E10F0C55B4D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проверка диска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D769F36C-D672-491C-9DAF-5E549AF5A6F4}" type="parTrans" cxnId="{5F622761-01DE-4ED0-A7DE-867E1E764F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5D7AC01E-A261-4B2A-BEFF-4E2BA20B49B3}" type="sibTrans" cxnId="{5F622761-01DE-4ED0-A7DE-867E1E764F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90BDF59B-F302-4D77-85BE-0A07911C1F2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/>
              <a:ea typeface="Times New Roman"/>
              <a:cs typeface="Times New Roman"/>
            </a:rPr>
            <a:t>Архивирование файлов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47DC5BF0-B8A2-4510-93DA-63C58E0805FB}" type="parTrans" cxnId="{41A9857C-0DEC-4519-BF67-7AD9B21405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C199BCD0-1825-4048-8034-11682158A751}" type="sibTrans" cxnId="{41A9857C-0DEC-4519-BF67-7AD9B21405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463BE122-AFDE-48BA-A825-DC3D02C70BA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сжатие программ и данных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CA62CE98-1F1D-4328-B37A-9CD28F19B6C7}" type="parTrans" cxnId="{DA8AEC45-FB63-44DA-B27D-50BABBA5FB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92ED62A4-1E1E-4AFD-9285-F7914ED92E86}" type="sibTrans" cxnId="{DA8AEC45-FB63-44DA-B27D-50BABBA5FB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BB8BE6CA-1E5B-42C5-AB02-59AFA60D3C9F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восстановление диска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F010E91B-6DA0-43D6-AEEA-463896F34FE1}" type="parTrans" cxnId="{9A40D3B4-A04A-413A-BAAE-1D788448AE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D3D64DE9-C800-4DB5-9F77-7D0832A7C9E3}" type="sibTrans" cxnId="{9A40D3B4-A04A-413A-BAAE-1D788448AE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1F89E889-807B-4974-9D1A-E8039EB8379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очистка диска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2F8C0BBC-A363-4BD3-A373-2AA8A105399A}" type="parTrans" cxnId="{875A9DD8-E2B6-4F82-916F-72C8301699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82EB4377-9623-41FD-BD1E-9B0E1726C029}" type="sibTrans" cxnId="{875A9DD8-E2B6-4F82-916F-72C8301699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DD445869-BB44-4807-A868-BDAE1E753DD8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Защита от вирусов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F2450E89-8350-4174-8DF2-CB1588C9F0BF}" type="parTrans" cxnId="{C95A33CF-C73F-42E3-BBEB-51068163A9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08E02E7B-1C53-4402-A534-8A1D96AF885B}" type="sibTrans" cxnId="{C95A33CF-C73F-42E3-BBEB-51068163A9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F825A726-C45E-4D19-A384-9FFA1B70CFE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/>
              <a:ea typeface="Times New Roman"/>
              <a:cs typeface="Times New Roman"/>
            </a:rPr>
            <a:t>обнаружение компьютерных вирусов и средства  «лечения» </a:t>
          </a:r>
          <a:endParaRPr lang="ru-RU" sz="2200" dirty="0"/>
        </a:p>
      </dgm:t>
    </dgm:pt>
    <dgm:pt modelId="{084614B2-D3E5-416B-AC1A-8483F440DC2C}" type="parTrans" cxnId="{0104D265-AA1E-445F-93E1-85A81010D1A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3FB46EF0-81F4-4D1D-9C8C-DF2F7438E4B7}" type="sibTrans" cxnId="{0104D265-AA1E-445F-93E1-85A81010D1A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55480595-BBAE-4431-B44C-836C6BA9A5E5}" type="pres">
      <dgm:prSet presAssocID="{34792873-A12B-4BA9-94E9-5044645E90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451989-0449-4A21-B7B3-E94562E6502E}" type="pres">
      <dgm:prSet presAssocID="{EA817C94-1E10-441C-95B3-83DAD7937E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4CFAC-7703-4D5F-9217-240E270AC062}" type="pres">
      <dgm:prSet presAssocID="{EA817C94-1E10-441C-95B3-83DAD7937EE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5362-B08C-4623-8998-D02FC8A915C8}" type="pres">
      <dgm:prSet presAssocID="{90BDF59B-F302-4D77-85BE-0A07911C1F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C48F-0F8D-4746-A689-DF0225FCC20B}" type="pres">
      <dgm:prSet presAssocID="{90BDF59B-F302-4D77-85BE-0A07911C1F2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91B99-3C2B-4314-A3E0-3A87B04A7F45}" type="pres">
      <dgm:prSet presAssocID="{DD445869-BB44-4807-A868-BDAE1E753D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F33ED-7E38-4A63-8B1D-212DF007431A}" type="pres">
      <dgm:prSet presAssocID="{DD445869-BB44-4807-A868-BDAE1E753DD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9857C-0DEC-4519-BF67-7AD9B2140502}" srcId="{34792873-A12B-4BA9-94E9-5044645E90E9}" destId="{90BDF59B-F302-4D77-85BE-0A07911C1F2B}" srcOrd="1" destOrd="0" parTransId="{47DC5BF0-B8A2-4510-93DA-63C58E0805FB}" sibTransId="{C199BCD0-1825-4048-8034-11682158A751}"/>
    <dgm:cxn modelId="{5F622761-01DE-4ED0-A7DE-867E1E764F32}" srcId="{EA817C94-1E10-441C-95B3-83DAD7937EE1}" destId="{4D312ACF-E4DE-4AB6-ADB5-4E10F0C55B4D}" srcOrd="0" destOrd="0" parTransId="{D769F36C-D672-491C-9DAF-5E549AF5A6F4}" sibTransId="{5D7AC01E-A261-4B2A-BEFF-4E2BA20B49B3}"/>
    <dgm:cxn modelId="{9A40D3B4-A04A-413A-BAAE-1D788448AE1D}" srcId="{EA817C94-1E10-441C-95B3-83DAD7937EE1}" destId="{BB8BE6CA-1E5B-42C5-AB02-59AFA60D3C9F}" srcOrd="1" destOrd="0" parTransId="{F010E91B-6DA0-43D6-AEEA-463896F34FE1}" sibTransId="{D3D64DE9-C800-4DB5-9F77-7D0832A7C9E3}"/>
    <dgm:cxn modelId="{3EAC7920-7F62-4347-9310-EDD9FC100AB1}" type="presOf" srcId="{F825A726-C45E-4D19-A384-9FFA1B70CFEC}" destId="{A63F33ED-7E38-4A63-8B1D-212DF007431A}" srcOrd="0" destOrd="0" presId="urn:microsoft.com/office/officeart/2005/8/layout/vList2"/>
    <dgm:cxn modelId="{FC122C9B-9DDE-4F7D-B64E-21A6EAE71D3F}" type="presOf" srcId="{34792873-A12B-4BA9-94E9-5044645E90E9}" destId="{55480595-BBAE-4431-B44C-836C6BA9A5E5}" srcOrd="0" destOrd="0" presId="urn:microsoft.com/office/officeart/2005/8/layout/vList2"/>
    <dgm:cxn modelId="{9684EB8A-8557-4673-8D70-0BC8489A4483}" type="presOf" srcId="{1F89E889-807B-4974-9D1A-E8039EB83798}" destId="{FBC4CFAC-7703-4D5F-9217-240E270AC062}" srcOrd="0" destOrd="2" presId="urn:microsoft.com/office/officeart/2005/8/layout/vList2"/>
    <dgm:cxn modelId="{8D408DC2-1F25-44B6-8456-95BC0C56CEFD}" type="presOf" srcId="{BB8BE6CA-1E5B-42C5-AB02-59AFA60D3C9F}" destId="{FBC4CFAC-7703-4D5F-9217-240E270AC062}" srcOrd="0" destOrd="1" presId="urn:microsoft.com/office/officeart/2005/8/layout/vList2"/>
    <dgm:cxn modelId="{0104D265-AA1E-445F-93E1-85A81010D1AE}" srcId="{DD445869-BB44-4807-A868-BDAE1E753DD8}" destId="{F825A726-C45E-4D19-A384-9FFA1B70CFEC}" srcOrd="0" destOrd="0" parTransId="{084614B2-D3E5-416B-AC1A-8483F440DC2C}" sibTransId="{3FB46EF0-81F4-4D1D-9C8C-DF2F7438E4B7}"/>
    <dgm:cxn modelId="{58672199-D705-4E0C-957B-8A3010EA36C6}" type="presOf" srcId="{EA817C94-1E10-441C-95B3-83DAD7937EE1}" destId="{2E451989-0449-4A21-B7B3-E94562E6502E}" srcOrd="0" destOrd="0" presId="urn:microsoft.com/office/officeart/2005/8/layout/vList2"/>
    <dgm:cxn modelId="{ABE1442C-0027-4564-A517-3DD018DD515E}" type="presOf" srcId="{DD445869-BB44-4807-A868-BDAE1E753DD8}" destId="{4A791B99-3C2B-4314-A3E0-3A87B04A7F45}" srcOrd="0" destOrd="0" presId="urn:microsoft.com/office/officeart/2005/8/layout/vList2"/>
    <dgm:cxn modelId="{875A9DD8-E2B6-4F82-916F-72C8301699DC}" srcId="{EA817C94-1E10-441C-95B3-83DAD7937EE1}" destId="{1F89E889-807B-4974-9D1A-E8039EB83798}" srcOrd="2" destOrd="0" parTransId="{2F8C0BBC-A363-4BD3-A373-2AA8A105399A}" sibTransId="{82EB4377-9623-41FD-BD1E-9B0E1726C029}"/>
    <dgm:cxn modelId="{DA8AEC45-FB63-44DA-B27D-50BABBA5FBCA}" srcId="{90BDF59B-F302-4D77-85BE-0A07911C1F2B}" destId="{463BE122-AFDE-48BA-A825-DC3D02C70BA6}" srcOrd="0" destOrd="0" parTransId="{CA62CE98-1F1D-4328-B37A-9CD28F19B6C7}" sibTransId="{92ED62A4-1E1E-4AFD-9285-F7914ED92E86}"/>
    <dgm:cxn modelId="{85E4BF68-3CFC-4E60-B7B2-17DE0B50AB67}" type="presOf" srcId="{463BE122-AFDE-48BA-A825-DC3D02C70BA6}" destId="{3157C48F-0F8D-4746-A689-DF0225FCC20B}" srcOrd="0" destOrd="0" presId="urn:microsoft.com/office/officeart/2005/8/layout/vList2"/>
    <dgm:cxn modelId="{C95A33CF-C73F-42E3-BBEB-51068163A90C}" srcId="{34792873-A12B-4BA9-94E9-5044645E90E9}" destId="{DD445869-BB44-4807-A868-BDAE1E753DD8}" srcOrd="2" destOrd="0" parTransId="{F2450E89-8350-4174-8DF2-CB1588C9F0BF}" sibTransId="{08E02E7B-1C53-4402-A534-8A1D96AF885B}"/>
    <dgm:cxn modelId="{2B942C83-6DF6-4B47-8115-CC29E1745FF0}" srcId="{34792873-A12B-4BA9-94E9-5044645E90E9}" destId="{EA817C94-1E10-441C-95B3-83DAD7937EE1}" srcOrd="0" destOrd="0" parTransId="{E56E970E-84AE-45CD-BD76-7DCE1492956E}" sibTransId="{37F34932-2F82-405B-B16B-7625458E513C}"/>
    <dgm:cxn modelId="{9198C67B-4DD3-43ED-AAE5-5D18D1C8EBEB}" type="presOf" srcId="{4D312ACF-E4DE-4AB6-ADB5-4E10F0C55B4D}" destId="{FBC4CFAC-7703-4D5F-9217-240E270AC062}" srcOrd="0" destOrd="0" presId="urn:microsoft.com/office/officeart/2005/8/layout/vList2"/>
    <dgm:cxn modelId="{9998F349-81AC-4ECF-90A9-82CAE3B1FCE4}" type="presOf" srcId="{90BDF59B-F302-4D77-85BE-0A07911C1F2B}" destId="{92F45362-B08C-4623-8998-D02FC8A915C8}" srcOrd="0" destOrd="0" presId="urn:microsoft.com/office/officeart/2005/8/layout/vList2"/>
    <dgm:cxn modelId="{C8661B43-CD01-4031-803B-47006CBE9F2E}" type="presParOf" srcId="{55480595-BBAE-4431-B44C-836C6BA9A5E5}" destId="{2E451989-0449-4A21-B7B3-E94562E6502E}" srcOrd="0" destOrd="0" presId="urn:microsoft.com/office/officeart/2005/8/layout/vList2"/>
    <dgm:cxn modelId="{FC8BA064-D32E-477E-B7FB-8EDB208C8969}" type="presParOf" srcId="{55480595-BBAE-4431-B44C-836C6BA9A5E5}" destId="{FBC4CFAC-7703-4D5F-9217-240E270AC062}" srcOrd="1" destOrd="0" presId="urn:microsoft.com/office/officeart/2005/8/layout/vList2"/>
    <dgm:cxn modelId="{33FB494B-730A-4893-A8CF-CE3C9B5B0189}" type="presParOf" srcId="{55480595-BBAE-4431-B44C-836C6BA9A5E5}" destId="{92F45362-B08C-4623-8998-D02FC8A915C8}" srcOrd="2" destOrd="0" presId="urn:microsoft.com/office/officeart/2005/8/layout/vList2"/>
    <dgm:cxn modelId="{E159DACE-F445-4286-9E91-409F83512E13}" type="presParOf" srcId="{55480595-BBAE-4431-B44C-836C6BA9A5E5}" destId="{3157C48F-0F8D-4746-A689-DF0225FCC20B}" srcOrd="3" destOrd="0" presId="urn:microsoft.com/office/officeart/2005/8/layout/vList2"/>
    <dgm:cxn modelId="{3244655A-8877-4A29-BDE5-DAD9586ED3E9}" type="presParOf" srcId="{55480595-BBAE-4431-B44C-836C6BA9A5E5}" destId="{4A791B99-3C2B-4314-A3E0-3A87B04A7F45}" srcOrd="4" destOrd="0" presId="urn:microsoft.com/office/officeart/2005/8/layout/vList2"/>
    <dgm:cxn modelId="{56C86F86-9A65-4B3B-85B7-500CC2A55486}" type="presParOf" srcId="{55480595-BBAE-4431-B44C-836C6BA9A5E5}" destId="{A63F33ED-7E38-4A63-8B1D-212DF00743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451989-0449-4A21-B7B3-E94562E6502E}">
      <dsp:nvSpPr>
        <dsp:cNvPr id="0" name=""/>
        <dsp:cNvSpPr/>
      </dsp:nvSpPr>
      <dsp:spPr>
        <a:xfrm>
          <a:off x="0" y="11493"/>
          <a:ext cx="4071966" cy="907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3820" rIns="0" bIns="8382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Обслуживание дисков и </a:t>
          </a:r>
          <a:br>
            <a:rPr lang="ru-RU" sz="2200" kern="1200" dirty="0" smtClean="0">
              <a:latin typeface="Arial" pitchFamily="34" charset="0"/>
              <a:cs typeface="Arial" pitchFamily="34" charset="0"/>
            </a:rPr>
          </a:br>
          <a:r>
            <a:rPr lang="ru-RU" sz="2200" kern="1200" dirty="0" smtClean="0">
              <a:latin typeface="Arial" pitchFamily="34" charset="0"/>
              <a:cs typeface="Arial" pitchFamily="34" charset="0"/>
            </a:rPr>
            <a:t>д</a:t>
          </a:r>
          <a:r>
            <a:rPr lang="ru-RU" sz="2200" kern="1200" dirty="0" smtClean="0">
              <a:latin typeface="Arial"/>
              <a:ea typeface="Times New Roman"/>
              <a:cs typeface="Times New Roman"/>
            </a:rPr>
            <a:t>иагностика компьютера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0" y="11493"/>
        <a:ext cx="4071966" cy="907335"/>
      </dsp:txXfrm>
    </dsp:sp>
    <dsp:sp modelId="{FBC4CFAC-7703-4D5F-9217-240E270AC062}">
      <dsp:nvSpPr>
        <dsp:cNvPr id="0" name=""/>
        <dsp:cNvSpPr/>
      </dsp:nvSpPr>
      <dsp:spPr>
        <a:xfrm>
          <a:off x="0" y="918828"/>
          <a:ext cx="4071966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8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проверка диска</a:t>
          </a:r>
          <a:endParaRPr lang="ru-RU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восстановление диска</a:t>
          </a:r>
          <a:endParaRPr lang="ru-RU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очистка диска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0" y="918828"/>
        <a:ext cx="4071966" cy="1024650"/>
      </dsp:txXfrm>
    </dsp:sp>
    <dsp:sp modelId="{92F45362-B08C-4623-8998-D02FC8A915C8}">
      <dsp:nvSpPr>
        <dsp:cNvPr id="0" name=""/>
        <dsp:cNvSpPr/>
      </dsp:nvSpPr>
      <dsp:spPr>
        <a:xfrm>
          <a:off x="0" y="1943478"/>
          <a:ext cx="4071966" cy="907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3820" rIns="0" bIns="8382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latin typeface="Arial"/>
              <a:ea typeface="Times New Roman"/>
              <a:cs typeface="Times New Roman"/>
            </a:rPr>
            <a:t>Архивирование файлов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0" y="1943478"/>
        <a:ext cx="4071966" cy="907335"/>
      </dsp:txXfrm>
    </dsp:sp>
    <dsp:sp modelId="{3157C48F-0F8D-4746-A689-DF0225FCC20B}">
      <dsp:nvSpPr>
        <dsp:cNvPr id="0" name=""/>
        <dsp:cNvSpPr/>
      </dsp:nvSpPr>
      <dsp:spPr>
        <a:xfrm>
          <a:off x="0" y="2850813"/>
          <a:ext cx="4071966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8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сжатие программ и данных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0" y="2850813"/>
        <a:ext cx="4071966" cy="546480"/>
      </dsp:txXfrm>
    </dsp:sp>
    <dsp:sp modelId="{4A791B99-3C2B-4314-A3E0-3A87B04A7F45}">
      <dsp:nvSpPr>
        <dsp:cNvPr id="0" name=""/>
        <dsp:cNvSpPr/>
      </dsp:nvSpPr>
      <dsp:spPr>
        <a:xfrm>
          <a:off x="0" y="3397293"/>
          <a:ext cx="4071966" cy="907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3820" rIns="0" bIns="8382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Защита от вирусов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0" y="3397293"/>
        <a:ext cx="4071966" cy="907335"/>
      </dsp:txXfrm>
    </dsp:sp>
    <dsp:sp modelId="{A63F33ED-7E38-4A63-8B1D-212DF007431A}">
      <dsp:nvSpPr>
        <dsp:cNvPr id="0" name=""/>
        <dsp:cNvSpPr/>
      </dsp:nvSpPr>
      <dsp:spPr>
        <a:xfrm>
          <a:off x="0" y="4304628"/>
          <a:ext cx="4071966" cy="104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8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200" kern="1200" dirty="0" smtClean="0">
              <a:latin typeface="Arial"/>
              <a:ea typeface="Times New Roman"/>
              <a:cs typeface="Times New Roman"/>
            </a:rPr>
            <a:t>обнаружение компьютерных вирусов и средства  «лечения» </a:t>
          </a:r>
          <a:endParaRPr lang="ru-RU" sz="2200" kern="1200" dirty="0"/>
        </a:p>
      </dsp:txBody>
      <dsp:txXfrm>
        <a:off x="0" y="4304628"/>
        <a:ext cx="4071966" cy="104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284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endParaRPr lang="ru-RU" dirty="0" smtClean="0"/>
          </a:p>
          <a:p>
            <a:r>
              <a:rPr lang="ru-RU" dirty="0" smtClean="0"/>
              <a:t>Основные функции ОС появляются по «пробелу» (щелчку мыши)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31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Лупа – переход на серию скрытых слайдов «Алгоритм Хаффмана»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83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Комментарии</a:t>
            </a:r>
          </a:p>
          <a:p>
            <a:r>
              <a:rPr lang="ru-RU" dirty="0" smtClean="0"/>
              <a:t>Триггеры – составные части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Триггеры – типы приложений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04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чем особенность кодирования?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чем </a:t>
            </a:r>
            <a:r>
              <a:rPr lang="ru-RU" smtClean="0"/>
              <a:t>особенность кодирования?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Записать граф по алгоритму и таблицу кодирования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Записать граф по алгоритму и таблицу кодирования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 cstate="print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2" r:id="rId10"/>
    <p:sldLayoutId id="2147483661" r:id="rId11"/>
    <p:sldLayoutId id="2147483660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3"/>
            <a:ext cx="6858048" cy="3214709"/>
          </a:xfrm>
        </p:spPr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ПРОГРАММНОЕ ОБЕСПЕЧЕНИЕ КОМПЬЮТЕРА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КОМПЬЮТЕР И ЕГО ПРОГРАММНОЕ ОБЕСПЕЧЕНИЕ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4074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925"/>
                <a:gridCol w="1050925"/>
                <a:gridCol w="1050925"/>
                <a:gridCol w="1050925"/>
                <a:gridCol w="1050925"/>
                <a:gridCol w="1050925"/>
                <a:gridCol w="1050925"/>
                <a:gridCol w="1050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Символ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_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У</a:t>
                      </a:r>
                      <a:endParaRPr lang="ru-RU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Частота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Хаффмана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 отношение длины кода в байтах после сжатия к его длине до сжатия.</a:t>
            </a:r>
          </a:p>
          <a:p>
            <a:endParaRPr lang="ru-RU" sz="2600" dirty="0" smtClean="0"/>
          </a:p>
          <a:p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Коэффициент сжатия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286124"/>
            <a:ext cx="1857388" cy="171451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48" y="2714620"/>
            <a:ext cx="8072494" cy="37147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программного обеспечения</a:t>
            </a:r>
            <a:endParaRPr lang="ru-RU" dirty="0"/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>
          <a:xfrm>
            <a:off x="1487974" y="1214422"/>
            <a:ext cx="7358113" cy="12858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Совокупность всех программ, предназначенных для выполнения на компьютере, называют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программным обеспечением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(ПО) компьютера.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8629" y="1357298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714348" y="1071545"/>
            <a:ext cx="8072494" cy="1428762"/>
            <a:chOff x="428596" y="5072074"/>
            <a:chExt cx="5929354" cy="205384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57060" y="4143380"/>
            <a:ext cx="2478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ПРОГРАММНОЕ 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ОБЕСПЕЧЕНИЕ</a:t>
            </a:r>
          </a:p>
        </p:txBody>
      </p:sp>
      <p:sp>
        <p:nvSpPr>
          <p:cNvPr id="17" name="Дуга 16"/>
          <p:cNvSpPr/>
          <p:nvPr/>
        </p:nvSpPr>
        <p:spPr>
          <a:xfrm>
            <a:off x="-71470" y="2772692"/>
            <a:ext cx="3564000" cy="3564000"/>
          </a:xfrm>
          <a:prstGeom prst="arc">
            <a:avLst>
              <a:gd name="adj1" fmla="val 16200338"/>
              <a:gd name="adj2" fmla="val 5361990"/>
            </a:avLst>
          </a:prstGeom>
          <a:ln w="76200" cap="rnd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6554437" y="2778606"/>
            <a:ext cx="2000264" cy="882819"/>
            <a:chOff x="6322323" y="2842404"/>
            <a:chExt cx="2000264" cy="882819"/>
          </a:xfrm>
        </p:grpSpPr>
        <p:pic>
          <p:nvPicPr>
            <p:cNvPr id="24" name="Picture 2" descr="C:\Documents and Settings\Администратор.HOME-FDD52612A3\Рабочий стол\Ирина_Раб стол\10-8\frontal-standing-man-silhouette_318-29133 (1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2905" y="2842404"/>
              <a:ext cx="399101" cy="882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6322323" y="2991426"/>
              <a:ext cx="2000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Системные администраторы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768751" y="4088235"/>
            <a:ext cx="1785950" cy="879328"/>
            <a:chOff x="6830738" y="4152033"/>
            <a:chExt cx="1785950" cy="87932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7082755" y="4152033"/>
              <a:ext cx="1281916" cy="879328"/>
              <a:chOff x="7143768" y="4214818"/>
              <a:chExt cx="1037335" cy="714380"/>
            </a:xfrm>
          </p:grpSpPr>
          <p:pic>
            <p:nvPicPr>
              <p:cNvPr id="30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43768" y="4214818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00958" y="4214818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58148" y="4214818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6830738" y="4422420"/>
              <a:ext cx="17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Программисты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507153" y="5394372"/>
            <a:ext cx="3047548" cy="879328"/>
            <a:chOff x="5275039" y="5458170"/>
            <a:chExt cx="3047548" cy="87932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5275039" y="5458170"/>
              <a:ext cx="3047548" cy="879328"/>
              <a:chOff x="6143636" y="5143512"/>
              <a:chExt cx="2466095" cy="714380"/>
            </a:xfrm>
          </p:grpSpPr>
          <p:pic>
            <p:nvPicPr>
              <p:cNvPr id="35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4363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50082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1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1520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0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2958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2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28677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5548648" y="5728557"/>
              <a:ext cx="2500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Пользователи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592427" y="5587490"/>
            <a:ext cx="2408761" cy="572400"/>
            <a:chOff x="2541627" y="5600190"/>
            <a:chExt cx="2408761" cy="572400"/>
          </a:xfrm>
        </p:grpSpPr>
        <p:sp>
          <p:nvSpPr>
            <p:cNvPr id="23" name="TextBox 22"/>
            <p:cNvSpPr txBox="1"/>
            <p:nvPr/>
          </p:nvSpPr>
          <p:spPr>
            <a:xfrm>
              <a:off x="3134891" y="5701724"/>
              <a:ext cx="1815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ПРИКЛАДНОЕ</a:t>
              </a:r>
            </a:p>
          </p:txBody>
        </p:sp>
        <p:pic>
          <p:nvPicPr>
            <p:cNvPr id="1032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1627" y="5600190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2592427" y="2989152"/>
            <a:ext cx="2259746" cy="572400"/>
            <a:chOff x="2541627" y="2989152"/>
            <a:chExt cx="2259746" cy="572400"/>
          </a:xfrm>
        </p:grpSpPr>
        <p:sp>
          <p:nvSpPr>
            <p:cNvPr id="18" name="TextBox 17"/>
            <p:cNvSpPr txBox="1"/>
            <p:nvPr/>
          </p:nvSpPr>
          <p:spPr>
            <a:xfrm>
              <a:off x="3134891" y="3090686"/>
              <a:ext cx="1666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СИСТЕМНОЕ</a:t>
              </a:r>
            </a:p>
          </p:txBody>
        </p:sp>
        <p:pic>
          <p:nvPicPr>
            <p:cNvPr id="53" name="Picture 9" descr="C:\Documents and Settings\Администратор.HOME-FDD52612A3\Рабочий стол\Ирина_Раб стол\10-8\8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1627" y="2989152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3214678" y="4236633"/>
            <a:ext cx="3389007" cy="646331"/>
            <a:chOff x="3214678" y="4236633"/>
            <a:chExt cx="3389007" cy="646331"/>
          </a:xfrm>
        </p:grpSpPr>
        <p:sp>
          <p:nvSpPr>
            <p:cNvPr id="64" name="TextBox 63"/>
            <p:cNvSpPr txBox="1"/>
            <p:nvPr/>
          </p:nvSpPr>
          <p:spPr>
            <a:xfrm>
              <a:off x="3786182" y="4236633"/>
              <a:ext cx="2817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СИСТЕМЫ </a:t>
              </a:r>
              <a:br>
                <a:rPr lang="ru-RU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ПРОГРАММИРОВАНИЯ</a:t>
              </a:r>
            </a:p>
          </p:txBody>
        </p:sp>
        <p:pic>
          <p:nvPicPr>
            <p:cNvPr id="65" name="Picture 11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678" y="4271626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Системное программное обеспечение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428892"/>
          </a:xfrm>
        </p:spPr>
        <p:txBody>
          <a:bodyPr/>
          <a:lstStyle/>
          <a:p>
            <a:r>
              <a:rPr lang="ru-RU" dirty="0" smtClean="0"/>
              <a:t>Системное программное обеспечение включает в себя операционную систему и сервисные программы.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487974" y="2000241"/>
            <a:ext cx="7358113" cy="14287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Операционная система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— комплекс программ, обеспечивающих согласованное функционирование всех устройств компьютера и предоставляющих пользователю доступ к ресурсам компьютера.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8629" y="2366184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14348" y="2000240"/>
            <a:ext cx="8072494" cy="1428762"/>
            <a:chOff x="428596" y="5072074"/>
            <a:chExt cx="5929354" cy="205384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785786" y="3714752"/>
            <a:ext cx="2928958" cy="2714644"/>
            <a:chOff x="785786" y="3500438"/>
            <a:chExt cx="2928958" cy="27146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28728" y="4691152"/>
              <a:ext cx="150073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Операционные </a:t>
              </a:r>
              <a:endPara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системы</a:t>
              </a:r>
              <a:endPara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rot="16200000">
              <a:off x="1506467" y="3779891"/>
              <a:ext cx="550152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Linux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6" name="Picture 4" descr="C:\Documents and Settings\Администратор.HOME-FDD52612A3\Рабочий стол\Ирина_Раб стол\10-8\logo-ma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4000504"/>
              <a:ext cx="579302" cy="8656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2893476" y="4937951"/>
              <a:ext cx="749830" cy="991379"/>
              <a:chOff x="857224" y="4786322"/>
              <a:chExt cx="749830" cy="99137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928662" y="5500702"/>
                <a:ext cx="678392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dirty="0" err="1" smtClean="0">
                    <a:latin typeface="Arial" pitchFamily="34" charset="0"/>
                    <a:cs typeface="Arial" pitchFamily="34" charset="0"/>
                  </a:rPr>
                  <a:t>Ubuntu</a:t>
                </a:r>
                <a:endParaRPr lang="ru-RU" sz="12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078" name="Picture 6" descr="C:\Documents and Settings\Администратор.HOME-FDD52612A3\Рабочий стол\Ирина_Раб стол\10-8\logo-ubuntu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57224" y="4786322"/>
                <a:ext cx="714380" cy="73866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080" name="Picture 8" descr="C:\Documents and Settings\Администратор.HOME-FDD52612A3\Рабочий стол\Ирина_Раб стол\10-8\logo-linux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4480" y="3500438"/>
              <a:ext cx="916255" cy="10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81" name="Picture 9" descr="C:\Documents and Settings\Администратор.HOME-FDD52612A3\Рабочий стол\Ирина_Раб стол\10-8\logo-window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728" y="5364970"/>
              <a:ext cx="1214446" cy="85011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82" name="Picture 10" descr="C:\Documents and Settings\Администратор.HOME-FDD52612A3\Рабочий стол\Ирина_Раб стол\10-8\logo-androi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425" y="3714752"/>
              <a:ext cx="834319" cy="10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83" name="Picture 11" descr="C:\Documents and Settings\Администратор.HOME-FDD52612A3\Рабочий стол\Ирина_Раб стол\10-8\logo-io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786" y="5143512"/>
              <a:ext cx="785818" cy="5029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" name="TextBox 31"/>
          <p:cNvSpPr txBox="1"/>
          <p:nvPr/>
        </p:nvSpPr>
        <p:spPr>
          <a:xfrm>
            <a:off x="4572000" y="3857628"/>
            <a:ext cx="4286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Основные функции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управление устройствами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управление процессами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пользовательский интерфейс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работа с файлами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92738" y="1071570"/>
            <a:ext cx="3929090" cy="57864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Системное ПО. Сервисные программы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42910" y="1143008"/>
            <a:ext cx="3857652" cy="5286412"/>
          </a:xfrm>
        </p:spPr>
        <p:txBody>
          <a:bodyPr/>
          <a:lstStyle/>
          <a:p>
            <a:r>
              <a:rPr lang="ru-RU" dirty="0" smtClean="0"/>
              <a:t>К </a:t>
            </a:r>
            <a:r>
              <a:rPr lang="ru-RU" b="1" dirty="0" smtClean="0"/>
              <a:t>сервисным программам </a:t>
            </a:r>
            <a:r>
              <a:rPr lang="ru-RU" dirty="0" smtClean="0"/>
              <a:t>(утилитам) относят </a:t>
            </a:r>
            <a:r>
              <a:rPr lang="ru-RU" dirty="0" err="1" smtClean="0"/>
              <a:t>различ-ные</a:t>
            </a:r>
            <a:r>
              <a:rPr lang="ru-RU" dirty="0" smtClean="0"/>
              <a:t> программы, </a:t>
            </a:r>
            <a:r>
              <a:rPr lang="ru-RU" dirty="0" err="1" smtClean="0"/>
              <a:t>выполняю-щие</a:t>
            </a:r>
            <a:r>
              <a:rPr lang="ru-RU" dirty="0" smtClean="0"/>
              <a:t> дополнительные </a:t>
            </a:r>
            <a:r>
              <a:rPr lang="ru-RU" dirty="0" err="1" smtClean="0"/>
              <a:t>услу-ги</a:t>
            </a:r>
            <a:r>
              <a:rPr lang="ru-RU" dirty="0" smtClean="0"/>
              <a:t> системного характера. 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549675302"/>
              </p:ext>
            </p:extLst>
          </p:nvPr>
        </p:nvGraphicFramePr>
        <p:xfrm>
          <a:off x="4610100" y="1071546"/>
          <a:ext cx="407196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13792" y="5967755"/>
            <a:ext cx="10294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Служебные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 программы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1768" y="5333566"/>
            <a:ext cx="104490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Архиваторы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14066" y="5324813"/>
            <a:ext cx="104362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Антивирусы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C:\Documents and Settings\Администратор.HOME-FDD52612A3\Рабочий стол\Ирина_Раб стол\10-1 Картинки\кнопка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3071810"/>
            <a:ext cx="828675" cy="822325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.HOME-FDD52612A3\Рабочий стол\Ирина_Раб стол\10-8\Рисунок12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7514" y="3137894"/>
            <a:ext cx="3500462" cy="286920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Администратор.HOME-FDD52612A3\Рабочий стол\Ирина_Раб стол\10-8\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2643182"/>
            <a:ext cx="8109155" cy="3786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-57702"/>
              <a:gd name="adj2" fmla="val -34705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позволяет программисту набрать и отредактировать текст программы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языке программирования высокого уровня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-67596"/>
              <a:gd name="adj2" fmla="val -11826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позволяет вызывать стандартные процедуры из вновь разрабатываемой программы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56281"/>
              <a:gd name="adj2" fmla="val 35993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позволяет управлять процессом исполнения программы, определять место и вид ошибок в программе, наблюдать за изменением значений переменных и выражений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61846"/>
              <a:gd name="adj2" fmla="val 8579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обрабатывает весь текст программы, преобразовывая его в машинный код и строя исполняемый файл, готовый к запуску; после этого ни текст программы, ни компилятор не нужны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58207"/>
              <a:gd name="adj2" fmla="val -12684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обрабатывает и исполняет команды программы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последовательно,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оператора к оператору, при каждом запуске программы она заново переводится в машинные коды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54220"/>
              <a:gd name="adj2" fmla="val -28935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специальные программы для перевода программы, написанной на языке высокого уровня, в машинные коды; существует два типа трансляторов: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интерпретаторы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компиляторы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-61412"/>
              <a:gd name="adj2" fmla="val 26511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собирает разные части (модули) создаваемой программы и используемые в ней стандартные подпрограммы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единый исполняемый файл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Documents and Settings\Администратор.HOME-FDD52612A3\Рабочий стол\Ирина_Раб стол\10-8\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4025" y="2762326"/>
            <a:ext cx="3730046" cy="3725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программирования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87974" y="1071546"/>
            <a:ext cx="7358113" cy="14287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Комплекс программных средств, предназначенных для разработки новых программ, называют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системой программирования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интегрированной средой разработки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357298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5"/>
            <a:ext cx="8072494" cy="1428762"/>
            <a:chOff x="428596" y="5072074"/>
            <a:chExt cx="5929354" cy="205384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Шестиугольник 21"/>
          <p:cNvSpPr/>
          <p:nvPr/>
        </p:nvSpPr>
        <p:spPr>
          <a:xfrm>
            <a:off x="714348" y="2643182"/>
            <a:ext cx="3286148" cy="114300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СПЕЦИАЛИЗИРОВАННЫЙ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ТЕКСТОВЫЙ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РЕДАКТОР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5357818" y="2643182"/>
            <a:ext cx="3429024" cy="114300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ТРАНСЛЯТОРЫ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714348" y="4000504"/>
            <a:ext cx="3214710" cy="114300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БИБЛИОТЕКА ПОДПРОГРАММ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714348" y="5286388"/>
            <a:ext cx="3143272" cy="114300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ts val="2000"/>
              </a:lnSpc>
            </a:pPr>
            <a:r>
              <a:rPr lang="ru-RU" sz="1600" spc="-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КОМПОНОВЩИК</a:t>
            </a:r>
            <a:endParaRPr lang="ru-RU" sz="1600" spc="-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5357818" y="5286388"/>
            <a:ext cx="3429024" cy="114300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ОТЛАДЧИК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5357818" y="4000504"/>
            <a:ext cx="3429024" cy="500066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ИНТЕРПРЕТАТОР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5357818" y="4572008"/>
            <a:ext cx="3429024" cy="547651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КОМПИЛЯТОР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30" grpId="0" animBg="1"/>
      <p:bldP spid="30" grpId="1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2" grpId="0" animBg="1"/>
      <p:bldP spid="32" grpId="1" animBg="1"/>
      <p:bldP spid="32" grpId="3" animBg="1"/>
      <p:bldP spid="32" grpId="4" animBg="1"/>
      <p:bldP spid="32" grpId="5" animBg="1"/>
      <p:bldP spid="32" grpId="6" animBg="1"/>
      <p:bldP spid="32" grpId="7" animBg="1"/>
      <p:bldP spid="33" grpId="0" animBg="1"/>
      <p:bldP spid="33" grpId="1" animBg="1"/>
      <p:bldP spid="33" grpId="2" animBg="1"/>
      <p:bldP spid="33" grpId="3" animBg="1"/>
      <p:bldP spid="33" grpId="5" animBg="1"/>
      <p:bldP spid="33" grpId="6" animBg="1"/>
      <p:bldP spid="33" grpId="7" animBg="1"/>
      <p:bldP spid="34" grpId="0" animBg="1"/>
      <p:bldP spid="34" grpId="1" animBg="1"/>
      <p:bldP spid="34" grpId="2" animBg="1"/>
      <p:bldP spid="34" grpId="4" animBg="1"/>
      <p:bldP spid="34" grpId="5" animBg="1"/>
      <p:bldP spid="34" grpId="6" animBg="1"/>
      <p:bldP spid="34" grpId="7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1" grpId="0"/>
      <p:bldP spid="31" grpId="1" animBg="1"/>
      <p:bldP spid="31" grpId="2" animBg="1"/>
      <p:bldP spid="31" grpId="3" animBg="1"/>
      <p:bldP spid="31" grpId="5" animBg="1"/>
      <p:bldP spid="31" grpId="6" animBg="1"/>
      <p:bldP spid="31" grpId="7" animBg="1"/>
      <p:bldP spid="31" grpId="8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868385" y="3168658"/>
            <a:ext cx="3857652" cy="3348000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C:\Documents and Settings\Администратор.HOME-FDD52612A3\Рабочий стол\Ирина_Раб стол\10-8\3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8" y="3343275"/>
            <a:ext cx="3108325" cy="324961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96419" y="3168658"/>
            <a:ext cx="3857652" cy="33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19" name="Picture 9" descr="C:\Documents and Settings\Администратор.HOME-FDD52612A3\Рабочий стол\Ирина_Раб стол\10-8\2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249" y="3368195"/>
            <a:ext cx="3107744" cy="3172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Прикладное ПО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500198"/>
          </a:xfrm>
        </p:spPr>
        <p:txBody>
          <a:bodyPr/>
          <a:lstStyle/>
          <a:p>
            <a:r>
              <a:rPr lang="ru-RU" dirty="0" smtClean="0"/>
              <a:t>Программы, с помощью которых пользователь может работать с разными видами информации, не прибегая к программированию, принято называть </a:t>
            </a:r>
            <a:r>
              <a:rPr lang="ru-RU" b="1" dirty="0" smtClean="0"/>
              <a:t>прикладными программами</a:t>
            </a:r>
            <a:r>
              <a:rPr lang="ru-RU" dirty="0" smtClean="0"/>
              <a:t> или </a:t>
            </a:r>
            <a:r>
              <a:rPr lang="ru-RU" b="1" dirty="0" smtClean="0"/>
              <a:t>приложениями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8385" y="3165120"/>
            <a:ext cx="3857652" cy="3407152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t" anchorCtr="0"/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настольные издательские системы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бухгалтерские программы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системы автоматизированного проектирования (САПР)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программы компьютерного моделирования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математические пакеты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геоинформационные</a:t>
            </a:r>
            <a:r>
              <a:rPr lang="ru-RU" sz="1600" dirty="0" smtClean="0">
                <a:solidFill>
                  <a:schemeClr val="tx1"/>
                </a:solidFill>
              </a:rPr>
              <a:t> системы (ГИС)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системы автоматического перевода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165120"/>
            <a:ext cx="3857652" cy="3478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t" anchorCtr="0"/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текстовые редакторы и процессоры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графические редакторы и пакеты компьютерной графики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табличные процессоры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редакторы презентаций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аудио- и </a:t>
            </a:r>
            <a:r>
              <a:rPr lang="ru-RU" sz="1600" dirty="0" err="1" smtClean="0">
                <a:solidFill>
                  <a:schemeClr val="tx1"/>
                </a:solidFill>
              </a:rPr>
              <a:t>видеоредакторы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системы управления базами данных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браузеры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почтовые программы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Неавто"/>
          <p:cNvSpPr/>
          <p:nvPr/>
        </p:nvSpPr>
        <p:spPr>
          <a:xfrm>
            <a:off x="785786" y="2643182"/>
            <a:ext cx="3857652" cy="642942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ПРИЛОЖЕНИЯ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ОБЩЕГО НАЗНАЧЕНИЯ </a:t>
            </a:r>
          </a:p>
        </p:txBody>
      </p:sp>
      <p:sp>
        <p:nvSpPr>
          <p:cNvPr id="16" name="АСУ"/>
          <p:cNvSpPr/>
          <p:nvPr/>
        </p:nvSpPr>
        <p:spPr>
          <a:xfrm>
            <a:off x="4857752" y="2643182"/>
            <a:ext cx="3857652" cy="642942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ПРИЛОЖЕНИЯ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СПЕЦИАЛЬНОГО НАЗНАЧЕНИЯ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Хаффмана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4437468" cy="401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 descr="Image:dHuff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643050"/>
            <a:ext cx="2066925" cy="2505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24180" y="4214818"/>
            <a:ext cx="2019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Дэвид Хаффман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229200"/>
            <a:ext cx="392909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Префиксное кодирование: </a:t>
            </a:r>
            <a:r>
              <a:rPr lang="ru-RU" sz="2400" dirty="0" smtClean="0"/>
              <a:t>код любого символа не совпадает с началом кода всех остальных символов.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Выбираются два символа с наименьшими весами.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Создается родитель с весом, равным их суммарному весу.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Одной дуге, выходящей из родителя, ставится в соответствие 1, другой — 0.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Шаги повторяются до тех пор, пока не останется только один свободный узел.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Хаффмана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3645024"/>
          <a:ext cx="84074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925"/>
                <a:gridCol w="1050925"/>
                <a:gridCol w="1050925"/>
                <a:gridCol w="1050925"/>
                <a:gridCol w="1050925"/>
                <a:gridCol w="1050925"/>
                <a:gridCol w="1050925"/>
                <a:gridCol w="1050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Символ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Частота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Хаффмана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700808"/>
            <a:ext cx="6300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МАМА МЫЛА РАМУ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521</Words>
  <Application>Microsoft Office PowerPoint</Application>
  <PresentationFormat>Экран (4:3)</PresentationFormat>
  <Paragraphs>132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ПРОГРАММНОЕ ОБЕСПЕЧЕНИЕ КОМПЬЮТЕРА</vt:lpstr>
      <vt:lpstr>Структура  программного обеспечения</vt:lpstr>
      <vt:lpstr>Системное программное обеспечение</vt:lpstr>
      <vt:lpstr>Системное ПО. Сервисные программы</vt:lpstr>
      <vt:lpstr>Системы программирования</vt:lpstr>
      <vt:lpstr>Прикладное ПО</vt:lpstr>
      <vt:lpstr>Алгоритм Хаффмана</vt:lpstr>
      <vt:lpstr>Алгоритм Хаффмана</vt:lpstr>
      <vt:lpstr>Алгоритм Хаффмана</vt:lpstr>
      <vt:lpstr>Алгоритм Хаффмана</vt:lpstr>
      <vt:lpstr>Коэффициент сжатия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admin</cp:lastModifiedBy>
  <cp:revision>423</cp:revision>
  <dcterms:modified xsi:type="dcterms:W3CDTF">2024-11-22T07:01:14Z</dcterms:modified>
</cp:coreProperties>
</file>