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5" r:id="rId3"/>
    <p:sldId id="318" r:id="rId4"/>
    <p:sldId id="319" r:id="rId5"/>
    <p:sldId id="320" r:id="rId6"/>
    <p:sldId id="328" r:id="rId7"/>
    <p:sldId id="331" r:id="rId8"/>
    <p:sldId id="324" r:id="rId9"/>
    <p:sldId id="334" r:id="rId10"/>
    <p:sldId id="32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BBB423"/>
    <a:srgbClr val="D9D1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85484" autoAdjust="0"/>
  </p:normalViewPr>
  <p:slideViewPr>
    <p:cSldViewPr>
      <p:cViewPr varScale="1">
        <p:scale>
          <a:sx n="99" d="100"/>
          <a:sy n="99" d="100"/>
        </p:scale>
        <p:origin x="-1980" y="-96"/>
      </p:cViewPr>
      <p:guideLst>
        <p:guide orient="horz" pos="2160"/>
        <p:guide orient="horz" pos="663"/>
        <p:guide orient="horz" pos="4065"/>
        <p:guide pos="2926"/>
        <p:guide pos="385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962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F29B6-16A2-46F7-9805-3D98ED6ACCB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8D358-6BC5-42F1-9AE4-AF0321D37A49}">
      <dgm:prSet phldrT="[Текст]"/>
      <dgm:spPr/>
      <dgm:t>
        <a:bodyPr/>
        <a:lstStyle/>
        <a:p>
          <a:r>
            <a:rPr lang="ru-RU" dirty="0" smtClean="0"/>
            <a:t>Задачи ФС</a:t>
          </a:r>
          <a:endParaRPr lang="ru-RU" dirty="0"/>
        </a:p>
      </dgm:t>
    </dgm:pt>
    <dgm:pt modelId="{51C04D79-C3E2-42DE-A497-2FC1677F8F6A}" type="parTrans" cxnId="{297A06DD-CA5F-4446-B3E9-24E3F41A3CFA}">
      <dgm:prSet/>
      <dgm:spPr/>
      <dgm:t>
        <a:bodyPr/>
        <a:lstStyle/>
        <a:p>
          <a:endParaRPr lang="ru-RU"/>
        </a:p>
      </dgm:t>
    </dgm:pt>
    <dgm:pt modelId="{21B1EFA0-9A9F-4A6B-B4D9-9651660CC244}" type="sibTrans" cxnId="{297A06DD-CA5F-4446-B3E9-24E3F41A3CFA}">
      <dgm:prSet/>
      <dgm:spPr/>
      <dgm:t>
        <a:bodyPr/>
        <a:lstStyle/>
        <a:p>
          <a:endParaRPr lang="ru-RU"/>
        </a:p>
      </dgm:t>
    </dgm:pt>
    <dgm:pt modelId="{D56A0CCA-CAEF-44DD-9D63-1D621F7FC52D}">
      <dgm:prSet phldrT="[Текст]"/>
      <dgm:spPr/>
      <dgm:t>
        <a:bodyPr/>
        <a:lstStyle/>
        <a:p>
          <a:r>
            <a:rPr lang="ru-RU" dirty="0" smtClean="0"/>
            <a:t>Именование файлов</a:t>
          </a:r>
          <a:endParaRPr lang="ru-RU" dirty="0"/>
        </a:p>
      </dgm:t>
    </dgm:pt>
    <dgm:pt modelId="{67429EE5-4DD7-4A95-81B5-45DC2AFDCC4C}" type="parTrans" cxnId="{05C2DA56-02FB-449F-BA4A-D0689B4D670E}">
      <dgm:prSet/>
      <dgm:spPr/>
      <dgm:t>
        <a:bodyPr/>
        <a:lstStyle/>
        <a:p>
          <a:endParaRPr lang="ru-RU"/>
        </a:p>
      </dgm:t>
    </dgm:pt>
    <dgm:pt modelId="{66509A24-E1B9-486C-B387-EA3082CE47DC}" type="sibTrans" cxnId="{05C2DA56-02FB-449F-BA4A-D0689B4D670E}">
      <dgm:prSet/>
      <dgm:spPr/>
      <dgm:t>
        <a:bodyPr/>
        <a:lstStyle/>
        <a:p>
          <a:endParaRPr lang="ru-RU"/>
        </a:p>
      </dgm:t>
    </dgm:pt>
    <dgm:pt modelId="{250D33B1-AF26-47DE-80CC-DD5C28FD1BE5}">
      <dgm:prSet phldrT="[Текст]"/>
      <dgm:spPr/>
      <dgm:t>
        <a:bodyPr/>
        <a:lstStyle/>
        <a:p>
          <a:r>
            <a:rPr lang="ru-RU" dirty="0" smtClean="0"/>
            <a:t>Размещение файлов на диске</a:t>
          </a:r>
          <a:endParaRPr lang="ru-RU" dirty="0"/>
        </a:p>
      </dgm:t>
    </dgm:pt>
    <dgm:pt modelId="{ECC10B81-5DBE-4186-92CF-53D74750ED98}" type="parTrans" cxnId="{251EAA5A-DFE6-4EF3-8170-76A58073FC7D}">
      <dgm:prSet/>
      <dgm:spPr/>
      <dgm:t>
        <a:bodyPr/>
        <a:lstStyle/>
        <a:p>
          <a:endParaRPr lang="ru-RU"/>
        </a:p>
      </dgm:t>
    </dgm:pt>
    <dgm:pt modelId="{7C43F005-E4F9-4A51-8601-126C844CD0EE}" type="sibTrans" cxnId="{251EAA5A-DFE6-4EF3-8170-76A58073FC7D}">
      <dgm:prSet/>
      <dgm:spPr/>
      <dgm:t>
        <a:bodyPr/>
        <a:lstStyle/>
        <a:p>
          <a:endParaRPr lang="ru-RU"/>
        </a:p>
      </dgm:t>
    </dgm:pt>
    <dgm:pt modelId="{C653476A-B0F7-4E70-A108-73BB884E8427}">
      <dgm:prSet phldrT="[Текст]"/>
      <dgm:spPr/>
      <dgm:t>
        <a:bodyPr/>
        <a:lstStyle/>
        <a:p>
          <a:r>
            <a:rPr lang="ru-RU" dirty="0" smtClean="0"/>
            <a:t>Защита данных</a:t>
          </a:r>
          <a:endParaRPr lang="ru-RU" dirty="0"/>
        </a:p>
      </dgm:t>
    </dgm:pt>
    <dgm:pt modelId="{B55A17B6-0CE6-4FE8-BF81-0EBD2FB04D02}" type="parTrans" cxnId="{28A291A8-449A-4BE8-B30F-5ED9325C7116}">
      <dgm:prSet/>
      <dgm:spPr/>
      <dgm:t>
        <a:bodyPr/>
        <a:lstStyle/>
        <a:p>
          <a:endParaRPr lang="ru-RU"/>
        </a:p>
      </dgm:t>
    </dgm:pt>
    <dgm:pt modelId="{CEC40188-CACA-40B6-BF84-B168BFB599C9}" type="sibTrans" cxnId="{28A291A8-449A-4BE8-B30F-5ED9325C7116}">
      <dgm:prSet/>
      <dgm:spPr/>
      <dgm:t>
        <a:bodyPr/>
        <a:lstStyle/>
        <a:p>
          <a:endParaRPr lang="ru-RU"/>
        </a:p>
      </dgm:t>
    </dgm:pt>
    <dgm:pt modelId="{C5173375-9D20-4E25-9A1F-CA971D2EBA93}" type="pres">
      <dgm:prSet presAssocID="{FE6F29B6-16A2-46F7-9805-3D98ED6ACC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D9839B-6E77-4D60-8744-4342B7EB4956}" type="pres">
      <dgm:prSet presAssocID="{65E8D358-6BC5-42F1-9AE4-AF0321D37A49}" presName="hierRoot1" presStyleCnt="0"/>
      <dgm:spPr/>
    </dgm:pt>
    <dgm:pt modelId="{D52A46F0-055F-4CAE-A283-2A215C3D1916}" type="pres">
      <dgm:prSet presAssocID="{65E8D358-6BC5-42F1-9AE4-AF0321D37A49}" presName="composite" presStyleCnt="0"/>
      <dgm:spPr/>
    </dgm:pt>
    <dgm:pt modelId="{384C0F14-1B69-4C7D-A73A-2521A608E531}" type="pres">
      <dgm:prSet presAssocID="{65E8D358-6BC5-42F1-9AE4-AF0321D37A49}" presName="background" presStyleLbl="node0" presStyleIdx="0" presStyleCnt="1"/>
      <dgm:spPr/>
    </dgm:pt>
    <dgm:pt modelId="{4AAC9B81-CAB1-46C0-9C84-E6B7C2DE29E9}" type="pres">
      <dgm:prSet presAssocID="{65E8D358-6BC5-42F1-9AE4-AF0321D37A4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68A699-9F30-471B-98FA-C39C63A23351}" type="pres">
      <dgm:prSet presAssocID="{65E8D358-6BC5-42F1-9AE4-AF0321D37A49}" presName="hierChild2" presStyleCnt="0"/>
      <dgm:spPr/>
    </dgm:pt>
    <dgm:pt modelId="{CE7A4A2B-5DCB-4F7C-8BF5-C7CB4B734452}" type="pres">
      <dgm:prSet presAssocID="{67429EE5-4DD7-4A95-81B5-45DC2AFDCC4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AC00DC8-4C59-4DD2-A568-012DC5011036}" type="pres">
      <dgm:prSet presAssocID="{D56A0CCA-CAEF-44DD-9D63-1D621F7FC52D}" presName="hierRoot2" presStyleCnt="0"/>
      <dgm:spPr/>
    </dgm:pt>
    <dgm:pt modelId="{05E97B4D-3773-4352-8B6D-990330C5FE0B}" type="pres">
      <dgm:prSet presAssocID="{D56A0CCA-CAEF-44DD-9D63-1D621F7FC52D}" presName="composite2" presStyleCnt="0"/>
      <dgm:spPr/>
    </dgm:pt>
    <dgm:pt modelId="{53526EE8-D532-4ED9-B370-418D048F9276}" type="pres">
      <dgm:prSet presAssocID="{D56A0CCA-CAEF-44DD-9D63-1D621F7FC52D}" presName="background2" presStyleLbl="node2" presStyleIdx="0" presStyleCnt="3"/>
      <dgm:spPr/>
    </dgm:pt>
    <dgm:pt modelId="{D7819FC8-2161-4623-B299-966E66D0121C}" type="pres">
      <dgm:prSet presAssocID="{D56A0CCA-CAEF-44DD-9D63-1D621F7FC52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C6FFA2-AD98-496B-9B0A-0E196B5FC33D}" type="pres">
      <dgm:prSet presAssocID="{D56A0CCA-CAEF-44DD-9D63-1D621F7FC52D}" presName="hierChild3" presStyleCnt="0"/>
      <dgm:spPr/>
    </dgm:pt>
    <dgm:pt modelId="{53A6FFBC-C821-48DB-B0AD-367944ADA447}" type="pres">
      <dgm:prSet presAssocID="{ECC10B81-5DBE-4186-92CF-53D74750ED9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D3FD1F8-E39F-4F70-8019-17E4866304F7}" type="pres">
      <dgm:prSet presAssocID="{250D33B1-AF26-47DE-80CC-DD5C28FD1BE5}" presName="hierRoot2" presStyleCnt="0"/>
      <dgm:spPr/>
    </dgm:pt>
    <dgm:pt modelId="{7658F18E-B279-4C6C-A21E-59AD133FDEA0}" type="pres">
      <dgm:prSet presAssocID="{250D33B1-AF26-47DE-80CC-DD5C28FD1BE5}" presName="composite2" presStyleCnt="0"/>
      <dgm:spPr/>
    </dgm:pt>
    <dgm:pt modelId="{E141685C-1CBB-4AC0-887A-848EB53FB2F1}" type="pres">
      <dgm:prSet presAssocID="{250D33B1-AF26-47DE-80CC-DD5C28FD1BE5}" presName="background2" presStyleLbl="node2" presStyleIdx="1" presStyleCnt="3"/>
      <dgm:spPr/>
    </dgm:pt>
    <dgm:pt modelId="{6AB0BFFE-EFCE-470D-A69D-2C9785DE461A}" type="pres">
      <dgm:prSet presAssocID="{250D33B1-AF26-47DE-80CC-DD5C28FD1BE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1D6F4-E63A-4BD7-A635-88B7805900F7}" type="pres">
      <dgm:prSet presAssocID="{250D33B1-AF26-47DE-80CC-DD5C28FD1BE5}" presName="hierChild3" presStyleCnt="0"/>
      <dgm:spPr/>
    </dgm:pt>
    <dgm:pt modelId="{A5D5CE6C-37C5-4233-B548-E5F8841E3C0A}" type="pres">
      <dgm:prSet presAssocID="{B55A17B6-0CE6-4FE8-BF81-0EBD2FB04D0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F158950-43BE-4FC4-8478-DCC6949AD0E5}" type="pres">
      <dgm:prSet presAssocID="{C653476A-B0F7-4E70-A108-73BB884E8427}" presName="hierRoot2" presStyleCnt="0"/>
      <dgm:spPr/>
    </dgm:pt>
    <dgm:pt modelId="{96C3C0E7-2668-4DA8-9773-899C72707C3D}" type="pres">
      <dgm:prSet presAssocID="{C653476A-B0F7-4E70-A108-73BB884E8427}" presName="composite2" presStyleCnt="0"/>
      <dgm:spPr/>
    </dgm:pt>
    <dgm:pt modelId="{A5B8BD6A-83BD-4741-9FFD-438E29861950}" type="pres">
      <dgm:prSet presAssocID="{C653476A-B0F7-4E70-A108-73BB884E8427}" presName="background2" presStyleLbl="node2" presStyleIdx="2" presStyleCnt="3"/>
      <dgm:spPr/>
    </dgm:pt>
    <dgm:pt modelId="{54B19FD7-DB44-4357-9A5F-4BE8F6747417}" type="pres">
      <dgm:prSet presAssocID="{C653476A-B0F7-4E70-A108-73BB884E842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8DF44-F0EB-4BC1-85EF-DF00DBE0D9F8}" type="pres">
      <dgm:prSet presAssocID="{C653476A-B0F7-4E70-A108-73BB884E8427}" presName="hierChild3" presStyleCnt="0"/>
      <dgm:spPr/>
    </dgm:pt>
  </dgm:ptLst>
  <dgm:cxnLst>
    <dgm:cxn modelId="{EEA8C74C-2F62-45A4-BF3F-96116FF3BEC2}" type="presOf" srcId="{FE6F29B6-16A2-46F7-9805-3D98ED6ACCB9}" destId="{C5173375-9D20-4E25-9A1F-CA971D2EBA93}" srcOrd="0" destOrd="0" presId="urn:microsoft.com/office/officeart/2005/8/layout/hierarchy1"/>
    <dgm:cxn modelId="{B0144F8A-60E0-4701-BC00-2C9957989B4B}" type="presOf" srcId="{65E8D358-6BC5-42F1-9AE4-AF0321D37A49}" destId="{4AAC9B81-CAB1-46C0-9C84-E6B7C2DE29E9}" srcOrd="0" destOrd="0" presId="urn:microsoft.com/office/officeart/2005/8/layout/hierarchy1"/>
    <dgm:cxn modelId="{28A291A8-449A-4BE8-B30F-5ED9325C7116}" srcId="{65E8D358-6BC5-42F1-9AE4-AF0321D37A49}" destId="{C653476A-B0F7-4E70-A108-73BB884E8427}" srcOrd="2" destOrd="0" parTransId="{B55A17B6-0CE6-4FE8-BF81-0EBD2FB04D02}" sibTransId="{CEC40188-CACA-40B6-BF84-B168BFB599C9}"/>
    <dgm:cxn modelId="{251EAA5A-DFE6-4EF3-8170-76A58073FC7D}" srcId="{65E8D358-6BC5-42F1-9AE4-AF0321D37A49}" destId="{250D33B1-AF26-47DE-80CC-DD5C28FD1BE5}" srcOrd="1" destOrd="0" parTransId="{ECC10B81-5DBE-4186-92CF-53D74750ED98}" sibTransId="{7C43F005-E4F9-4A51-8601-126C844CD0EE}"/>
    <dgm:cxn modelId="{D2E72C84-A999-45AC-A3AD-49DD1194803D}" type="presOf" srcId="{250D33B1-AF26-47DE-80CC-DD5C28FD1BE5}" destId="{6AB0BFFE-EFCE-470D-A69D-2C9785DE461A}" srcOrd="0" destOrd="0" presId="urn:microsoft.com/office/officeart/2005/8/layout/hierarchy1"/>
    <dgm:cxn modelId="{EEF09616-74F2-47A1-8DDF-B1EFD893025E}" type="presOf" srcId="{ECC10B81-5DBE-4186-92CF-53D74750ED98}" destId="{53A6FFBC-C821-48DB-B0AD-367944ADA447}" srcOrd="0" destOrd="0" presId="urn:microsoft.com/office/officeart/2005/8/layout/hierarchy1"/>
    <dgm:cxn modelId="{05C2DA56-02FB-449F-BA4A-D0689B4D670E}" srcId="{65E8D358-6BC5-42F1-9AE4-AF0321D37A49}" destId="{D56A0CCA-CAEF-44DD-9D63-1D621F7FC52D}" srcOrd="0" destOrd="0" parTransId="{67429EE5-4DD7-4A95-81B5-45DC2AFDCC4C}" sibTransId="{66509A24-E1B9-486C-B387-EA3082CE47DC}"/>
    <dgm:cxn modelId="{297A06DD-CA5F-4446-B3E9-24E3F41A3CFA}" srcId="{FE6F29B6-16A2-46F7-9805-3D98ED6ACCB9}" destId="{65E8D358-6BC5-42F1-9AE4-AF0321D37A49}" srcOrd="0" destOrd="0" parTransId="{51C04D79-C3E2-42DE-A497-2FC1677F8F6A}" sibTransId="{21B1EFA0-9A9F-4A6B-B4D9-9651660CC244}"/>
    <dgm:cxn modelId="{8207F6C5-8B8F-4685-90D0-B1098DBA2503}" type="presOf" srcId="{B55A17B6-0CE6-4FE8-BF81-0EBD2FB04D02}" destId="{A5D5CE6C-37C5-4233-B548-E5F8841E3C0A}" srcOrd="0" destOrd="0" presId="urn:microsoft.com/office/officeart/2005/8/layout/hierarchy1"/>
    <dgm:cxn modelId="{2D426C70-A65A-404E-9DC2-6FADA59D50FF}" type="presOf" srcId="{67429EE5-4DD7-4A95-81B5-45DC2AFDCC4C}" destId="{CE7A4A2B-5DCB-4F7C-8BF5-C7CB4B734452}" srcOrd="0" destOrd="0" presId="urn:microsoft.com/office/officeart/2005/8/layout/hierarchy1"/>
    <dgm:cxn modelId="{69D577DA-4420-4179-BF7E-057A87FB8BBF}" type="presOf" srcId="{C653476A-B0F7-4E70-A108-73BB884E8427}" destId="{54B19FD7-DB44-4357-9A5F-4BE8F6747417}" srcOrd="0" destOrd="0" presId="urn:microsoft.com/office/officeart/2005/8/layout/hierarchy1"/>
    <dgm:cxn modelId="{69920FD6-4376-4AD0-9A5D-6E7E6DA97D9E}" type="presOf" srcId="{D56A0CCA-CAEF-44DD-9D63-1D621F7FC52D}" destId="{D7819FC8-2161-4623-B299-966E66D0121C}" srcOrd="0" destOrd="0" presId="urn:microsoft.com/office/officeart/2005/8/layout/hierarchy1"/>
    <dgm:cxn modelId="{4A6A391C-89BD-46CE-BB2C-0E4164DDFA57}" type="presParOf" srcId="{C5173375-9D20-4E25-9A1F-CA971D2EBA93}" destId="{3DD9839B-6E77-4D60-8744-4342B7EB4956}" srcOrd="0" destOrd="0" presId="urn:microsoft.com/office/officeart/2005/8/layout/hierarchy1"/>
    <dgm:cxn modelId="{333E9F69-88AC-406A-9D6C-53F475A03367}" type="presParOf" srcId="{3DD9839B-6E77-4D60-8744-4342B7EB4956}" destId="{D52A46F0-055F-4CAE-A283-2A215C3D1916}" srcOrd="0" destOrd="0" presId="urn:microsoft.com/office/officeart/2005/8/layout/hierarchy1"/>
    <dgm:cxn modelId="{C3FECB84-974D-4AE7-990D-50B6A139A2F9}" type="presParOf" srcId="{D52A46F0-055F-4CAE-A283-2A215C3D1916}" destId="{384C0F14-1B69-4C7D-A73A-2521A608E531}" srcOrd="0" destOrd="0" presId="urn:microsoft.com/office/officeart/2005/8/layout/hierarchy1"/>
    <dgm:cxn modelId="{8354B3B5-425C-452C-9AA4-1D906F755EE4}" type="presParOf" srcId="{D52A46F0-055F-4CAE-A283-2A215C3D1916}" destId="{4AAC9B81-CAB1-46C0-9C84-E6B7C2DE29E9}" srcOrd="1" destOrd="0" presId="urn:microsoft.com/office/officeart/2005/8/layout/hierarchy1"/>
    <dgm:cxn modelId="{6E09F575-5C78-4E92-B6BD-24B9CF612D79}" type="presParOf" srcId="{3DD9839B-6E77-4D60-8744-4342B7EB4956}" destId="{1868A699-9F30-471B-98FA-C39C63A23351}" srcOrd="1" destOrd="0" presId="urn:microsoft.com/office/officeart/2005/8/layout/hierarchy1"/>
    <dgm:cxn modelId="{C11BF289-67D6-47F1-81B3-B68060593CE2}" type="presParOf" srcId="{1868A699-9F30-471B-98FA-C39C63A23351}" destId="{CE7A4A2B-5DCB-4F7C-8BF5-C7CB4B734452}" srcOrd="0" destOrd="0" presId="urn:microsoft.com/office/officeart/2005/8/layout/hierarchy1"/>
    <dgm:cxn modelId="{1CD21671-32F0-4132-A41E-F2E61733E3A0}" type="presParOf" srcId="{1868A699-9F30-471B-98FA-C39C63A23351}" destId="{9AC00DC8-4C59-4DD2-A568-012DC5011036}" srcOrd="1" destOrd="0" presId="urn:microsoft.com/office/officeart/2005/8/layout/hierarchy1"/>
    <dgm:cxn modelId="{45F93577-F9F7-455F-9A0C-07E14D824D51}" type="presParOf" srcId="{9AC00DC8-4C59-4DD2-A568-012DC5011036}" destId="{05E97B4D-3773-4352-8B6D-990330C5FE0B}" srcOrd="0" destOrd="0" presId="urn:microsoft.com/office/officeart/2005/8/layout/hierarchy1"/>
    <dgm:cxn modelId="{A6827C76-9259-40FC-8C44-7657561EF7A0}" type="presParOf" srcId="{05E97B4D-3773-4352-8B6D-990330C5FE0B}" destId="{53526EE8-D532-4ED9-B370-418D048F9276}" srcOrd="0" destOrd="0" presId="urn:microsoft.com/office/officeart/2005/8/layout/hierarchy1"/>
    <dgm:cxn modelId="{632BF258-0A8C-42C2-AB40-0D02C473657D}" type="presParOf" srcId="{05E97B4D-3773-4352-8B6D-990330C5FE0B}" destId="{D7819FC8-2161-4623-B299-966E66D0121C}" srcOrd="1" destOrd="0" presId="urn:microsoft.com/office/officeart/2005/8/layout/hierarchy1"/>
    <dgm:cxn modelId="{BED99A59-90BA-4088-AF82-C82740CC8498}" type="presParOf" srcId="{9AC00DC8-4C59-4DD2-A568-012DC5011036}" destId="{41C6FFA2-AD98-496B-9B0A-0E196B5FC33D}" srcOrd="1" destOrd="0" presId="urn:microsoft.com/office/officeart/2005/8/layout/hierarchy1"/>
    <dgm:cxn modelId="{8BF7FA87-3893-4740-B2FA-079420D0BA31}" type="presParOf" srcId="{1868A699-9F30-471B-98FA-C39C63A23351}" destId="{53A6FFBC-C821-48DB-B0AD-367944ADA447}" srcOrd="2" destOrd="0" presId="urn:microsoft.com/office/officeart/2005/8/layout/hierarchy1"/>
    <dgm:cxn modelId="{0A21C42E-0803-4EDA-99FF-5241203EC09E}" type="presParOf" srcId="{1868A699-9F30-471B-98FA-C39C63A23351}" destId="{6D3FD1F8-E39F-4F70-8019-17E4866304F7}" srcOrd="3" destOrd="0" presId="urn:microsoft.com/office/officeart/2005/8/layout/hierarchy1"/>
    <dgm:cxn modelId="{0904590D-BD2D-4CE9-8CC8-4C2F6F94BF87}" type="presParOf" srcId="{6D3FD1F8-E39F-4F70-8019-17E4866304F7}" destId="{7658F18E-B279-4C6C-A21E-59AD133FDEA0}" srcOrd="0" destOrd="0" presId="urn:microsoft.com/office/officeart/2005/8/layout/hierarchy1"/>
    <dgm:cxn modelId="{C0326640-5919-4EED-9E53-729B666ACFF4}" type="presParOf" srcId="{7658F18E-B279-4C6C-A21E-59AD133FDEA0}" destId="{E141685C-1CBB-4AC0-887A-848EB53FB2F1}" srcOrd="0" destOrd="0" presId="urn:microsoft.com/office/officeart/2005/8/layout/hierarchy1"/>
    <dgm:cxn modelId="{D73BF732-79A5-4CD4-8180-4F37C9C68D4B}" type="presParOf" srcId="{7658F18E-B279-4C6C-A21E-59AD133FDEA0}" destId="{6AB0BFFE-EFCE-470D-A69D-2C9785DE461A}" srcOrd="1" destOrd="0" presId="urn:microsoft.com/office/officeart/2005/8/layout/hierarchy1"/>
    <dgm:cxn modelId="{1639F6A0-B8F1-4E87-96C7-16E9752E0BE6}" type="presParOf" srcId="{6D3FD1F8-E39F-4F70-8019-17E4866304F7}" destId="{B371D6F4-E63A-4BD7-A635-88B7805900F7}" srcOrd="1" destOrd="0" presId="urn:microsoft.com/office/officeart/2005/8/layout/hierarchy1"/>
    <dgm:cxn modelId="{8F8AA300-703F-49D4-BCCF-0FC46FADBD3C}" type="presParOf" srcId="{1868A699-9F30-471B-98FA-C39C63A23351}" destId="{A5D5CE6C-37C5-4233-B548-E5F8841E3C0A}" srcOrd="4" destOrd="0" presId="urn:microsoft.com/office/officeart/2005/8/layout/hierarchy1"/>
    <dgm:cxn modelId="{ABA3267A-1D7E-4CCA-8394-09FA7C687107}" type="presParOf" srcId="{1868A699-9F30-471B-98FA-C39C63A23351}" destId="{9F158950-43BE-4FC4-8478-DCC6949AD0E5}" srcOrd="5" destOrd="0" presId="urn:microsoft.com/office/officeart/2005/8/layout/hierarchy1"/>
    <dgm:cxn modelId="{926AA8B5-42C5-4BCB-B103-912335AFEBE3}" type="presParOf" srcId="{9F158950-43BE-4FC4-8478-DCC6949AD0E5}" destId="{96C3C0E7-2668-4DA8-9773-899C72707C3D}" srcOrd="0" destOrd="0" presId="urn:microsoft.com/office/officeart/2005/8/layout/hierarchy1"/>
    <dgm:cxn modelId="{A26AB629-E308-4DC1-A320-12D8AD623E9A}" type="presParOf" srcId="{96C3C0E7-2668-4DA8-9773-899C72707C3D}" destId="{A5B8BD6A-83BD-4741-9FFD-438E29861950}" srcOrd="0" destOrd="0" presId="urn:microsoft.com/office/officeart/2005/8/layout/hierarchy1"/>
    <dgm:cxn modelId="{796B2219-1209-4D02-94D6-2481E5C0EE4A}" type="presParOf" srcId="{96C3C0E7-2668-4DA8-9773-899C72707C3D}" destId="{54B19FD7-DB44-4357-9A5F-4BE8F6747417}" srcOrd="1" destOrd="0" presId="urn:microsoft.com/office/officeart/2005/8/layout/hierarchy1"/>
    <dgm:cxn modelId="{2C258500-AFEC-475C-89B3-67C95DB5A9CB}" type="presParOf" srcId="{9F158950-43BE-4FC4-8478-DCC6949AD0E5}" destId="{7318DF44-F0EB-4BC1-85EF-DF00DBE0D9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5CE6C-37C5-4233-B548-E5F8841E3C0A}">
      <dsp:nvSpPr>
        <dsp:cNvPr id="0" name=""/>
        <dsp:cNvSpPr/>
      </dsp:nvSpPr>
      <dsp:spPr>
        <a:xfrm>
          <a:off x="4083128" y="1581961"/>
          <a:ext cx="2897703" cy="689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89"/>
              </a:lnTo>
              <a:lnTo>
                <a:pt x="2897703" y="469889"/>
              </a:lnTo>
              <a:lnTo>
                <a:pt x="2897703" y="689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6FFBC-C821-48DB-B0AD-367944ADA447}">
      <dsp:nvSpPr>
        <dsp:cNvPr id="0" name=""/>
        <dsp:cNvSpPr/>
      </dsp:nvSpPr>
      <dsp:spPr>
        <a:xfrm>
          <a:off x="4037408" y="1581961"/>
          <a:ext cx="91440" cy="689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9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A4A2B-5DCB-4F7C-8BF5-C7CB4B734452}">
      <dsp:nvSpPr>
        <dsp:cNvPr id="0" name=""/>
        <dsp:cNvSpPr/>
      </dsp:nvSpPr>
      <dsp:spPr>
        <a:xfrm>
          <a:off x="1185424" y="1581961"/>
          <a:ext cx="2897703" cy="689521"/>
        </a:xfrm>
        <a:custGeom>
          <a:avLst/>
          <a:gdLst/>
          <a:ahLst/>
          <a:cxnLst/>
          <a:rect l="0" t="0" r="0" b="0"/>
          <a:pathLst>
            <a:path>
              <a:moveTo>
                <a:pt x="2897703" y="0"/>
              </a:moveTo>
              <a:lnTo>
                <a:pt x="2897703" y="469889"/>
              </a:lnTo>
              <a:lnTo>
                <a:pt x="0" y="469889"/>
              </a:lnTo>
              <a:lnTo>
                <a:pt x="0" y="689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C0F14-1B69-4C7D-A73A-2521A608E531}">
      <dsp:nvSpPr>
        <dsp:cNvPr id="0" name=""/>
        <dsp:cNvSpPr/>
      </dsp:nvSpPr>
      <dsp:spPr>
        <a:xfrm>
          <a:off x="2897703" y="76473"/>
          <a:ext cx="2370848" cy="1505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C9B81-CAB1-46C0-9C84-E6B7C2DE29E9}">
      <dsp:nvSpPr>
        <dsp:cNvPr id="0" name=""/>
        <dsp:cNvSpPr/>
      </dsp:nvSpPr>
      <dsp:spPr>
        <a:xfrm>
          <a:off x="3161131" y="326729"/>
          <a:ext cx="2370848" cy="1505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Задачи ФС</a:t>
          </a:r>
          <a:endParaRPr lang="ru-RU" sz="2800" kern="1200" dirty="0"/>
        </a:p>
      </dsp:txBody>
      <dsp:txXfrm>
        <a:off x="3161131" y="326729"/>
        <a:ext cx="2370848" cy="1505488"/>
      </dsp:txXfrm>
    </dsp:sp>
    <dsp:sp modelId="{53526EE8-D532-4ED9-B370-418D048F9276}">
      <dsp:nvSpPr>
        <dsp:cNvPr id="0" name=""/>
        <dsp:cNvSpPr/>
      </dsp:nvSpPr>
      <dsp:spPr>
        <a:xfrm>
          <a:off x="0" y="2271483"/>
          <a:ext cx="2370848" cy="1505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19FC8-2161-4623-B299-966E66D0121C}">
      <dsp:nvSpPr>
        <dsp:cNvPr id="0" name=""/>
        <dsp:cNvSpPr/>
      </dsp:nvSpPr>
      <dsp:spPr>
        <a:xfrm>
          <a:off x="263427" y="2521740"/>
          <a:ext cx="2370848" cy="1505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Именование файлов</a:t>
          </a:r>
          <a:endParaRPr lang="ru-RU" sz="2800" kern="1200" dirty="0"/>
        </a:p>
      </dsp:txBody>
      <dsp:txXfrm>
        <a:off x="263427" y="2521740"/>
        <a:ext cx="2370848" cy="1505488"/>
      </dsp:txXfrm>
    </dsp:sp>
    <dsp:sp modelId="{E141685C-1CBB-4AC0-887A-848EB53FB2F1}">
      <dsp:nvSpPr>
        <dsp:cNvPr id="0" name=""/>
        <dsp:cNvSpPr/>
      </dsp:nvSpPr>
      <dsp:spPr>
        <a:xfrm>
          <a:off x="2897703" y="2271483"/>
          <a:ext cx="2370848" cy="1505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0BFFE-EFCE-470D-A69D-2C9785DE461A}">
      <dsp:nvSpPr>
        <dsp:cNvPr id="0" name=""/>
        <dsp:cNvSpPr/>
      </dsp:nvSpPr>
      <dsp:spPr>
        <a:xfrm>
          <a:off x="3161131" y="2521740"/>
          <a:ext cx="2370848" cy="1505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Размещение файлов на диске</a:t>
          </a:r>
          <a:endParaRPr lang="ru-RU" sz="2800" kern="1200" dirty="0"/>
        </a:p>
      </dsp:txBody>
      <dsp:txXfrm>
        <a:off x="3161131" y="2521740"/>
        <a:ext cx="2370848" cy="1505488"/>
      </dsp:txXfrm>
    </dsp:sp>
    <dsp:sp modelId="{A5B8BD6A-83BD-4741-9FFD-438E29861950}">
      <dsp:nvSpPr>
        <dsp:cNvPr id="0" name=""/>
        <dsp:cNvSpPr/>
      </dsp:nvSpPr>
      <dsp:spPr>
        <a:xfrm>
          <a:off x="5795407" y="2271483"/>
          <a:ext cx="2370848" cy="1505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19FD7-DB44-4357-9A5F-4BE8F6747417}">
      <dsp:nvSpPr>
        <dsp:cNvPr id="0" name=""/>
        <dsp:cNvSpPr/>
      </dsp:nvSpPr>
      <dsp:spPr>
        <a:xfrm>
          <a:off x="6058835" y="2521740"/>
          <a:ext cx="2370848" cy="1505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Защита данных</a:t>
          </a:r>
          <a:endParaRPr lang="ru-RU" sz="2800" kern="1200" dirty="0"/>
        </a:p>
      </dsp:txBody>
      <dsp:txXfrm>
        <a:off x="6058835" y="2521740"/>
        <a:ext cx="2370848" cy="150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3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b="0" dirty="0" err="1" smtClean="0"/>
              <a:t>Тригеры</a:t>
            </a:r>
            <a:r>
              <a:rPr lang="ru-RU" b="0" dirty="0" smtClean="0"/>
              <a:t> – кнопки </a:t>
            </a:r>
            <a:r>
              <a:rPr lang="en-US" b="0" dirty="0" smtClean="0"/>
              <a:t>Windows, Linux</a:t>
            </a:r>
            <a:endParaRPr lang="ru-RU" b="0" dirty="0" smtClean="0"/>
          </a:p>
          <a:p>
            <a:r>
              <a:rPr lang="ru-RU" b="0" dirty="0" smtClean="0"/>
              <a:t>Переход на следующий  слайд – пробел</a:t>
            </a:r>
          </a:p>
          <a:p>
            <a:r>
              <a:rPr lang="ru-RU" b="0" dirty="0" smtClean="0"/>
              <a:t>Гиперссылка  - на скрытый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Триггер - диск </a:t>
            </a:r>
          </a:p>
          <a:p>
            <a:r>
              <a:rPr lang="ru-RU" dirty="0" smtClean="0"/>
              <a:t>Ответ: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 файл, размером 130 Кбайт, будет отведено 3 кластера по 64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Кбайта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при этом 3-й кластер будет считаться занятым, хотя, фактически, значительная его часть использоваться не будет.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 </a:t>
            </a:r>
          </a:p>
          <a:p>
            <a:pPr marL="228600" indent="-228600">
              <a:buAutoNum type="arabicPeriod"/>
            </a:pPr>
            <a:r>
              <a:rPr lang="ru-RU" dirty="0" smtClean="0"/>
              <a:t>Д. Менделеев не получал Нобелевскую премию</a:t>
            </a:r>
          </a:p>
          <a:p>
            <a:pPr marL="228600" indent="-228600">
              <a:buAutoNum type="arabicPeriod"/>
            </a:pPr>
            <a:r>
              <a:rPr lang="ru-RU" dirty="0" smtClean="0"/>
              <a:t>При решении считать, что дерево каталогов не содержит </a:t>
            </a:r>
            <a:r>
              <a:rPr lang="ru-RU" baseline="0" dirty="0" smtClean="0"/>
              <a:t>папок с одинаковыми именами.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 cstate="print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ФАЙЛОВАЯ СИСТЕМА КОМПЬЮТЕРА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КОМПЬЮТЕР И ЕГО ПРОГРАММНОЕ ОБЕСПЕЧЕНИЕ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Маска имени файла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214422"/>
            <a:ext cx="7358113" cy="378621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Маска имени файла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— последовательность символов, определяющая те или иные требования к имени файла.</a:t>
            </a:r>
          </a:p>
          <a:p>
            <a:pPr lvl="0">
              <a:spcBef>
                <a:spcPct val="2000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«?»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- один произвольный символ.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«*»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- последовательность любых символов.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28586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4"/>
            <a:ext cx="8072494" cy="4143406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одзаголовок 5"/>
          <p:cNvSpPr txBox="1">
            <a:spLocks/>
          </p:cNvSpPr>
          <p:nvPr/>
        </p:nvSpPr>
        <p:spPr>
          <a:xfrm>
            <a:off x="1500166" y="5286388"/>
            <a:ext cx="728667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Какие файлы будут найдены по маске:</a:t>
            </a:r>
          </a:p>
        </p:txBody>
      </p:sp>
      <p:sp>
        <p:nvSpPr>
          <p:cNvPr id="9" name="Овал 8"/>
          <p:cNvSpPr/>
          <p:nvPr/>
        </p:nvSpPr>
        <p:spPr>
          <a:xfrm>
            <a:off x="678629" y="535782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ru-RU" sz="4400" dirty="0" smtClean="0"/>
              <a:t>*.*</a:t>
            </a:r>
            <a:endParaRPr lang="ru-RU" sz="4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ru-RU" sz="4400" dirty="0" smtClean="0"/>
              <a:t>*.</a:t>
            </a:r>
            <a:r>
              <a:rPr lang="en-US" sz="4400" dirty="0" smtClean="0"/>
              <a:t>jpg</a:t>
            </a:r>
            <a:endParaRPr lang="ru-RU" sz="4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4400" dirty="0" smtClean="0"/>
              <a:t>text</a:t>
            </a:r>
            <a:r>
              <a:rPr lang="ru-RU" sz="4400" dirty="0" smtClean="0"/>
              <a:t>.</a:t>
            </a:r>
            <a:r>
              <a:rPr lang="en-US" sz="4400" dirty="0" smtClean="0"/>
              <a:t>*</a:t>
            </a:r>
            <a:endParaRPr lang="ru-RU" sz="4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4400" dirty="0" smtClean="0"/>
              <a:t>doc*</a:t>
            </a:r>
            <a:r>
              <a:rPr lang="ru-RU" sz="4400" dirty="0" smtClean="0"/>
              <a:t>.</a:t>
            </a:r>
            <a:r>
              <a:rPr lang="en-US" sz="4400" dirty="0" smtClean="0"/>
              <a:t>*</a:t>
            </a:r>
            <a:endParaRPr lang="ru-RU" sz="4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4400" dirty="0" smtClean="0"/>
              <a:t>*text</a:t>
            </a:r>
            <a:r>
              <a:rPr lang="ru-RU" sz="4400" dirty="0" smtClean="0"/>
              <a:t>.</a:t>
            </a:r>
            <a:r>
              <a:rPr lang="en-US" sz="4400" dirty="0" smtClean="0"/>
              <a:t>*</a:t>
            </a:r>
            <a:endParaRPr lang="ru-RU" sz="4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4400" dirty="0" smtClean="0"/>
              <a:t>?????</a:t>
            </a:r>
            <a:r>
              <a:rPr lang="ru-RU" sz="4400" dirty="0" smtClean="0"/>
              <a:t>.</a:t>
            </a:r>
            <a:r>
              <a:rPr lang="en-US" sz="4400" dirty="0" smtClean="0"/>
              <a:t>doc</a:t>
            </a:r>
            <a:endParaRPr lang="ru-RU" sz="4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4400" dirty="0" smtClean="0"/>
              <a:t>info??</a:t>
            </a:r>
            <a:r>
              <a:rPr lang="ru-RU" sz="4400" dirty="0" smtClean="0"/>
              <a:t>.</a:t>
            </a:r>
            <a:r>
              <a:rPr lang="en-US" sz="4400" dirty="0" err="1" smtClean="0"/>
              <a:t>pptx</a:t>
            </a:r>
            <a:endParaRPr lang="ru-RU" sz="4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57554" y="5786454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36000" rIns="72000" bIns="36000" rtlCol="0" anchor="ctr" anchorCtr="0"/>
          <a:lstStyle/>
          <a:p>
            <a:pPr algn="ctr"/>
            <a:r>
              <a:rPr lang="en-US" sz="4400" dirty="0" smtClean="0"/>
              <a:t>info??*</a:t>
            </a:r>
            <a:r>
              <a:rPr lang="ru-RU" sz="4400" dirty="0" smtClean="0"/>
              <a:t>.</a:t>
            </a:r>
            <a:r>
              <a:rPr lang="en-US" sz="4400" dirty="0" smtClean="0"/>
              <a:t>*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Файлы и каталоги</a:t>
            </a:r>
            <a:endParaRPr lang="ru-RU" dirty="0"/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1428728" y="1071546"/>
            <a:ext cx="7358113" cy="150019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Файл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это поименованная совокупность данных, размещаемая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внешних носителях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рассматриваемая в процессе обработки как единое целое.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8629" y="150017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14348" y="1071545"/>
            <a:ext cx="8072494" cy="1500200"/>
            <a:chOff x="428596" y="5072074"/>
            <a:chExt cx="5929354" cy="205384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1071538" y="2781562"/>
            <a:ext cx="2286016" cy="5760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Имя. расширение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3424504"/>
            <a:ext cx="2286016" cy="5760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Размер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4067446"/>
            <a:ext cx="2286016" cy="5760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Дата создания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4710388"/>
            <a:ext cx="2286016" cy="5760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Дата последней модификации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16547970" flipH="1" flipV="1">
            <a:off x="3793617" y="2978704"/>
            <a:ext cx="2261409" cy="201000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672817"/>
              </a:avLst>
            </a:prstTxWarp>
          </a:bodyPr>
          <a:lstStyle/>
          <a:p>
            <a:pPr algn="ctr" rtl="0"/>
            <a:r>
              <a:rPr lang="ru-RU" sz="9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"/>
                <a:cs typeface="Arial"/>
              </a:rPr>
              <a:t>А Т Р И Б У Т Ы </a:t>
            </a:r>
            <a:endParaRPr lang="ru-RU" sz="9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 rot="16200000">
            <a:off x="3374726" y="2978704"/>
            <a:ext cx="2261409" cy="201000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672817"/>
              </a:avLst>
            </a:prstTxWarp>
          </a:bodyPr>
          <a:lstStyle/>
          <a:p>
            <a:pPr algn="ctr" rtl="0"/>
            <a:r>
              <a:rPr lang="ru-RU" sz="9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"/>
                <a:cs typeface="Arial"/>
              </a:rPr>
              <a:t>П А Р А М Е Т Р Ы</a:t>
            </a:r>
            <a:endParaRPr lang="ru-RU" sz="9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68" y="2781562"/>
            <a:ext cx="2286016" cy="5760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Архивный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3424504"/>
            <a:ext cx="2286016" cy="5760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Системный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57950" y="4067446"/>
            <a:ext cx="2286016" cy="5760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Скрытый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3668" y="4710388"/>
            <a:ext cx="2286016" cy="5760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Только для чтения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643306" y="2939977"/>
            <a:ext cx="2132311" cy="2087454"/>
            <a:chOff x="3643306" y="2939977"/>
            <a:chExt cx="2132311" cy="2087454"/>
          </a:xfrm>
        </p:grpSpPr>
        <p:sp>
          <p:nvSpPr>
            <p:cNvPr id="10" name="Овал 9"/>
            <p:cNvSpPr/>
            <p:nvPr/>
          </p:nvSpPr>
          <p:spPr>
            <a:xfrm>
              <a:off x="3654136" y="2939977"/>
              <a:ext cx="2121481" cy="2087454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y" algn="tl"/>
            </a:blip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43306" y="3495942"/>
              <a:ext cx="2112382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ФАЙЛ</a:t>
              </a:r>
              <a:endPara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14348" y="5500702"/>
            <a:ext cx="8143931" cy="857256"/>
            <a:chOff x="714348" y="5500702"/>
            <a:chExt cx="8143931" cy="857256"/>
          </a:xfrm>
        </p:grpSpPr>
        <p:sp>
          <p:nvSpPr>
            <p:cNvPr id="25" name="Подзаголовок 5"/>
            <p:cNvSpPr txBox="1">
              <a:spLocks/>
            </p:cNvSpPr>
            <p:nvPr/>
          </p:nvSpPr>
          <p:spPr>
            <a:xfrm>
              <a:off x="1500166" y="5500704"/>
              <a:ext cx="7358113" cy="85725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 algn="just">
                <a:spcBef>
                  <a:spcPct val="20000"/>
                </a:spcBef>
              </a:pPr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Каталог</a:t>
              </a: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 (папка) — это поименованная совокупность файлов и подкаталогов.</a:t>
              </a:r>
              <a:endParaRPr kumimoji="0" lang="ru-RU" sz="22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714348" y="5572140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27" name="Группа 7"/>
            <p:cNvGrpSpPr/>
            <p:nvPr/>
          </p:nvGrpSpPr>
          <p:grpSpPr>
            <a:xfrm>
              <a:off x="714348" y="5500702"/>
              <a:ext cx="8072494" cy="857256"/>
              <a:chOff x="428596" y="5072074"/>
              <a:chExt cx="5929354" cy="2053845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428596" y="5072074"/>
                <a:ext cx="5929354" cy="131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428596" y="7112739"/>
                <a:ext cx="5929354" cy="131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26" grpId="0"/>
      <p:bldP spid="12" grpId="0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файловой системы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214424"/>
            <a:ext cx="7358113" cy="128588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Файловая система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— часть ОС, определяющая способ организации, хранения и именования данных на носителе информации.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47725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428759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Схема 9"/>
          <p:cNvGraphicFramePr/>
          <p:nvPr/>
        </p:nvGraphicFramePr>
        <p:xfrm>
          <a:off x="428596" y="2500306"/>
          <a:ext cx="8429684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именам файлов и папок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071546"/>
            <a:ext cx="4929221" cy="928694"/>
          </a:xfrm>
        </p:spPr>
        <p:txBody>
          <a:bodyPr/>
          <a:lstStyle/>
          <a:p>
            <a:r>
              <a:rPr lang="ru-RU" dirty="0" smtClean="0"/>
              <a:t>Правила построения имён файлов и папок (каталогов) зависит от ОС</a:t>
            </a:r>
            <a:endParaRPr lang="ru-RU" dirty="0"/>
          </a:p>
        </p:txBody>
      </p:sp>
      <p:grpSp>
        <p:nvGrpSpPr>
          <p:cNvPr id="12" name="Linux"/>
          <p:cNvGrpSpPr/>
          <p:nvPr/>
        </p:nvGrpSpPr>
        <p:grpSpPr>
          <a:xfrm>
            <a:off x="7199523" y="912051"/>
            <a:ext cx="1524346" cy="945313"/>
            <a:chOff x="7143768" y="912051"/>
            <a:chExt cx="1524346" cy="945313"/>
          </a:xfrm>
        </p:grpSpPr>
        <p:sp>
          <p:nvSpPr>
            <p:cNvPr id="7" name="Блок-схема: процесс 6"/>
            <p:cNvSpPr/>
            <p:nvPr/>
          </p:nvSpPr>
          <p:spPr>
            <a:xfrm>
              <a:off x="7143768" y="1126365"/>
              <a:ext cx="1500198" cy="71438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b" anchorCtr="0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Linux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1" name="Picture 3" descr="C:\Documents and Settings\Администратор.HOME-FDD52612A3\Рабочий стол\Ирина_Раб стол\10-9\Linux-272x3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11030" y="912051"/>
              <a:ext cx="857084" cy="945313"/>
            </a:xfrm>
            <a:prstGeom prst="rect">
              <a:avLst/>
            </a:prstGeom>
            <a:noFill/>
          </p:spPr>
        </p:pic>
      </p:grpSp>
      <p:grpSp>
        <p:nvGrpSpPr>
          <p:cNvPr id="11" name="Win"/>
          <p:cNvGrpSpPr/>
          <p:nvPr/>
        </p:nvGrpSpPr>
        <p:grpSpPr>
          <a:xfrm>
            <a:off x="5572132" y="883145"/>
            <a:ext cx="1500199" cy="957600"/>
            <a:chOff x="5572132" y="883145"/>
            <a:chExt cx="1500199" cy="957600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5572132" y="1126365"/>
              <a:ext cx="1500198" cy="71438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b" anchorCtr="0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Windows</a:t>
              </a:r>
              <a:endParaRPr lang="ru-RU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C:\Documents and Settings\Администратор.HOME-FDD52612A3\Рабочий стол\Ирина_Раб стол\10-9\Windows-USB-DVD-Download-Too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12" y="883145"/>
              <a:ext cx="785819" cy="785818"/>
            </a:xfrm>
            <a:prstGeom prst="rect">
              <a:avLst/>
            </a:prstGeom>
            <a:noFill/>
          </p:spPr>
        </p:pic>
      </p:grpSp>
      <p:sp>
        <p:nvSpPr>
          <p:cNvPr id="14" name="Linux Пр"/>
          <p:cNvSpPr/>
          <p:nvPr/>
        </p:nvSpPr>
        <p:spPr>
          <a:xfrm>
            <a:off x="7178257" y="857232"/>
            <a:ext cx="1643074" cy="1071570"/>
          </a:xfrm>
          <a:prstGeom prst="flowChartProcess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Win пр"/>
          <p:cNvSpPr/>
          <p:nvPr/>
        </p:nvSpPr>
        <p:spPr>
          <a:xfrm>
            <a:off x="5500694" y="928670"/>
            <a:ext cx="1592902" cy="1000132"/>
          </a:xfrm>
          <a:prstGeom prst="flowChartProcess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o Linux"/>
          <p:cNvSpPr txBox="1">
            <a:spLocks/>
          </p:cNvSpPr>
          <p:nvPr/>
        </p:nvSpPr>
        <p:spPr>
          <a:xfrm>
            <a:off x="642910" y="1857364"/>
            <a:ext cx="8143932" cy="378621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Длина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255 символов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A-Z, a-z, </a:t>
            </a:r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А-Я, </a:t>
            </a:r>
            <a:r>
              <a:rPr lang="ru-RU" sz="4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а-я</a:t>
            </a:r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0-9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 ≠ a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нельзя :   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\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180975" lvl="0" algn="just">
              <a:defRPr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 Win"/>
          <p:cNvSpPr txBox="1">
            <a:spLocks/>
          </p:cNvSpPr>
          <p:nvPr/>
        </p:nvSpPr>
        <p:spPr>
          <a:xfrm>
            <a:off x="642910" y="1928802"/>
            <a:ext cx="8143932" cy="378621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Длина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255 символов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A-Z, a-z, </a:t>
            </a:r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А-Я, </a:t>
            </a:r>
            <a:r>
              <a:rPr lang="ru-RU" sz="4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а-я</a:t>
            </a:r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0-9, знаки препинания</a:t>
            </a:r>
          </a:p>
          <a:p>
            <a:pPr marL="180975" lvl="0" indent="-1809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 = a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нельзя :   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\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*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|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Win tr"/>
          <p:cNvSpPr/>
          <p:nvPr/>
        </p:nvSpPr>
        <p:spPr>
          <a:xfrm>
            <a:off x="5500694" y="928670"/>
            <a:ext cx="1592902" cy="1000132"/>
          </a:xfrm>
          <a:prstGeom prst="flowChartProcess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Linux tr"/>
          <p:cNvSpPr/>
          <p:nvPr/>
        </p:nvSpPr>
        <p:spPr>
          <a:xfrm>
            <a:off x="7122502" y="928670"/>
            <a:ext cx="1592902" cy="1000132"/>
          </a:xfrm>
          <a:prstGeom prst="flowChartProcess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27" grpId="0" animBg="1"/>
      <p:bldP spid="27" grpId="1" animBg="1"/>
      <p:bldP spid="27" grpId="2" animBg="1"/>
      <p:bldP spid="13" grpId="0" animBg="1"/>
      <p:bldP spid="13" grpId="1" animBg="1"/>
      <p:bldP spid="1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размещения файлов на диске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1" y="1071546"/>
            <a:ext cx="4714908" cy="43577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Файл</a:t>
            </a:r>
            <a:r>
              <a:rPr lang="en-US" sz="2800" dirty="0" smtClean="0"/>
              <a:t> </a:t>
            </a:r>
            <a:r>
              <a:rPr lang="ru-RU" sz="2800" dirty="0" smtClean="0"/>
              <a:t>разбросан «кусочками» по всему диску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Минимальный размер такого «кусочка» (</a:t>
            </a:r>
            <a:r>
              <a:rPr lang="ru-RU" sz="2800" b="1" dirty="0" smtClean="0"/>
              <a:t>кластера</a:t>
            </a:r>
            <a:r>
              <a:rPr lang="ru-RU" sz="2800" dirty="0" smtClean="0"/>
              <a:t>, </a:t>
            </a:r>
            <a:r>
              <a:rPr lang="ru-RU" sz="2800" b="1" dirty="0" smtClean="0"/>
              <a:t>блока</a:t>
            </a:r>
            <a:r>
              <a:rPr lang="ru-RU" sz="2800" dirty="0" smtClean="0"/>
              <a:t>) — </a:t>
            </a:r>
            <a:br>
              <a:rPr lang="ru-RU" sz="2800" dirty="0" smtClean="0"/>
            </a:br>
            <a:r>
              <a:rPr lang="ru-RU" sz="2800" dirty="0" smtClean="0"/>
              <a:t>от 512 байт до 64 Кбайт.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Файлу отводится целое число кластеров. </a:t>
            </a: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1500166" y="5643578"/>
            <a:ext cx="7286676" cy="10117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Сколько кластеров по 64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Кбайта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будет отведено на файл, размером 130 Кбайт?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8629" y="571501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" name="Группа 21"/>
          <p:cNvGrpSpPr/>
          <p:nvPr/>
        </p:nvGrpSpPr>
        <p:grpSpPr>
          <a:xfrm>
            <a:off x="714348" y="5500702"/>
            <a:ext cx="8072494" cy="1096342"/>
            <a:chOff x="428596" y="5072074"/>
            <a:chExt cx="5929354" cy="152497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658386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Documents and Settings\Администратор.HOME-FDD52612A3\Рабочий стол\Ирина_Раб стол\10-9\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8" y="1057259"/>
            <a:ext cx="3365986" cy="42824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5741024" y="1200135"/>
            <a:ext cx="2874366" cy="3086734"/>
            <a:chOff x="5626724" y="1285860"/>
            <a:chExt cx="2874366" cy="3086734"/>
          </a:xfrm>
        </p:grpSpPr>
        <p:pic>
          <p:nvPicPr>
            <p:cNvPr id="1028" name="Picture 4" descr="C:\Documents and Settings\Администратор.HOME-FDD52612A3\Рабочий стол\Ирина_Раб стол\10-9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26724" y="1384594"/>
              <a:ext cx="2774234" cy="2988000"/>
            </a:xfrm>
            <a:prstGeom prst="rect">
              <a:avLst/>
            </a:prstGeom>
            <a:noFill/>
          </p:spPr>
        </p:pic>
        <p:sp>
          <p:nvSpPr>
            <p:cNvPr id="13" name="Прямоугольная выноска 12"/>
            <p:cNvSpPr/>
            <p:nvPr/>
          </p:nvSpPr>
          <p:spPr>
            <a:xfrm>
              <a:off x="5857884" y="3714752"/>
              <a:ext cx="1143008" cy="357190"/>
            </a:xfrm>
            <a:prstGeom prst="wedgeRectCallout">
              <a:avLst>
                <a:gd name="adj1" fmla="val -8622"/>
                <a:gd name="adj2" fmla="val -133480"/>
              </a:avLst>
            </a:prstGeom>
            <a:solidFill>
              <a:srgbClr val="BBB423"/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ДОРОЖКА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ая выноска 10"/>
            <p:cNvSpPr/>
            <p:nvPr/>
          </p:nvSpPr>
          <p:spPr>
            <a:xfrm>
              <a:off x="5815022" y="1514461"/>
              <a:ext cx="1143008" cy="357190"/>
            </a:xfrm>
            <a:prstGeom prst="wedgeRectCallout">
              <a:avLst>
                <a:gd name="adj1" fmla="val -5637"/>
                <a:gd name="adj2" fmla="val 124429"/>
              </a:avLst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СЕКТОР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ая выноска 14"/>
            <p:cNvSpPr/>
            <p:nvPr/>
          </p:nvSpPr>
          <p:spPr>
            <a:xfrm>
              <a:off x="7358082" y="1285860"/>
              <a:ext cx="1143008" cy="357190"/>
            </a:xfrm>
            <a:prstGeom prst="wedgeRectCallout">
              <a:avLst>
                <a:gd name="adj1" fmla="val -23547"/>
                <a:gd name="adj2" fmla="val 130160"/>
              </a:avLst>
            </a:prstGeom>
            <a:solidFill>
              <a:schemeClr val="accent2"/>
            </a:solidFill>
            <a:ln w="127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КЛАСТЕР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0" dirty="0" smtClean="0"/>
              <a:t>Защита данных во время сбоев, ошибок </a:t>
            </a:r>
            <a:endParaRPr lang="ru-RU" spc="-50" dirty="0"/>
          </a:p>
        </p:txBody>
      </p:sp>
      <p:sp>
        <p:nvSpPr>
          <p:cNvPr id="5" name="п1"/>
          <p:cNvSpPr txBox="1">
            <a:spLocks/>
          </p:cNvSpPr>
          <p:nvPr/>
        </p:nvSpPr>
        <p:spPr>
          <a:xfrm>
            <a:off x="642910" y="1857364"/>
            <a:ext cx="8215369" cy="180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Список действий записывается в журнал;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Применение действий, очистка журнала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Если произошел сбой, по записям в журнале происходит  восстановление файлов.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6496" y="4857760"/>
            <a:ext cx="1188000" cy="1188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6110306"/>
            <a:ext cx="12858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Презентация.</a:t>
            </a:r>
            <a:r>
              <a:rPr lang="en-US" sz="1400" dirty="0" err="1" smtClean="0"/>
              <a:t>ppt</a:t>
            </a:r>
            <a:endParaRPr lang="ru-RU" sz="14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785786" y="4857760"/>
            <a:ext cx="1285884" cy="1480690"/>
            <a:chOff x="607191" y="4286256"/>
            <a:chExt cx="1285884" cy="148069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6133" y="4286256"/>
              <a:ext cx="1188000" cy="1188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7191" y="5551502"/>
              <a:ext cx="128588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400" dirty="0" smtClean="0"/>
                <a:t>Лист </a:t>
              </a:r>
              <a:r>
                <a:rPr lang="en-US" sz="1400" dirty="0" smtClean="0"/>
                <a:t>Excel</a:t>
              </a:r>
              <a:r>
                <a:rPr lang="ru-RU" sz="1400" dirty="0" smtClean="0"/>
                <a:t>.</a:t>
              </a:r>
              <a:r>
                <a:rPr lang="en-US" sz="1400" dirty="0" err="1" smtClean="0"/>
                <a:t>xls</a:t>
              </a:r>
              <a:endParaRPr lang="ru-RU" sz="14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71670" y="4857760"/>
            <a:ext cx="1285884" cy="1498767"/>
            <a:chOff x="3286116" y="4286256"/>
            <a:chExt cx="1285884" cy="1498767"/>
          </a:xfrm>
        </p:grpSpPr>
        <p:sp>
          <p:nvSpPr>
            <p:cNvPr id="10" name="TextBox 9"/>
            <p:cNvSpPr txBox="1"/>
            <p:nvPr/>
          </p:nvSpPr>
          <p:spPr>
            <a:xfrm>
              <a:off x="3286116" y="5538802"/>
              <a:ext cx="128588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/>
                <a:t>Отчет.</a:t>
              </a:r>
              <a:r>
                <a:rPr lang="en-US" sz="1600" dirty="0" err="1" smtClean="0"/>
                <a:t>docx</a:t>
              </a:r>
              <a:endParaRPr lang="ru-RU" sz="16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35058" y="4286256"/>
              <a:ext cx="1188000" cy="1188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31824" y="4857760"/>
            <a:ext cx="1188000" cy="118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85786" y="6118244"/>
            <a:ext cx="1285884" cy="215444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Лист </a:t>
            </a:r>
            <a:r>
              <a:rPr lang="en-US" sz="1400" dirty="0" smtClean="0">
                <a:solidFill>
                  <a:schemeClr val="bg1"/>
                </a:solidFill>
              </a:rPr>
              <a:t>Excel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err="1" smtClean="0">
                <a:solidFill>
                  <a:schemeClr val="bg1"/>
                </a:solidFill>
              </a:rPr>
              <a:t>xls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4857752" y="3668714"/>
            <a:ext cx="3905263" cy="2357454"/>
            <a:chOff x="4857752" y="3643314"/>
            <a:chExt cx="3905263" cy="235745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857752" y="4114805"/>
              <a:ext cx="1904999" cy="4714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857752" y="4586296"/>
              <a:ext cx="1904999" cy="4714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857752" y="5057786"/>
              <a:ext cx="1904999" cy="4714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857752" y="5529277"/>
              <a:ext cx="1904999" cy="4714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857752" y="3643314"/>
              <a:ext cx="1904999" cy="4714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ЖУРНАЛ</a:t>
              </a:r>
              <a:endPara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858016" y="4114805"/>
              <a:ext cx="1904999" cy="95726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858016" y="5057786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858016" y="5529277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858016" y="3643314"/>
              <a:ext cx="1904999" cy="4714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МЕТАДАННЫЕ</a:t>
              </a:r>
              <a:endPara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4857751" y="4140205"/>
            <a:ext cx="1904999" cy="471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Переименовать </a:t>
            </a:r>
            <a:endParaRPr lang="ru-RU" b="1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10800000" flipH="1">
            <a:off x="6967313" y="4606140"/>
            <a:ext cx="1656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65"/>
          <p:cNvGrpSpPr/>
          <p:nvPr/>
        </p:nvGrpSpPr>
        <p:grpSpPr>
          <a:xfrm>
            <a:off x="6870716" y="4135443"/>
            <a:ext cx="1909761" cy="1936763"/>
            <a:chOff x="6858016" y="4102105"/>
            <a:chExt cx="1909761" cy="1936763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858016" y="4102105"/>
              <a:ext cx="1904999" cy="95726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ru-RU" b="1" dirty="0" smtClean="0"/>
                <a:t>Имя </a:t>
              </a:r>
              <a:br>
                <a:rPr lang="ru-RU" b="1" dirty="0" smtClean="0"/>
              </a:br>
              <a:r>
                <a:rPr lang="ru-RU" b="1" dirty="0" smtClean="0"/>
                <a:t>файла</a:t>
              </a:r>
              <a:endParaRPr lang="ru-RU" b="1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862778" y="5072074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Размер</a:t>
              </a:r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858016" y="5567377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Дата создания</a:t>
              </a:r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858016" y="4127505"/>
            <a:ext cx="1909761" cy="1936763"/>
            <a:chOff x="6858016" y="4102105"/>
            <a:chExt cx="1909761" cy="193676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58016" y="4102105"/>
              <a:ext cx="1904999" cy="95726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ru-RU" b="1" strike="sngStrike" dirty="0" smtClean="0"/>
                <a:t>Старое имя</a:t>
              </a:r>
              <a:br>
                <a:rPr lang="ru-RU" b="1" strike="sngStrike" dirty="0" smtClean="0"/>
              </a:br>
              <a:r>
                <a:rPr lang="ru-RU" b="1" dirty="0" smtClean="0"/>
                <a:t>Новое имя</a:t>
              </a:r>
              <a:endParaRPr lang="ru-RU" b="1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862778" y="5072074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Размер</a:t>
              </a:r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58016" y="5567377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Дата создания</a:t>
              </a:r>
              <a:endParaRPr lang="ru-RU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85786" y="6118244"/>
            <a:ext cx="128588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График продаж.</a:t>
            </a:r>
            <a:r>
              <a:rPr lang="en-US" sz="1400" dirty="0" err="1" smtClean="0"/>
              <a:t>xls</a:t>
            </a:r>
            <a:endParaRPr lang="ru-RU" sz="1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857751" y="4140205"/>
            <a:ext cx="1904999" cy="471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Переименовать </a:t>
            </a:r>
            <a:endParaRPr lang="ru-RU" b="1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6870716" y="4135443"/>
            <a:ext cx="1909761" cy="1936763"/>
            <a:chOff x="6858016" y="4102105"/>
            <a:chExt cx="1909761" cy="1936763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6858016" y="4102105"/>
              <a:ext cx="1904999" cy="95726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ru-RU" b="1" dirty="0" smtClean="0"/>
                <a:t>Имя </a:t>
              </a:r>
              <a:br>
                <a:rPr lang="ru-RU" b="1" dirty="0" smtClean="0"/>
              </a:br>
              <a:r>
                <a:rPr lang="ru-RU" b="1" dirty="0" smtClean="0"/>
                <a:t>файла</a:t>
              </a:r>
              <a:endParaRPr lang="ru-RU" b="1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862778" y="5072074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Размер</a:t>
              </a: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858016" y="5567377"/>
              <a:ext cx="1904999" cy="4714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Дата создания</a:t>
              </a:r>
              <a:endParaRPr lang="ru-RU" dirty="0"/>
            </a:p>
          </p:txBody>
        </p:sp>
      </p:grpSp>
      <p:pic>
        <p:nvPicPr>
          <p:cNvPr id="2050" name="Picture 2" descr="C:\Documents and Settings\Администратор.HOME-FDD52612A3\Рабочий стол\Ирина_Раб стол\10-9\1211778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62" y="4975236"/>
            <a:ext cx="1022400" cy="10224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.HOME-FDD52612A3\Рабочий стол\Ирина_Раб стол\10-9\12117779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08" y="4929198"/>
            <a:ext cx="1022400" cy="102240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.HOME-FDD52612A3\Рабочий стол\Ирина_Раб стол\10-9\1211778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492" y="4929198"/>
            <a:ext cx="1022400" cy="1022400"/>
          </a:xfrm>
          <a:prstGeom prst="rect">
            <a:avLst/>
          </a:prstGeom>
          <a:noFill/>
        </p:spPr>
      </p:pic>
      <p:pic>
        <p:nvPicPr>
          <p:cNvPr id="3082" name="Picture 10" descr="C:\Documents and Settings\Администратор.HOME-FDD52612A3\Рабочий стол\Ирина_Раб стол\10-9\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643314"/>
            <a:ext cx="1700519" cy="23232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Прямоугольник 51"/>
          <p:cNvSpPr/>
          <p:nvPr/>
        </p:nvSpPr>
        <p:spPr>
          <a:xfrm>
            <a:off x="4857752" y="4143380"/>
            <a:ext cx="1908000" cy="46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одержимое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0" grpId="0" animBg="1"/>
      <p:bldP spid="56" grpId="0" animBg="1"/>
      <p:bldP spid="56" grpId="1" animBg="1"/>
      <p:bldP spid="63" grpId="0" animBg="1"/>
      <p:bldP spid="65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Файловая структура диска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1071546"/>
            <a:ext cx="7358113" cy="92869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совокупность файлов на диске и взаимосвязей между ними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13028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5"/>
            <a:ext cx="8072494" cy="857257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912652" y="2000240"/>
            <a:ext cx="285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Многоуровневая (иерархическая)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файловая система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0414" y="2285992"/>
            <a:ext cx="504000" cy="421484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  <a:alpha val="1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tIns="216000" bIns="648000" rtlCol="0" anchor="t" anchorCtr="0"/>
          <a:lstStyle/>
          <a:p>
            <a:r>
              <a:rPr lang="ru-RU" b="1" dirty="0" smtClean="0">
                <a:solidFill>
                  <a:srgbClr val="C00000"/>
                </a:solidFill>
              </a:rPr>
              <a:t>Корневой каталог   </a:t>
            </a:r>
            <a:r>
              <a:rPr lang="ru-RU" b="1" dirty="0" err="1" smtClean="0">
                <a:solidFill>
                  <a:srgbClr val="C00000"/>
                </a:solidFill>
              </a:rPr>
              <a:t>↓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28794" y="2038340"/>
            <a:ext cx="3786214" cy="5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                        ←   диск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00232" y="2673662"/>
            <a:ext cx="3714776" cy="5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←   каталог верхнего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уровня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5214950"/>
            <a:ext cx="3714776" cy="5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←   каталог верхнего уровня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71736" y="3308984"/>
            <a:ext cx="3143272" cy="5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←   вложенный каталог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3944306"/>
            <a:ext cx="2857520" cy="5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←   вложенный  файл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579628"/>
            <a:ext cx="3500462" cy="5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←   вложенный файл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500166" y="5857892"/>
            <a:ext cx="4214842" cy="5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2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←   файл в корневом каталоге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80"/>
          <p:cNvGrpSpPr/>
          <p:nvPr/>
        </p:nvGrpSpPr>
        <p:grpSpPr>
          <a:xfrm>
            <a:off x="642910" y="2115724"/>
            <a:ext cx="2786082" cy="4478573"/>
            <a:chOff x="500034" y="2115724"/>
            <a:chExt cx="2786082" cy="4478573"/>
          </a:xfrm>
        </p:grpSpPr>
        <p:pic>
          <p:nvPicPr>
            <p:cNvPr id="1039" name="Picture 15" descr="C:\Documents and Settings\Администратор.HOME-FDD52612A3\Рабочий стол\Ирина_Раб стол\10-9\121177801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6552" y="5857892"/>
              <a:ext cx="504000" cy="504000"/>
            </a:xfrm>
            <a:prstGeom prst="rect">
              <a:avLst/>
            </a:prstGeom>
            <a:noFill/>
          </p:spPr>
        </p:pic>
        <p:sp>
          <p:nvSpPr>
            <p:cNvPr id="29" name="Прямоугольник 28"/>
            <p:cNvSpPr/>
            <p:nvPr/>
          </p:nvSpPr>
          <p:spPr>
            <a:xfrm>
              <a:off x="944564" y="2397958"/>
              <a:ext cx="18000" cy="3960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66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45914" y="2917341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52930" y="3506289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6392" y="4078108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552930" y="4788740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45914" y="5448192"/>
              <a:ext cx="360000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45914" y="6094734"/>
              <a:ext cx="360000" cy="1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52"/>
            <p:cNvGrpSpPr/>
            <p:nvPr/>
          </p:nvGrpSpPr>
          <p:grpSpPr>
            <a:xfrm>
              <a:off x="1326552" y="5143512"/>
              <a:ext cx="1173746" cy="540000"/>
              <a:chOff x="1428728" y="2928934"/>
              <a:chExt cx="1173746" cy="540000"/>
            </a:xfrm>
          </p:grpSpPr>
          <p:pic>
            <p:nvPicPr>
              <p:cNvPr id="54" name="Picture 5" descr="C:\Documents and Settings\Администратор.HOME-FDD52612A3\Рабочий стол\Ирина_Раб стол\10-9\CAEAQ3VN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8728" y="2928934"/>
                <a:ext cx="391223" cy="54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1790778" y="3043886"/>
                <a:ext cx="811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Фото</a:t>
                </a:r>
                <a:endParaRPr lang="ru-RU" dirty="0"/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 rot="5400000">
              <a:off x="721866" y="3969430"/>
              <a:ext cx="1656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5400000">
              <a:off x="1980734" y="3899151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63"/>
            <p:cNvGrpSpPr/>
            <p:nvPr/>
          </p:nvGrpSpPr>
          <p:grpSpPr>
            <a:xfrm>
              <a:off x="1326552" y="2627061"/>
              <a:ext cx="1745250" cy="540000"/>
              <a:chOff x="1428728" y="2984251"/>
              <a:chExt cx="1745250" cy="540000"/>
            </a:xfrm>
          </p:grpSpPr>
          <p:pic>
            <p:nvPicPr>
              <p:cNvPr id="65" name="Picture 5" descr="C:\Documents and Settings\Администратор.HOME-FDD52612A3\Рабочий стол\Ирина_Раб стол\10-9\CAEAQ3VN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8728" y="2984251"/>
                <a:ext cx="391223" cy="54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1790778" y="3099203"/>
                <a:ext cx="138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Документы</a:t>
                </a:r>
                <a:endParaRPr lang="ru-RU" dirty="0"/>
              </a:p>
            </p:txBody>
          </p:sp>
        </p:grpSp>
        <p:grpSp>
          <p:nvGrpSpPr>
            <p:cNvPr id="12" name="Группа 66"/>
            <p:cNvGrpSpPr/>
            <p:nvPr/>
          </p:nvGrpSpPr>
          <p:grpSpPr>
            <a:xfrm>
              <a:off x="1923934" y="3214686"/>
              <a:ext cx="1290744" cy="540000"/>
              <a:chOff x="1428728" y="3022397"/>
              <a:chExt cx="1290744" cy="540000"/>
            </a:xfrm>
          </p:grpSpPr>
          <p:pic>
            <p:nvPicPr>
              <p:cNvPr id="68" name="Picture 5" descr="C:\Documents and Settings\Администратор.HOME-FDD52612A3\Рабочий стол\Ирина_Раб стол\10-9\CAEAQ3VN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8728" y="3022397"/>
                <a:ext cx="391223" cy="54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790778" y="3137349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Задачи</a:t>
                </a:r>
                <a:endParaRPr lang="ru-RU" dirty="0"/>
              </a:p>
            </p:txBody>
          </p:sp>
        </p:grpSp>
        <p:grpSp>
          <p:nvGrpSpPr>
            <p:cNvPr id="13" name="Группа 77"/>
            <p:cNvGrpSpPr/>
            <p:nvPr/>
          </p:nvGrpSpPr>
          <p:grpSpPr>
            <a:xfrm>
              <a:off x="2143108" y="3771085"/>
              <a:ext cx="1143008" cy="728197"/>
              <a:chOff x="2571736" y="3947157"/>
              <a:chExt cx="1143008" cy="728197"/>
            </a:xfrm>
          </p:grpSpPr>
          <p:pic>
            <p:nvPicPr>
              <p:cNvPr id="1036" name="Picture 12" descr="C:\Documents and Settings\Администратор.HOME-FDD52612A3\Рабочий стол\Ирина_Раб стол\10-9\1211778036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1240" y="3947157"/>
                <a:ext cx="504000" cy="504000"/>
              </a:xfrm>
              <a:prstGeom prst="rect">
                <a:avLst/>
              </a:prstGeom>
              <a:noFill/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2571736" y="4367577"/>
                <a:ext cx="1143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Расчеты.</a:t>
                </a:r>
                <a:r>
                  <a:rPr lang="en-US" sz="1400" dirty="0" err="1" smtClean="0"/>
                  <a:t>xls</a:t>
                </a:r>
                <a:endParaRPr lang="ru-RU" sz="1400" dirty="0"/>
              </a:p>
            </p:txBody>
          </p:sp>
        </p:grpSp>
        <p:grpSp>
          <p:nvGrpSpPr>
            <p:cNvPr id="14" name="Группа 78"/>
            <p:cNvGrpSpPr/>
            <p:nvPr/>
          </p:nvGrpSpPr>
          <p:grpSpPr>
            <a:xfrm>
              <a:off x="1643042" y="4500570"/>
              <a:ext cx="1143008" cy="736405"/>
              <a:chOff x="1857356" y="4594033"/>
              <a:chExt cx="1143008" cy="736405"/>
            </a:xfrm>
          </p:grpSpPr>
          <p:pic>
            <p:nvPicPr>
              <p:cNvPr id="1038" name="Picture 14" descr="C:\Documents and Settings\Администратор.HOME-FDD52612A3\Рабочий стол\Ирина_Раб стол\10-9\121177802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76860" y="4594033"/>
                <a:ext cx="504000" cy="504000"/>
              </a:xfrm>
              <a:prstGeom prst="rect">
                <a:avLst/>
              </a:prstGeom>
              <a:noFill/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1857356" y="5022661"/>
                <a:ext cx="1143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Памятка.</a:t>
                </a:r>
                <a:r>
                  <a:rPr lang="en-US" sz="1400" dirty="0" smtClean="0"/>
                  <a:t>txt</a:t>
                </a:r>
                <a:endParaRPr lang="ru-RU" sz="1400" dirty="0"/>
              </a:p>
            </p:txBody>
          </p:sp>
        </p:grpSp>
        <p:grpSp>
          <p:nvGrpSpPr>
            <p:cNvPr id="15" name="Группа 79"/>
            <p:cNvGrpSpPr/>
            <p:nvPr/>
          </p:nvGrpSpPr>
          <p:grpSpPr>
            <a:xfrm>
              <a:off x="1178695" y="5857892"/>
              <a:ext cx="1000132" cy="736405"/>
              <a:chOff x="1178695" y="5857892"/>
              <a:chExt cx="1000132" cy="73640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178695" y="6286520"/>
                <a:ext cx="1000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Books.rar</a:t>
                </a:r>
                <a:endParaRPr lang="ru-RU" sz="1400" dirty="0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1285852" y="5857892"/>
                <a:ext cx="892975" cy="714380"/>
              </a:xfrm>
              <a:prstGeom prst="rect">
                <a:avLst/>
              </a:prstGeom>
              <a:solidFill>
                <a:srgbClr val="FFFFFF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76"/>
            <p:cNvGrpSpPr/>
            <p:nvPr/>
          </p:nvGrpSpPr>
          <p:grpSpPr>
            <a:xfrm>
              <a:off x="500034" y="2115724"/>
              <a:ext cx="1143008" cy="393207"/>
              <a:chOff x="500034" y="2115724"/>
              <a:chExt cx="1143008" cy="393207"/>
            </a:xfrm>
          </p:grpSpPr>
          <p:pic>
            <p:nvPicPr>
              <p:cNvPr id="1034" name="Picture 10" descr="C:\Documents and Settings\Администратор.HOME-FDD52612A3\Рабочий стол\Ирина_Раб стол\10-9\CAEAQ3V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0034" y="2115724"/>
                <a:ext cx="793021" cy="393207"/>
              </a:xfrm>
              <a:prstGeom prst="rect">
                <a:avLst/>
              </a:prstGeom>
              <a:noFill/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1214414" y="2127661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Е:</a:t>
                </a:r>
                <a:endParaRPr lang="ru-RU" dirty="0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642910" y="2000240"/>
            <a:ext cx="5357850" cy="4714908"/>
            <a:chOff x="714348" y="2000240"/>
            <a:chExt cx="5357850" cy="471490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714348" y="2000240"/>
              <a:ext cx="5357850" cy="471490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109"/>
            <p:cNvGrpSpPr/>
            <p:nvPr/>
          </p:nvGrpSpPr>
          <p:grpSpPr>
            <a:xfrm>
              <a:off x="1285852" y="2000240"/>
              <a:ext cx="3632200" cy="4625079"/>
              <a:chOff x="1285852" y="2000240"/>
              <a:chExt cx="3632200" cy="4625079"/>
            </a:xfrm>
          </p:grpSpPr>
          <p:pic>
            <p:nvPicPr>
              <p:cNvPr id="74" name="Picture 3" descr="C:\Documents and Settings\Администратор.HOME-FDD52612A3\Рабочий стол\Ирина_Раб стол\10-9\Рисунок2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85852" y="2000240"/>
                <a:ext cx="3632200" cy="4572000"/>
              </a:xfrm>
              <a:prstGeom prst="rect">
                <a:avLst/>
              </a:prstGeom>
              <a:noFill/>
            </p:spPr>
          </p:pic>
          <p:sp>
            <p:nvSpPr>
              <p:cNvPr id="77" name="Прямоугольник 76"/>
              <p:cNvSpPr/>
              <p:nvPr/>
            </p:nvSpPr>
            <p:spPr>
              <a:xfrm>
                <a:off x="1285852" y="3286124"/>
                <a:ext cx="3571900" cy="3286148"/>
              </a:xfrm>
              <a:prstGeom prst="rect">
                <a:avLst/>
              </a:prstGeom>
              <a:solidFill>
                <a:srgbClr val="FFFFFF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Рисунок 77" descr="Рисунок1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71736" y="3143248"/>
                <a:ext cx="2214578" cy="3482071"/>
              </a:xfrm>
              <a:prstGeom prst="rect">
                <a:avLst/>
              </a:prstGeom>
            </p:spPr>
          </p:pic>
        </p:grpSp>
      </p:grpSp>
      <p:sp>
        <p:nvSpPr>
          <p:cNvPr id="63" name="TextBox 62"/>
          <p:cNvSpPr txBox="1"/>
          <p:nvPr/>
        </p:nvSpPr>
        <p:spPr>
          <a:xfrm>
            <a:off x="5662619" y="3929066"/>
            <a:ext cx="33575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Графическое изображение иерархической файловой структуры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деревом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однозначно определить файл?</a:t>
            </a:r>
            <a:endParaRPr lang="ru-RU" dirty="0"/>
          </a:p>
        </p:txBody>
      </p:sp>
      <p:pic>
        <p:nvPicPr>
          <p:cNvPr id="4098" name="Picture 2" descr="C:\Documents and Settings\Администратор.HOME-FDD52612A3\Рабочий стол\Ирина_Раб стол\10-9\02.jpg"/>
          <p:cNvPicPr>
            <a:picLocks noChangeAspect="1" noChangeArrowheads="1"/>
          </p:cNvPicPr>
          <p:nvPr/>
        </p:nvPicPr>
        <p:blipFill>
          <a:blip r:embed="rId2" cstate="print"/>
          <a:srcRect r="10255" b="10263"/>
          <a:stretch>
            <a:fillRect/>
          </a:stretch>
        </p:blipFill>
        <p:spPr bwMode="auto">
          <a:xfrm>
            <a:off x="6641894" y="4643446"/>
            <a:ext cx="2216418" cy="2214554"/>
          </a:xfrm>
          <a:prstGeom prst="rect">
            <a:avLst/>
          </a:prstGeom>
          <a:noFill/>
        </p:spPr>
      </p:pic>
      <p:grpSp>
        <p:nvGrpSpPr>
          <p:cNvPr id="105" name="Группа 104"/>
          <p:cNvGrpSpPr/>
          <p:nvPr/>
        </p:nvGrpSpPr>
        <p:grpSpPr>
          <a:xfrm>
            <a:off x="714348" y="1071546"/>
            <a:ext cx="3958132" cy="5492772"/>
            <a:chOff x="838815" y="1091642"/>
            <a:chExt cx="3958132" cy="54927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26635" y="1353780"/>
              <a:ext cx="18000" cy="504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27985" y="1873163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35001" y="2462111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48463" y="2882738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27985" y="5976473"/>
              <a:ext cx="360000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5400000">
              <a:off x="-96063" y="3825252"/>
              <a:ext cx="3456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2062805" y="2854973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1439361" y="1714488"/>
              <a:ext cx="1905966" cy="369332"/>
              <a:chOff x="1500166" y="1714488"/>
              <a:chExt cx="1905966" cy="369332"/>
            </a:xfrm>
          </p:grpSpPr>
          <p:pic>
            <p:nvPicPr>
              <p:cNvPr id="32" name="Picture 5" descr="C:\Documents and Settings\Администратор.HOME-FDD52612A3\Рабочий стол\Ирина_Раб стол\10-9\CAEAQ3VN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00166" y="1719154"/>
                <a:ext cx="260815" cy="36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737180" y="1714488"/>
                <a:ext cx="1668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Учёба</a:t>
                </a:r>
                <a:endParaRPr lang="ru-RU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68121" y="2715532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Программа.</a:t>
              </a:r>
              <a:r>
                <a:rPr lang="en-US" dirty="0" err="1" smtClean="0"/>
                <a:t>pdf</a:t>
              </a:r>
              <a:endParaRPr lang="ru-RU" dirty="0"/>
            </a:p>
          </p:txBody>
        </p:sp>
        <p:pic>
          <p:nvPicPr>
            <p:cNvPr id="22" name="Picture 10" descr="C:\Documents and Settings\Администратор.HOME-FDD52612A3\Рабочий стол\Ирина_Раб стол\10-9\CAEAQ3V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815" y="1091642"/>
              <a:ext cx="793021" cy="393207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553195" y="116308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ru-RU" dirty="0" smtClean="0"/>
                <a:t>: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248463" y="3241333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5400000">
              <a:off x="2062805" y="3073009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12" descr="C:\Documents and Settings\Администратор.HOME-FDD52612A3\Рабочий стол\Ирина_Раб стол\10-9\121177803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9559" y="3073215"/>
              <a:ext cx="309600" cy="309600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2868121" y="3074127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Расписание.</a:t>
              </a:r>
              <a:r>
                <a:rPr lang="en-US" dirty="0" err="1" smtClean="0"/>
                <a:t>xls</a:t>
              </a:r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248463" y="3598523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5400000">
              <a:off x="2062805" y="3430199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68121" y="3431317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Тест.</a:t>
              </a:r>
              <a:r>
                <a:rPr lang="en-US" dirty="0" smtClean="0"/>
                <a:t>doc</a:t>
              </a:r>
              <a:endParaRPr lang="ru-RU" dirty="0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2010865" y="2285460"/>
              <a:ext cx="1158248" cy="369332"/>
              <a:chOff x="2071670" y="2285460"/>
              <a:chExt cx="1158248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301224" y="228546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Курсы</a:t>
                </a:r>
                <a:endParaRPr lang="ru-RU" dirty="0"/>
              </a:p>
            </p:txBody>
          </p:sp>
          <p:pic>
            <p:nvPicPr>
              <p:cNvPr id="70" name="Picture 5" descr="C:\Documents and Settings\Администратор.HOME-FDD52612A3\Рабочий стол\Ирина_Раб стол\10-9\CAEAQ3VN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2285992"/>
                <a:ext cx="260815" cy="36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051" name="Picture 3" descr="C:\Documents and Settings\Администратор.HOME-FDD52612A3\Рабочий стол\Ирина_Раб стол\10-9\121177801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2369" y="4612966"/>
              <a:ext cx="309600" cy="309600"/>
            </a:xfrm>
            <a:prstGeom prst="rect">
              <a:avLst/>
            </a:prstGeom>
            <a:noFill/>
          </p:spPr>
        </p:pic>
        <p:pic>
          <p:nvPicPr>
            <p:cNvPr id="2052" name="Picture 4" descr="C:\Documents and Settings\Администратор.HOME-FDD52612A3\Рабочий стол\Ирина_Раб стол\10-9\121177804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6594" y="6215082"/>
              <a:ext cx="309600" cy="309600"/>
            </a:xfrm>
            <a:prstGeom prst="rect">
              <a:avLst/>
            </a:prstGeom>
            <a:noFill/>
          </p:spPr>
        </p:pic>
        <p:pic>
          <p:nvPicPr>
            <p:cNvPr id="76" name="Picture 5" descr="C:\Documents and Settings\Администратор.HOME-FDD52612A3\Рабочий стол\Ирина_Раб стол\10-9\121177801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82369" y="2714620"/>
              <a:ext cx="309600" cy="309600"/>
            </a:xfrm>
            <a:prstGeom prst="rect">
              <a:avLst/>
            </a:prstGeom>
            <a:noFill/>
          </p:spPr>
        </p:pic>
        <p:pic>
          <p:nvPicPr>
            <p:cNvPr id="77" name="Picture 2" descr="C:\Documents and Settings\Администратор.HOME-FDD52612A3\Рабочий стол\Ирина_Раб стол\10-9\121177795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82369" y="3429000"/>
              <a:ext cx="309600" cy="309600"/>
            </a:xfrm>
            <a:prstGeom prst="rect">
              <a:avLst/>
            </a:prstGeom>
            <a:noFill/>
          </p:spPr>
        </p:pic>
        <p:sp>
          <p:nvSpPr>
            <p:cNvPr id="78" name="Прямоугольник 77"/>
            <p:cNvSpPr/>
            <p:nvPr/>
          </p:nvSpPr>
          <p:spPr>
            <a:xfrm>
              <a:off x="1635001" y="4000504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248463" y="4421131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5400000">
              <a:off x="2062805" y="4393366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68121" y="4253925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Отчет.</a:t>
              </a:r>
              <a:r>
                <a:rPr lang="en-US" dirty="0" smtClean="0"/>
                <a:t>doc</a:t>
              </a:r>
              <a:endParaRPr lang="ru-RU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248463" y="4779726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5400000">
              <a:off x="2062805" y="4611402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68121" y="4612520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ИсторияВТ</a:t>
              </a:r>
              <a:r>
                <a:rPr lang="ru-RU" dirty="0" smtClean="0"/>
                <a:t>.</a:t>
              </a:r>
              <a:r>
                <a:rPr lang="en-US" dirty="0" err="1" smtClean="0"/>
                <a:t>ppt</a:t>
              </a:r>
              <a:endParaRPr lang="ru-RU" dirty="0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2010865" y="3823853"/>
              <a:ext cx="1158248" cy="369332"/>
              <a:chOff x="2071670" y="2285460"/>
              <a:chExt cx="1158248" cy="369332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2301224" y="228546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Проект</a:t>
                </a:r>
                <a:endParaRPr lang="ru-RU" dirty="0"/>
              </a:p>
            </p:txBody>
          </p:sp>
          <p:pic>
            <p:nvPicPr>
              <p:cNvPr id="91" name="Picture 5" descr="C:\Documents and Settings\Администратор.HOME-FDD52612A3\Рабочий стол\Ирина_Раб стол\10-9\CAEAQ3VN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2285992"/>
                <a:ext cx="260815" cy="36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95" name="Picture 2" descr="C:\Documents and Settings\Администратор.HOME-FDD52612A3\Рабочий стол\Ирина_Раб стол\10-9\121177795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74749" y="4245298"/>
              <a:ext cx="309600" cy="309600"/>
            </a:xfrm>
            <a:prstGeom prst="rect">
              <a:avLst/>
            </a:prstGeom>
            <a:noFill/>
          </p:spPr>
        </p:pic>
        <p:sp>
          <p:nvSpPr>
            <p:cNvPr id="96" name="Прямоугольник 95"/>
            <p:cNvSpPr/>
            <p:nvPr/>
          </p:nvSpPr>
          <p:spPr>
            <a:xfrm>
              <a:off x="1634096" y="5186892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73771" y="6215082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Учебники.</a:t>
              </a:r>
              <a:r>
                <a:rPr lang="en-US" dirty="0" smtClean="0"/>
                <a:t>zip</a:t>
              </a:r>
              <a:endParaRPr lang="ru-RU" dirty="0"/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1439361" y="5765256"/>
              <a:ext cx="1905966" cy="369332"/>
              <a:chOff x="1500166" y="2050480"/>
              <a:chExt cx="1905966" cy="369332"/>
            </a:xfrm>
          </p:grpSpPr>
          <p:pic>
            <p:nvPicPr>
              <p:cNvPr id="100" name="Picture 5" descr="C:\Documents and Settings\Администратор.HOME-FDD52612A3\Рабочий стол\Ирина_Раб стол\10-9\CAEAQ3VN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00166" y="2055146"/>
                <a:ext cx="260815" cy="36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1737180" y="2050480"/>
                <a:ext cx="1668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Хобби</a:t>
                </a:r>
                <a:endParaRPr lang="ru-RU" dirty="0"/>
              </a:p>
            </p:txBody>
          </p:sp>
        </p:grpSp>
        <p:sp>
          <p:nvSpPr>
            <p:cNvPr id="102" name="Прямоугольник 101"/>
            <p:cNvSpPr/>
            <p:nvPr/>
          </p:nvSpPr>
          <p:spPr>
            <a:xfrm>
              <a:off x="1027302" y="6383200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296617" y="500063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Доклад.</a:t>
              </a:r>
              <a:r>
                <a:rPr lang="en-US" dirty="0" smtClean="0"/>
                <a:t>doc</a:t>
              </a:r>
              <a:endParaRPr lang="ru-RU" dirty="0"/>
            </a:p>
          </p:txBody>
        </p:sp>
        <p:pic>
          <p:nvPicPr>
            <p:cNvPr id="135" name="Picture 12" descr="C:\Documents and Settings\Администратор.HOME-FDD52612A3\Рабочий стол\Ирина_Раб стол\10-9\121177803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8007" y="5406162"/>
              <a:ext cx="309600" cy="309600"/>
            </a:xfrm>
            <a:prstGeom prst="rect">
              <a:avLst/>
            </a:prstGeom>
            <a:noFill/>
          </p:spPr>
        </p:pic>
        <p:sp>
          <p:nvSpPr>
            <p:cNvPr id="136" name="TextBox 135"/>
            <p:cNvSpPr txBox="1"/>
            <p:nvPr/>
          </p:nvSpPr>
          <p:spPr>
            <a:xfrm>
              <a:off x="2286569" y="5407074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Расписание.</a:t>
              </a:r>
              <a:r>
                <a:rPr lang="en-US" dirty="0" err="1" smtClean="0"/>
                <a:t>xls</a:t>
              </a:r>
              <a:endParaRPr lang="ru-RU" dirty="0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1643627" y="5549950"/>
              <a:ext cx="36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Picture 2" descr="C:\Documents and Settings\Администратор.HOME-FDD52612A3\Рабочий стол\Ирина_Раб стол\10-9\121177795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81823" y="5000636"/>
              <a:ext cx="309600" cy="309600"/>
            </a:xfrm>
            <a:prstGeom prst="rect">
              <a:avLst/>
            </a:prstGeom>
            <a:noFill/>
          </p:spPr>
        </p:pic>
      </p:grpSp>
      <p:sp>
        <p:nvSpPr>
          <p:cNvPr id="113" name="Прямоугольник 112"/>
          <p:cNvSpPr/>
          <p:nvPr/>
        </p:nvSpPr>
        <p:spPr>
          <a:xfrm>
            <a:off x="2471528" y="3038271"/>
            <a:ext cx="1908000" cy="36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886266" y="1194326"/>
            <a:ext cx="142876" cy="142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4572000" y="2928934"/>
            <a:ext cx="4572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D:\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Учёба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\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Курсы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\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Расписание.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xls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" name="Picture 10" descr="C:\Documents and Settings\Администратор.HOME-FDD52612A3\Рабочий стол\Ирина_Раб стол\10-9\CAEAQ3V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71546"/>
            <a:ext cx="793021" cy="393207"/>
          </a:xfrm>
          <a:prstGeom prst="rect">
            <a:avLst/>
          </a:prstGeom>
          <a:noFill/>
        </p:spPr>
      </p:pic>
      <p:sp>
        <p:nvSpPr>
          <p:cNvPr id="127" name="Прямоугольник 126"/>
          <p:cNvSpPr/>
          <p:nvPr/>
        </p:nvSpPr>
        <p:spPr>
          <a:xfrm>
            <a:off x="4500562" y="1071546"/>
            <a:ext cx="4357718" cy="114300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Полное имя файла</a:t>
            </a:r>
            <a:endParaRPr lang="ru-RU" sz="2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572000" y="1571612"/>
            <a:ext cx="71438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Диск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929322" y="1571612"/>
            <a:ext cx="785818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Путь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072330" y="1571612"/>
            <a:ext cx="1714512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Имя файла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357818" y="1571612"/>
            <a:ext cx="214314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643570" y="1571612"/>
            <a:ext cx="214314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\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786578" y="1571612"/>
            <a:ext cx="214314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\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572000" y="3929066"/>
            <a:ext cx="4572000" cy="2928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Запишите полные имена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файлов: </a:t>
            </a:r>
          </a:p>
          <a:p>
            <a:pPr marL="457200" indent="-457200">
              <a:spcBef>
                <a:spcPts val="600"/>
              </a:spcBef>
              <a:buAutoNum type="arabicParenR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Отчет.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doc</a:t>
            </a:r>
          </a:p>
          <a:p>
            <a:pPr marL="457200" indent="-457200">
              <a:spcBef>
                <a:spcPts val="600"/>
              </a:spcBef>
              <a:buAutoNum type="arabicParenR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Учебники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.zip</a:t>
            </a:r>
          </a:p>
          <a:p>
            <a:pPr marL="457200" indent="-457200">
              <a:spcBef>
                <a:spcPts val="600"/>
              </a:spcBef>
              <a:buAutoNum type="arabicParenR"/>
            </a:pP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Доклад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.doc</a:t>
            </a:r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endParaRPr lang="ru-RU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8072462" y="3969258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1134 L -0.004 0.08906 L 0.06215 0.08906 L 0.06215 0.17465 L 0.12778 0.17465 L 0.12778 0.28846 L 0.16944 0.28846 " pathEditMode="fixed" rAng="0" ptsTypes="AAAAAAA">
                                      <p:cBhvr>
                                        <p:cTn id="42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uiExpand="1" build="p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052736"/>
            <a:ext cx="8215369" cy="4000528"/>
          </a:xfrm>
          <a:prstGeom prst="rect">
            <a:avLst/>
          </a:prstGeom>
        </p:spPr>
        <p:txBody>
          <a:bodyPr/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Перемещаясь из одного каталога в другой, пользователь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по-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следовательно посетил каталоги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NobelPrize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каждом перемещении пользователь либо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спускался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каталог на уровень ниже, либо поднимался на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выше. 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Пользователь переместил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1869.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из каталога, с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которого были начаты перемещения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в каталог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в котором оказался в результате своих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перемещений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 затем переименовал его в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PeriodicLaw.doc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 полное имя файла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PeriodicLaw.doc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642910" y="1071546"/>
            <a:ext cx="8215369" cy="92869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XIX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Nobel Prize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D:, Science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People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Science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Discovery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Physics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Discovery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Chemistry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2136364" y="2786058"/>
            <a:ext cx="1078314" cy="701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617595" y="3243261"/>
            <a:ext cx="1285884" cy="734202"/>
            <a:chOff x="2357422" y="3000372"/>
            <a:chExt cx="1285884" cy="734202"/>
          </a:xfrm>
        </p:grpSpPr>
        <p:sp>
          <p:nvSpPr>
            <p:cNvPr id="7" name="TextBox 6"/>
            <p:cNvSpPr txBox="1"/>
            <p:nvPr/>
          </p:nvSpPr>
          <p:spPr>
            <a:xfrm>
              <a:off x="2357422" y="3457575"/>
              <a:ext cx="128588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XIX</a:t>
              </a:r>
              <a:endParaRPr lang="ru-RU" dirty="0"/>
            </a:p>
          </p:txBody>
        </p:sp>
        <p:pic>
          <p:nvPicPr>
            <p:cNvPr id="8" name="Picture 5" descr="C:\Documents and Settings\Администратор.HOME-FDD52612A3\Рабочий стол\Ирина_Раб стол\10-9\CAEAQ3V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4753" y="3000372"/>
              <a:ext cx="391223" cy="4884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14348" y="5786454"/>
            <a:ext cx="8429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D:\Science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\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Discovery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\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Chemistry\PeriodicLaw.doc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51302" y="2285992"/>
            <a:ext cx="835078" cy="571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4165550" y="2857496"/>
            <a:ext cx="1029054" cy="642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5165682" y="3500438"/>
            <a:ext cx="1029054" cy="642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6918428" y="4930653"/>
            <a:ext cx="576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6451566" y="4899851"/>
            <a:ext cx="1549458" cy="743727"/>
            <a:chOff x="6143636" y="4357694"/>
            <a:chExt cx="1549458" cy="74372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143636" y="4824422"/>
              <a:ext cx="154945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dirty="0" smtClean="0">
                  <a:latin typeface="+mj-lt"/>
                  <a:cs typeface="Arial" panose="020B0604020202020204" pitchFamily="34" charset="0"/>
                </a:rPr>
                <a:t>PeriodicLaw.doc</a:t>
              </a:r>
              <a:endParaRPr lang="ru-RU" dirty="0">
                <a:latin typeface="+mj-lt"/>
              </a:endParaRPr>
            </a:p>
          </p:txBody>
        </p:sp>
        <p:pic>
          <p:nvPicPr>
            <p:cNvPr id="16" name="Picture 2" descr="C:\Documents and Settings\Администратор.HOME-FDD52612A3\Рабочий стол\Ирина_Раб стол\10-9\12117779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4051" y="4357694"/>
              <a:ext cx="428628" cy="428628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689429" y="3929066"/>
            <a:ext cx="1071570" cy="715152"/>
            <a:chOff x="5381631" y="3714752"/>
            <a:chExt cx="1071570" cy="715152"/>
          </a:xfrm>
        </p:grpSpPr>
        <p:sp>
          <p:nvSpPr>
            <p:cNvPr id="18" name="TextBox 17"/>
            <p:cNvSpPr txBox="1"/>
            <p:nvPr/>
          </p:nvSpPr>
          <p:spPr>
            <a:xfrm>
              <a:off x="5381631" y="4152905"/>
              <a:ext cx="10715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Physics</a:t>
              </a:r>
              <a:endParaRPr lang="ru-RU" dirty="0"/>
            </a:p>
          </p:txBody>
        </p:sp>
        <p:pic>
          <p:nvPicPr>
            <p:cNvPr id="19" name="Picture 5" descr="C:\Documents and Settings\Администратор.HOME-FDD52612A3\Рабочий стол\Ирина_Раб стол\10-9\CAEAQ3V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1805" y="3714752"/>
              <a:ext cx="391223" cy="4884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646434" y="3243261"/>
            <a:ext cx="1176346" cy="743727"/>
            <a:chOff x="4357686" y="3028947"/>
            <a:chExt cx="1176346" cy="743727"/>
          </a:xfrm>
        </p:grpSpPr>
        <p:sp>
          <p:nvSpPr>
            <p:cNvPr id="21" name="TextBox 20"/>
            <p:cNvSpPr txBox="1"/>
            <p:nvPr/>
          </p:nvSpPr>
          <p:spPr>
            <a:xfrm>
              <a:off x="4357686" y="3495675"/>
              <a:ext cx="11763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People</a:t>
              </a:r>
              <a:endParaRPr lang="ru-RU" dirty="0"/>
            </a:p>
          </p:txBody>
        </p:sp>
        <p:pic>
          <p:nvPicPr>
            <p:cNvPr id="22" name="Picture 5" descr="C:\Documents and Settings\Администратор.HOME-FDD52612A3\Рабочий стол\Ирина_Раб стол\10-9\CAEAQ3V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0248" y="3028947"/>
              <a:ext cx="391223" cy="4884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3286117" y="2276466"/>
            <a:ext cx="674647" cy="438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2655827" y="2571744"/>
            <a:ext cx="1285884" cy="734202"/>
            <a:chOff x="3348029" y="2357430"/>
            <a:chExt cx="1285884" cy="734202"/>
          </a:xfrm>
        </p:grpSpPr>
        <p:pic>
          <p:nvPicPr>
            <p:cNvPr id="25" name="Picture 5" descr="C:\Documents and Settings\Администратор.HOME-FDD52612A3\Рабочий стол\Ирина_Раб стол\10-9\CAEAQ3V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7735" y="2357430"/>
              <a:ext cx="391223" cy="4884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3348029" y="2814633"/>
              <a:ext cx="128588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Nobel Prize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808360" y="2071678"/>
            <a:ext cx="1147770" cy="355679"/>
            <a:chOff x="4067172" y="1850546"/>
            <a:chExt cx="1147770" cy="355679"/>
          </a:xfrm>
        </p:grpSpPr>
        <p:sp>
          <p:nvSpPr>
            <p:cNvPr id="28" name="TextBox 27"/>
            <p:cNvSpPr txBox="1"/>
            <p:nvPr/>
          </p:nvSpPr>
          <p:spPr>
            <a:xfrm>
              <a:off x="4786314" y="1857364"/>
              <a:ext cx="428628" cy="334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ru-RU" dirty="0" smtClean="0"/>
                <a:t>:</a:t>
              </a:r>
              <a:endParaRPr lang="ru-RU" dirty="0"/>
            </a:p>
          </p:txBody>
        </p:sp>
        <p:pic>
          <p:nvPicPr>
            <p:cNvPr id="29" name="Picture 10" descr="C:\Documents and Settings\Администратор.HOME-FDD52612A3\Рабочий стол\Ирина_Раб стол\10-9\CAEAQ3V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172" y="1850546"/>
              <a:ext cx="793021" cy="355679"/>
            </a:xfrm>
            <a:prstGeom prst="rect">
              <a:avLst/>
            </a:prstGeom>
            <a:noFill/>
          </p:spPr>
        </p:pic>
      </p:grpSp>
      <p:cxnSp>
        <p:nvCxnSpPr>
          <p:cNvPr id="30" name="Прямая соединительная линия 29"/>
          <p:cNvCxnSpPr/>
          <p:nvPr/>
        </p:nvCxnSpPr>
        <p:spPr>
          <a:xfrm>
            <a:off x="5308552" y="2852730"/>
            <a:ext cx="906522" cy="6043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86512" y="3500438"/>
            <a:ext cx="964413" cy="642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6580155" y="3929066"/>
            <a:ext cx="1252546" cy="715152"/>
            <a:chOff x="7286644" y="3714752"/>
            <a:chExt cx="1252546" cy="715152"/>
          </a:xfrm>
        </p:grpSpPr>
        <p:sp>
          <p:nvSpPr>
            <p:cNvPr id="33" name="TextBox 32"/>
            <p:cNvSpPr txBox="1"/>
            <p:nvPr/>
          </p:nvSpPr>
          <p:spPr>
            <a:xfrm>
              <a:off x="7286644" y="4152905"/>
              <a:ext cx="12525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Chemistry</a:t>
              </a:r>
              <a:endParaRPr lang="ru-RU" dirty="0"/>
            </a:p>
          </p:txBody>
        </p:sp>
        <p:pic>
          <p:nvPicPr>
            <p:cNvPr id="34" name="Picture 5" descr="C:\Documents and Settings\Администратор.HOME-FDD52612A3\Рабочий стол\Ирина_Раб стол\10-9\CAEAQ3V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7306" y="3714752"/>
              <a:ext cx="391223" cy="4884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5727661" y="3243261"/>
            <a:ext cx="1033470" cy="743727"/>
            <a:chOff x="6419863" y="3028947"/>
            <a:chExt cx="1033470" cy="743727"/>
          </a:xfrm>
        </p:grpSpPr>
        <p:sp>
          <p:nvSpPr>
            <p:cNvPr id="36" name="TextBox 35"/>
            <p:cNvSpPr txBox="1"/>
            <p:nvPr/>
          </p:nvSpPr>
          <p:spPr>
            <a:xfrm>
              <a:off x="6419863" y="3495675"/>
              <a:ext cx="10334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Discovery</a:t>
              </a:r>
              <a:endParaRPr lang="ru-RU" dirty="0"/>
            </a:p>
          </p:txBody>
        </p:sp>
        <p:pic>
          <p:nvPicPr>
            <p:cNvPr id="37" name="Picture 5" descr="C:\Documents and Settings\Администратор.HOME-FDD52612A3\Рабочий стол\Ирина_Раб стол\10-9\CAEAQ3V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40" y="3028947"/>
              <a:ext cx="391223" cy="4884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4608465" y="2571744"/>
            <a:ext cx="1247784" cy="734202"/>
            <a:chOff x="5429256" y="2357430"/>
            <a:chExt cx="1247784" cy="734202"/>
          </a:xfrm>
        </p:grpSpPr>
        <p:sp>
          <p:nvSpPr>
            <p:cNvPr id="39" name="TextBox 38"/>
            <p:cNvSpPr txBox="1"/>
            <p:nvPr/>
          </p:nvSpPr>
          <p:spPr>
            <a:xfrm>
              <a:off x="5429256" y="2814633"/>
              <a:ext cx="124778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dirty="0" smtClean="0"/>
                <a:t>Science</a:t>
              </a:r>
              <a:endParaRPr lang="ru-RU" dirty="0"/>
            </a:p>
          </p:txBody>
        </p:sp>
        <p:pic>
          <p:nvPicPr>
            <p:cNvPr id="40" name="Picture 5" descr="C:\Documents and Settings\Администратор.HOME-FDD52612A3\Рабочий стол\Ирина_Раб стол\10-9\CAEAQ3VN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7537" y="2357430"/>
              <a:ext cx="391223" cy="4884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1" name="TextBox 40"/>
          <p:cNvSpPr txBox="1"/>
          <p:nvPr/>
        </p:nvSpPr>
        <p:spPr>
          <a:xfrm>
            <a:off x="642910" y="1783667"/>
            <a:ext cx="3500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50265" y="3243261"/>
            <a:ext cx="142876" cy="142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0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189E-6 L 0.10451 -0.088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4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-0.08837 L 0.20677 -0.17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1721 L 0.31701 -0.0777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01 -0.07773 L 0.20677 0.016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0.01665 L 0.31701 -0.0777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01 -0.07773 L 0.42726 0.0166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26 0.01665 L 0.31701 0.1216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01 0.12167 L 0.42726 0.0166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26 0.01665 L 0.5375 0.121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41" grpId="0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2" grpId="1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684</Words>
  <Application>Microsoft Office PowerPoint</Application>
  <PresentationFormat>Экран (4:3)</PresentationFormat>
  <Paragraphs>162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ФАЙЛОВАЯ СИСТЕМА КОМПЬЮТЕРА</vt:lpstr>
      <vt:lpstr>Файлы и каталоги</vt:lpstr>
      <vt:lpstr>Функции файловой системы</vt:lpstr>
      <vt:lpstr>Требования к именам файлов и папок</vt:lpstr>
      <vt:lpstr>Порядок размещения файлов на диске</vt:lpstr>
      <vt:lpstr>Защита данных во время сбоев, ошибок </vt:lpstr>
      <vt:lpstr>Файловая структура диска</vt:lpstr>
      <vt:lpstr>Как однозначно определить файл?</vt:lpstr>
      <vt:lpstr>Вопросы и задания</vt:lpstr>
      <vt:lpstr>Маска имени файла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admin</cp:lastModifiedBy>
  <cp:revision>450</cp:revision>
  <dcterms:modified xsi:type="dcterms:W3CDTF">2024-12-03T04:37:40Z</dcterms:modified>
</cp:coreProperties>
</file>