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18" r:id="rId3"/>
    <p:sldId id="347" r:id="rId4"/>
    <p:sldId id="346" r:id="rId5"/>
    <p:sldId id="330" r:id="rId6"/>
    <p:sldId id="331" r:id="rId7"/>
    <p:sldId id="317" r:id="rId8"/>
    <p:sldId id="310" r:id="rId9"/>
    <p:sldId id="333" r:id="rId10"/>
    <p:sldId id="34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926" userDrawn="1">
          <p15:clr>
            <a:srgbClr val="A4A3A4"/>
          </p15:clr>
        </p15:guide>
        <p15:guide id="3" pos="385" userDrawn="1">
          <p15:clr>
            <a:srgbClr val="A4A3A4"/>
          </p15:clr>
        </p15:guide>
        <p15:guide id="4" orient="horz" pos="6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46" autoAdjust="0"/>
    <p:restoredTop sz="89076" autoAdjust="0"/>
  </p:normalViewPr>
  <p:slideViewPr>
    <p:cSldViewPr>
      <p:cViewPr varScale="1">
        <p:scale>
          <a:sx n="65" d="100"/>
          <a:sy n="65" d="100"/>
        </p:scale>
        <p:origin x="-1554" y="-96"/>
      </p:cViewPr>
      <p:guideLst>
        <p:guide orient="horz" pos="4065"/>
        <p:guide orient="horz" pos="663"/>
        <p:guide pos="5602"/>
        <p:guide pos="476"/>
        <p:guide pos="385"/>
        <p:guide/>
        <p:guide pos="5556"/>
        <p:guide pos="15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6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C91728-1E6F-4D38-A709-202A381AACD1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E11E7-4FA8-414C-A763-02B4941B0BA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5119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DECFB-AFAA-43A6-80AE-F6B6BF481728}" type="datetimeFigureOut">
              <a:rPr lang="ru-RU" smtClean="0"/>
              <a:pPr/>
              <a:t>12.01.2025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705C0-65DE-437A-8D67-B1204842C6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223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2071670" y="0"/>
            <a:ext cx="707233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071670" y="2285992"/>
            <a:ext cx="7072330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071670" y="857233"/>
            <a:ext cx="6715172" cy="3214709"/>
          </a:xfrm>
        </p:spPr>
        <p:txBody>
          <a:bodyPr rIns="0" anchor="b" anchorCtr="0">
            <a:normAutofit/>
          </a:bodyPr>
          <a:lstStyle>
            <a:lvl1pPr algn="l"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071670" y="4214818"/>
            <a:ext cx="6715172" cy="1643074"/>
          </a:xfrm>
        </p:spPr>
        <p:txBody>
          <a:bodyPr rIns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6000768"/>
            <a:ext cx="2071670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400" b="1" cap="none" spc="0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10 класс</a:t>
            </a:r>
            <a:endParaRPr lang="ru-RU" sz="3400" b="1" cap="none" spc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6572264" y="214290"/>
            <a:ext cx="221457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0" cap="none" spc="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Информатика</a:t>
            </a:r>
            <a:endParaRPr lang="ru-RU" sz="2400" b="0" cap="none" spc="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0" y="2285992"/>
            <a:ext cx="2071670" cy="1800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C:\Ирина\фото\Выпускной\логотип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5929330"/>
            <a:ext cx="2075784" cy="678995"/>
          </a:xfrm>
          <a:prstGeom prst="rect">
            <a:avLst/>
          </a:prstGeom>
          <a:noFill/>
        </p:spPr>
      </p:pic>
      <p:pic>
        <p:nvPicPr>
          <p:cNvPr id="1026" name="Picture 2" descr="C:\Documents and Settings\Администратор.HOME-FDD52612A3\Рабочий стол\Ирина_Раб стол\10-2\01.bmp"/>
          <p:cNvPicPr>
            <a:picLocks noChangeAspect="1" noChangeArrowheads="1"/>
          </p:cNvPicPr>
          <p:nvPr userDrawn="1"/>
        </p:nvPicPr>
        <p:blipFill>
          <a:blip r:embed="rId3"/>
          <a:srcRect l="2674" r="1625"/>
          <a:stretch>
            <a:fillRect/>
          </a:stretch>
        </p:blipFill>
        <p:spPr bwMode="auto">
          <a:xfrm>
            <a:off x="0" y="2285992"/>
            <a:ext cx="2068776" cy="180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 userDrawn="1"/>
        </p:nvSpPr>
        <p:spPr>
          <a:xfrm>
            <a:off x="8143900" y="214290"/>
            <a:ext cx="714380" cy="7143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Arial Black" pitchFamily="34" charset="0"/>
                <a:cs typeface="Arial" pitchFamily="34" charset="0"/>
              </a:rPr>
              <a:t>?</a:t>
            </a:r>
            <a:endParaRPr lang="ru-RU" sz="4000" b="1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 userDrawn="1"/>
        </p:nvSpPr>
        <p:spPr>
          <a:xfrm>
            <a:off x="8143900" y="214290"/>
            <a:ext cx="714380" cy="7143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Arial Black" pitchFamily="34" charset="0"/>
                <a:cs typeface="Arial" pitchFamily="34" charset="0"/>
              </a:rPr>
              <a:t>?</a:t>
            </a:r>
            <a:endParaRPr lang="ru-RU" sz="4000" b="1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Объект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43900" y="150790"/>
            <a:ext cx="810838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23101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2071670" y="2285992"/>
            <a:ext cx="7072330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071670" y="857233"/>
            <a:ext cx="6715172" cy="3214709"/>
          </a:xfrm>
        </p:spPr>
        <p:txBody>
          <a:bodyPr anchor="b" anchorCtr="0">
            <a:normAutofit/>
          </a:bodyPr>
          <a:lstStyle>
            <a:lvl1pPr algn="l"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071670" y="4214818"/>
            <a:ext cx="6715172" cy="1643074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0" y="2285992"/>
            <a:ext cx="2071670" cy="180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52736"/>
            <a:ext cx="8215369" cy="48051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 userDrawn="1"/>
        </p:nvSpPr>
        <p:spPr>
          <a:xfrm>
            <a:off x="8215338" y="6000768"/>
            <a:ext cx="685250" cy="685250"/>
          </a:xfrm>
          <a:prstGeom prst="actionButtonRetur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14348" y="1600200"/>
            <a:ext cx="37814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05348" y="1600200"/>
            <a:ext cx="378145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1195404"/>
            <a:ext cx="378304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14348" y="1835166"/>
            <a:ext cx="3783040" cy="45227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02274" y="1195404"/>
            <a:ext cx="37845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02274" y="1835166"/>
            <a:ext cx="3784526" cy="45227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5910280"/>
            <a:ext cx="9144000" cy="50006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8215370" cy="4643470"/>
          </a:xfrm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2050" name="Picture 2" descr="C:\Documents and Settings\Администратор.HOME-FDD52612A3\Рабочий стол\земля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5715016"/>
            <a:ext cx="862841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5910280"/>
            <a:ext cx="9144000" cy="50006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8215370" cy="4643470"/>
          </a:xfrm>
        </p:spPr>
        <p:txBody>
          <a:bodyPr>
            <a:normAutofit/>
          </a:bodyPr>
          <a:lstStyle>
            <a:lvl1pPr>
              <a:buFont typeface="Arial" pitchFamily="34" charset="0"/>
              <a:buNone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2050" name="Picture 2" descr="C:\Documents and Settings\Администратор.HOME-FDD52612A3\Рабочий стол\земля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5715016"/>
            <a:ext cx="862841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0"/>
            <a:ext cx="35715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2285992"/>
            <a:ext cx="357158" cy="180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244950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1071546"/>
            <a:ext cx="8215369" cy="52864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642910" y="0"/>
            <a:ext cx="700120" cy="107722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pPr algn="r"/>
            <a:r>
              <a:rPr lang="ru-RU" sz="100" dirty="0" smtClean="0">
                <a:solidFill>
                  <a:schemeClr val="bg1"/>
                </a:solidFill>
              </a:rPr>
              <a:t>МК</a:t>
            </a:r>
            <a:endParaRPr lang="ru-RU" sz="1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0" r:id="rId3"/>
    <p:sldLayoutId id="2147483658" r:id="rId4"/>
    <p:sldLayoutId id="2147483652" r:id="rId5"/>
    <p:sldLayoutId id="2147483653" r:id="rId6"/>
    <p:sldLayoutId id="2147483656" r:id="rId7"/>
    <p:sldLayoutId id="2147483657" r:id="rId8"/>
    <p:sldLayoutId id="2147483654" r:id="rId9"/>
    <p:sldLayoutId id="2147483662" r:id="rId10"/>
    <p:sldLayoutId id="2147483661" r:id="rId11"/>
    <p:sldLayoutId id="2147483660" r:id="rId12"/>
    <p:sldLayoutId id="2147483655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70C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just" defTabSz="914400" rtl="0" eaLnBrk="1" latinLnBrk="0" hangingPunct="1">
        <a:spcBef>
          <a:spcPct val="20000"/>
        </a:spcBef>
        <a:buFont typeface="Arial" pitchFamily="34" charset="0"/>
        <a:buNone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just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just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just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just" defTabSz="91440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70" y="857233"/>
            <a:ext cx="6858048" cy="3214709"/>
          </a:xfrm>
        </p:spPr>
        <p:txBody>
          <a:bodyPr>
            <a:normAutofit/>
          </a:bodyPr>
          <a:lstStyle/>
          <a:p>
            <a:pPr>
              <a:tabLst>
                <a:tab pos="534988" algn="l"/>
              </a:tabLst>
            </a:pPr>
            <a:r>
              <a:rPr lang="ru-RU" dirty="0" smtClean="0"/>
              <a:t>ПЕРЕВОД ЧИСЕЛ ИЗ ОДНОЙ ПОЗИЦИОННОЙ СИСТЕМЫ В ДРУГУЮ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ПРЕДСТАВЛЕНИЕ ИНФОРМАЦИИ В КОМПЬЮТЕРЕ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 и 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8033545" cy="364333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 smtClean="0">
                <a:solidFill>
                  <a:srgbClr val="0070C0"/>
                </a:solidFill>
              </a:rPr>
              <a:t>Задание 4. </a:t>
            </a:r>
            <a:r>
              <a:rPr lang="ru-RU" dirty="0"/>
              <a:t>Все 5-буквенные слова, составленные из букв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А</a:t>
            </a:r>
            <a:r>
              <a:rPr lang="ru-RU" dirty="0" smtClean="0"/>
              <a:t>, </a:t>
            </a:r>
            <a:r>
              <a:rPr lang="ru-RU" i="1" dirty="0" smtClean="0"/>
              <a:t>Б</a:t>
            </a:r>
            <a:r>
              <a:rPr lang="ru-RU" dirty="0" smtClean="0"/>
              <a:t> и </a:t>
            </a:r>
            <a:r>
              <a:rPr lang="ru-RU" i="1" dirty="0" smtClean="0"/>
              <a:t>В</a:t>
            </a:r>
            <a:r>
              <a:rPr lang="ru-RU" dirty="0" smtClean="0"/>
              <a:t>, записаны </a:t>
            </a:r>
            <a:r>
              <a:rPr lang="ru-RU" dirty="0"/>
              <a:t>в </a:t>
            </a:r>
            <a:r>
              <a:rPr lang="ru-RU" dirty="0" smtClean="0"/>
              <a:t>алфавитном </a:t>
            </a:r>
            <a:r>
              <a:rPr lang="ru-RU" dirty="0"/>
              <a:t>порядке и </a:t>
            </a:r>
            <a:r>
              <a:rPr lang="ru-RU" dirty="0" err="1" smtClean="0"/>
              <a:t>пронумеро-ваны</a:t>
            </a:r>
            <a:r>
              <a:rPr lang="ru-RU" dirty="0"/>
              <a:t>. Вот </a:t>
            </a:r>
            <a:r>
              <a:rPr lang="ru-RU" dirty="0" smtClean="0"/>
              <a:t>начало </a:t>
            </a:r>
            <a:r>
              <a:rPr lang="ru-RU" dirty="0"/>
              <a:t>списка:</a:t>
            </a:r>
          </a:p>
          <a:p>
            <a:pPr marL="360363">
              <a:spcBef>
                <a:spcPts val="0"/>
              </a:spcBef>
            </a:pPr>
            <a:r>
              <a:rPr lang="ru-RU" dirty="0" smtClean="0"/>
              <a:t>1. ААААА</a:t>
            </a:r>
            <a:endParaRPr lang="ru-RU" dirty="0"/>
          </a:p>
          <a:p>
            <a:pPr marL="360363">
              <a:spcBef>
                <a:spcPts val="0"/>
              </a:spcBef>
            </a:pPr>
            <a:r>
              <a:rPr lang="ru-RU" dirty="0"/>
              <a:t>2. </a:t>
            </a:r>
            <a:r>
              <a:rPr lang="ru-RU" dirty="0" smtClean="0"/>
              <a:t>ААААБ</a:t>
            </a:r>
            <a:endParaRPr lang="ru-RU" dirty="0"/>
          </a:p>
          <a:p>
            <a:pPr marL="360363">
              <a:spcBef>
                <a:spcPts val="0"/>
              </a:spcBef>
            </a:pPr>
            <a:r>
              <a:rPr lang="ru-RU" dirty="0"/>
              <a:t>3. </a:t>
            </a:r>
            <a:r>
              <a:rPr lang="ru-RU" dirty="0" smtClean="0"/>
              <a:t>ААААВ</a:t>
            </a:r>
            <a:endParaRPr lang="ru-RU" dirty="0"/>
          </a:p>
          <a:p>
            <a:pPr marL="360363">
              <a:spcBef>
                <a:spcPts val="0"/>
              </a:spcBef>
            </a:pPr>
            <a:r>
              <a:rPr lang="ru-RU" dirty="0"/>
              <a:t>4. </a:t>
            </a:r>
            <a:r>
              <a:rPr lang="ru-RU" dirty="0" smtClean="0"/>
              <a:t>АААБА</a:t>
            </a:r>
            <a:endParaRPr lang="ru-RU" dirty="0"/>
          </a:p>
          <a:p>
            <a:pPr marL="360363">
              <a:spcBef>
                <a:spcPts val="0"/>
              </a:spcBef>
            </a:pPr>
            <a:r>
              <a:rPr lang="ru-RU" dirty="0"/>
              <a:t>5. </a:t>
            </a:r>
            <a:r>
              <a:rPr lang="ru-RU" dirty="0" smtClean="0"/>
              <a:t>АААББ</a:t>
            </a:r>
            <a:endParaRPr lang="ru-RU" dirty="0"/>
          </a:p>
          <a:p>
            <a:pPr marL="360363">
              <a:spcBef>
                <a:spcPts val="0"/>
              </a:spcBef>
            </a:pPr>
            <a:r>
              <a:rPr lang="ru-RU" dirty="0"/>
              <a:t>…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На каких местах будут стоять слова АБВБА и ВВВВВ?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Объект 3" hidden="1"/>
          <p:cNvSpPr txBox="1">
            <a:spLocks/>
          </p:cNvSpPr>
          <p:nvPr/>
        </p:nvSpPr>
        <p:spPr>
          <a:xfrm>
            <a:off x="611560" y="2422493"/>
            <a:ext cx="8215369" cy="2662691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0070C0"/>
                </a:solidFill>
              </a:rPr>
              <a:t>Решение</a:t>
            </a:r>
            <a:r>
              <a:rPr lang="ru-RU" dirty="0" smtClean="0"/>
              <a:t>:</a:t>
            </a:r>
          </a:p>
          <a:p>
            <a:r>
              <a:rPr lang="ru-RU" dirty="0" smtClean="0"/>
              <a:t>Представим </a:t>
            </a:r>
            <a:r>
              <a:rPr lang="ru-RU" dirty="0"/>
              <a:t>число в виде суммы степеней </a:t>
            </a:r>
            <a:r>
              <a:rPr lang="ru-RU" dirty="0" smtClean="0"/>
              <a:t>двойки: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когда </a:t>
            </a:r>
            <a:r>
              <a:rPr lang="ru-RU" dirty="0"/>
              <a:t>исходное </a:t>
            </a:r>
            <a:r>
              <a:rPr lang="ru-RU" dirty="0" smtClean="0"/>
              <a:t>число представлено </a:t>
            </a:r>
            <a:r>
              <a:rPr lang="ru-RU" dirty="0"/>
              <a:t>в виде суммы, </a:t>
            </a:r>
            <a:r>
              <a:rPr lang="ru-RU" dirty="0" smtClean="0"/>
              <a:t>строим его двоичное представление</a:t>
            </a:r>
            <a:r>
              <a:rPr lang="ru-RU" dirty="0"/>
              <a:t>, записав </a:t>
            </a:r>
            <a:r>
              <a:rPr lang="ru-RU" i="1" dirty="0"/>
              <a:t>1</a:t>
            </a:r>
            <a:r>
              <a:rPr lang="ru-RU" dirty="0"/>
              <a:t> в разрядах, соответствующих </a:t>
            </a:r>
            <a:r>
              <a:rPr lang="ru-RU" dirty="0" smtClean="0"/>
              <a:t>слагаемым</a:t>
            </a:r>
            <a:r>
              <a:rPr lang="ru-RU" dirty="0"/>
              <a:t>, вошедшим в сумму, и </a:t>
            </a:r>
            <a:r>
              <a:rPr lang="ru-RU" i="1" dirty="0"/>
              <a:t>0</a:t>
            </a:r>
            <a:r>
              <a:rPr lang="ru-RU" dirty="0"/>
              <a:t> — во всех остальных разрядах.</a:t>
            </a:r>
            <a:r>
              <a:rPr lang="ru-RU" dirty="0" smtClean="0"/>
              <a:t> </a:t>
            </a:r>
          </a:p>
        </p:txBody>
      </p:sp>
      <p:sp>
        <p:nvSpPr>
          <p:cNvPr id="31" name="Заголовок 1"/>
          <p:cNvSpPr txBox="1">
            <a:spLocks/>
          </p:cNvSpPr>
          <p:nvPr/>
        </p:nvSpPr>
        <p:spPr>
          <a:xfrm>
            <a:off x="327578" y="274638"/>
            <a:ext cx="8244950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Перевод целого десятичного числа в систему счисления с о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</a:t>
            </a: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нованием </a:t>
            </a:r>
            <a:r>
              <a:rPr kumimoji="0" lang="en-US" sz="3200" b="1" i="1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q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2" name="Содержимое 40"/>
          <p:cNvSpPr txBox="1">
            <a:spLocks/>
          </p:cNvSpPr>
          <p:nvPr/>
        </p:nvSpPr>
        <p:spPr>
          <a:xfrm>
            <a:off x="642910" y="1643050"/>
            <a:ext cx="4214842" cy="428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altLang="ru-RU" sz="40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№ 1. </a:t>
            </a:r>
            <a:r>
              <a:rPr kumimoji="0" lang="ru-RU" altLang="ru-RU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13</a:t>
            </a:r>
            <a:r>
              <a:rPr kumimoji="0" lang="ru-RU" altLang="ru-RU" sz="4000" b="0" i="0" u="none" strike="noStrike" kern="1200" cap="none" spc="0" normalizeH="0" baseline="-2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10</a:t>
            </a:r>
            <a:r>
              <a:rPr kumimoji="0" lang="ru-RU" altLang="ru-RU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= Х</a:t>
            </a:r>
            <a:r>
              <a:rPr kumimoji="0" lang="ru-RU" altLang="ru-RU" sz="4000" b="0" i="0" u="none" strike="noStrike" kern="1200" cap="none" spc="0" normalizeH="0" baseline="-2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 </a:t>
            </a:r>
            <a:r>
              <a:rPr kumimoji="0" lang="ru-RU" altLang="ru-RU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Содержимое 40"/>
          <p:cNvSpPr txBox="1">
            <a:spLocks/>
          </p:cNvSpPr>
          <p:nvPr/>
        </p:nvSpPr>
        <p:spPr>
          <a:xfrm>
            <a:off x="642910" y="3143248"/>
            <a:ext cx="3786214" cy="428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altLang="ru-RU" sz="40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№ </a:t>
            </a:r>
            <a:r>
              <a:rPr kumimoji="0" lang="ru-RU" altLang="ru-RU" sz="40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2.</a:t>
            </a:r>
            <a:r>
              <a:rPr kumimoji="0" lang="ru-RU" altLang="ru-RU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altLang="ru-RU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172</a:t>
            </a:r>
            <a:r>
              <a:rPr kumimoji="0" lang="ru-RU" altLang="ru-RU" sz="4000" i="0" u="none" strike="noStrike" kern="1200" cap="none" spc="0" normalizeH="0" baseline="-20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10</a:t>
            </a:r>
            <a:r>
              <a:rPr kumimoji="0" lang="ru-RU" altLang="ru-RU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= </a:t>
            </a:r>
            <a:r>
              <a:rPr kumimoji="0" lang="ru-RU" altLang="ru-RU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Х</a:t>
            </a:r>
            <a:r>
              <a:rPr kumimoji="0" lang="ru-RU" altLang="ru-RU" sz="4000" i="0" u="none" strike="noStrike" kern="1200" cap="none" spc="0" normalizeH="0" baseline="-20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8</a:t>
            </a:r>
            <a:endParaRPr kumimoji="0" lang="ru-RU" sz="4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4" name="Содержимое 40"/>
          <p:cNvSpPr txBox="1">
            <a:spLocks/>
          </p:cNvSpPr>
          <p:nvPr/>
        </p:nvSpPr>
        <p:spPr>
          <a:xfrm>
            <a:off x="571472" y="4572008"/>
            <a:ext cx="4143404" cy="428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altLang="ru-RU" sz="40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№ </a:t>
            </a:r>
            <a:r>
              <a:rPr kumimoji="0" lang="ru-RU" altLang="ru-RU" sz="40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3.</a:t>
            </a:r>
            <a:r>
              <a:rPr kumimoji="0" lang="ru-RU" altLang="ru-RU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altLang="ru-RU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172</a:t>
            </a:r>
            <a:r>
              <a:rPr kumimoji="0" lang="ru-RU" altLang="ru-RU" sz="4000" i="0" u="none" strike="noStrike" kern="1200" cap="none" spc="0" normalizeH="0" baseline="-20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10</a:t>
            </a:r>
            <a:r>
              <a:rPr kumimoji="0" lang="ru-RU" altLang="ru-RU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= Х</a:t>
            </a:r>
            <a:r>
              <a:rPr kumimoji="0" lang="ru-RU" altLang="ru-RU" sz="4000" i="0" u="none" strike="noStrike" kern="1200" cap="none" spc="0" normalizeH="0" baseline="-20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16 </a:t>
            </a:r>
            <a:r>
              <a:rPr kumimoji="0" lang="ru-RU" altLang="ru-RU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4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6494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Перевод </a:t>
            </a:r>
            <a:r>
              <a:rPr lang="ru-RU" dirty="0"/>
              <a:t>целого десятичного </a:t>
            </a:r>
            <a:r>
              <a:rPr lang="ru-RU" dirty="0" smtClean="0"/>
              <a:t>числа в </a:t>
            </a:r>
            <a:r>
              <a:rPr lang="ru-RU" dirty="0"/>
              <a:t>двоичную систему счисления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11560" y="1071546"/>
            <a:ext cx="8281615" cy="773278"/>
          </a:xfrm>
        </p:spPr>
        <p:txBody>
          <a:bodyPr/>
          <a:lstStyle/>
          <a:p>
            <a:r>
              <a:rPr lang="ru-RU" dirty="0" smtClean="0"/>
              <a:t>Для перевода </a:t>
            </a:r>
            <a:r>
              <a:rPr lang="ru-RU" dirty="0"/>
              <a:t>числа Х </a:t>
            </a:r>
            <a:r>
              <a:rPr lang="ru-RU" dirty="0" smtClean="0"/>
              <a:t>в </a:t>
            </a:r>
            <a:r>
              <a:rPr lang="ru-RU" dirty="0"/>
              <a:t>двоичную систему </a:t>
            </a:r>
            <a:r>
              <a:rPr lang="ru-RU" dirty="0" smtClean="0"/>
              <a:t>счисления </a:t>
            </a:r>
            <a:r>
              <a:rPr lang="ru-RU" dirty="0" smtClean="0"/>
              <a:t>можно воспользоваться </a:t>
            </a:r>
            <a:r>
              <a:rPr lang="ru-RU" dirty="0"/>
              <a:t>таблицей степеней двойки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3" name="Содержимое 40"/>
          <p:cNvSpPr txBox="1">
            <a:spLocks/>
          </p:cNvSpPr>
          <p:nvPr/>
        </p:nvSpPr>
        <p:spPr>
          <a:xfrm>
            <a:off x="571472" y="3214686"/>
            <a:ext cx="4031877" cy="428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ru-RU" altLang="ru-RU" sz="4000" dirty="0" smtClean="0">
                <a:solidFill>
                  <a:srgbClr val="0070C0"/>
                </a:solidFill>
              </a:rPr>
              <a:t>№ </a:t>
            </a:r>
            <a:r>
              <a:rPr lang="ru-RU" altLang="ru-RU" sz="4000" dirty="0" smtClean="0">
                <a:solidFill>
                  <a:srgbClr val="0070C0"/>
                </a:solidFill>
              </a:rPr>
              <a:t>4. </a:t>
            </a:r>
            <a:r>
              <a:rPr lang="ru-RU" altLang="ru-RU" sz="4000" dirty="0" smtClean="0"/>
              <a:t>529</a:t>
            </a:r>
            <a:r>
              <a:rPr lang="ru-RU" altLang="ru-RU" sz="4000" baseline="-20000" dirty="0" smtClean="0"/>
              <a:t>10</a:t>
            </a:r>
            <a:r>
              <a:rPr lang="ru-RU" altLang="ru-RU" sz="4000" dirty="0" smtClean="0"/>
              <a:t> = Х</a:t>
            </a:r>
            <a:r>
              <a:rPr lang="ru-RU" altLang="ru-RU" sz="4000" baseline="-20000" dirty="0" smtClean="0"/>
              <a:t>2 </a:t>
            </a:r>
            <a:r>
              <a:rPr lang="ru-RU" altLang="ru-RU" sz="4000" dirty="0" smtClean="0"/>
              <a:t>      </a:t>
            </a:r>
          </a:p>
          <a:p>
            <a:endParaRPr lang="ru-RU" dirty="0"/>
          </a:p>
        </p:txBody>
      </p:sp>
      <p:sp>
        <p:nvSpPr>
          <p:cNvPr id="18" name="Объект 3" hidden="1"/>
          <p:cNvSpPr txBox="1">
            <a:spLocks/>
          </p:cNvSpPr>
          <p:nvPr/>
        </p:nvSpPr>
        <p:spPr>
          <a:xfrm>
            <a:off x="611560" y="2422493"/>
            <a:ext cx="8215369" cy="2662691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0070C0"/>
                </a:solidFill>
              </a:rPr>
              <a:t>Решение</a:t>
            </a:r>
            <a:r>
              <a:rPr lang="ru-RU" dirty="0" smtClean="0"/>
              <a:t>:</a:t>
            </a:r>
          </a:p>
          <a:p>
            <a:r>
              <a:rPr lang="ru-RU" dirty="0" smtClean="0"/>
              <a:t>Представим </a:t>
            </a:r>
            <a:r>
              <a:rPr lang="ru-RU" dirty="0"/>
              <a:t>число в виде суммы степеней </a:t>
            </a:r>
            <a:r>
              <a:rPr lang="ru-RU" dirty="0" smtClean="0"/>
              <a:t>двойки: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когда </a:t>
            </a:r>
            <a:r>
              <a:rPr lang="ru-RU" dirty="0"/>
              <a:t>исходное </a:t>
            </a:r>
            <a:r>
              <a:rPr lang="ru-RU" dirty="0" smtClean="0"/>
              <a:t>число представлено </a:t>
            </a:r>
            <a:r>
              <a:rPr lang="ru-RU" dirty="0"/>
              <a:t>в виде суммы, </a:t>
            </a:r>
            <a:r>
              <a:rPr lang="ru-RU" dirty="0" smtClean="0"/>
              <a:t>строим его двоичное представление</a:t>
            </a:r>
            <a:r>
              <a:rPr lang="ru-RU" dirty="0"/>
              <a:t>, записав </a:t>
            </a:r>
            <a:r>
              <a:rPr lang="ru-RU" i="1" dirty="0"/>
              <a:t>1</a:t>
            </a:r>
            <a:r>
              <a:rPr lang="ru-RU" dirty="0"/>
              <a:t> в разрядах, соответствующих </a:t>
            </a:r>
            <a:r>
              <a:rPr lang="ru-RU" dirty="0" smtClean="0"/>
              <a:t>слагаемым</a:t>
            </a:r>
            <a:r>
              <a:rPr lang="ru-RU" dirty="0"/>
              <a:t>, вошедшим в сумму, и </a:t>
            </a:r>
            <a:r>
              <a:rPr lang="ru-RU" i="1" dirty="0"/>
              <a:t>0</a:t>
            </a:r>
            <a:r>
              <a:rPr lang="ru-RU" dirty="0"/>
              <a:t> — во всех остальных разрядах.</a:t>
            </a:r>
            <a:r>
              <a:rPr lang="ru-RU" dirty="0" smtClean="0"/>
              <a:t> </a:t>
            </a: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98467428"/>
              </p:ext>
            </p:extLst>
          </p:nvPr>
        </p:nvGraphicFramePr>
        <p:xfrm>
          <a:off x="642910" y="1928802"/>
          <a:ext cx="8286806" cy="936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  <a:gridCol w="753346"/>
              </a:tblGrid>
              <a:tr h="347558"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2</a:t>
                      </a:r>
                      <a:r>
                        <a:rPr lang="ru-RU" sz="2600" baseline="30000" dirty="0" smtClean="0"/>
                        <a:t>10</a:t>
                      </a:r>
                      <a:endParaRPr lang="en-US" sz="2600" baseline="30000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dirty="0" smtClean="0"/>
                        <a:t>2</a:t>
                      </a:r>
                      <a:r>
                        <a:rPr lang="ru-RU" sz="2600" baseline="30000" dirty="0" smtClean="0"/>
                        <a:t>9</a:t>
                      </a:r>
                      <a:endParaRPr lang="en-US" sz="2600" baseline="30000" dirty="0" smtClean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dirty="0" smtClean="0"/>
                        <a:t>2</a:t>
                      </a:r>
                      <a:r>
                        <a:rPr lang="ru-RU" sz="2600" baseline="30000" dirty="0" smtClean="0"/>
                        <a:t>8</a:t>
                      </a:r>
                      <a:endParaRPr lang="en-US" sz="2600" baseline="30000" dirty="0" smtClean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dirty="0" smtClean="0"/>
                        <a:t>2</a:t>
                      </a:r>
                      <a:r>
                        <a:rPr lang="ru-RU" sz="2600" baseline="30000" dirty="0" smtClean="0"/>
                        <a:t>7</a:t>
                      </a:r>
                      <a:endParaRPr lang="en-US" sz="2600" baseline="30000" dirty="0" smtClean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dirty="0" smtClean="0"/>
                        <a:t>2</a:t>
                      </a:r>
                      <a:r>
                        <a:rPr lang="ru-RU" sz="2600" baseline="30000" dirty="0" smtClean="0"/>
                        <a:t>6</a:t>
                      </a:r>
                      <a:endParaRPr lang="en-US" sz="2600" baseline="30000" dirty="0" smtClean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dirty="0" smtClean="0"/>
                        <a:t>2</a:t>
                      </a:r>
                      <a:r>
                        <a:rPr lang="ru-RU" sz="2600" baseline="30000" dirty="0" smtClean="0"/>
                        <a:t>5</a:t>
                      </a:r>
                      <a:endParaRPr lang="en-US" sz="2600" baseline="30000" dirty="0" smtClean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dirty="0" smtClean="0"/>
                        <a:t>2</a:t>
                      </a:r>
                      <a:r>
                        <a:rPr lang="ru-RU" sz="2600" baseline="30000" dirty="0" smtClean="0"/>
                        <a:t>4</a:t>
                      </a:r>
                      <a:endParaRPr lang="en-US" sz="2600" baseline="30000" dirty="0" smtClean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dirty="0" smtClean="0"/>
                        <a:t>2</a:t>
                      </a:r>
                      <a:r>
                        <a:rPr lang="ru-RU" sz="2600" baseline="30000" dirty="0" smtClean="0"/>
                        <a:t>3</a:t>
                      </a:r>
                      <a:endParaRPr lang="en-US" sz="2600" baseline="30000" dirty="0" smtClean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dirty="0" smtClean="0"/>
                        <a:t>2</a:t>
                      </a:r>
                      <a:r>
                        <a:rPr lang="ru-RU" sz="2600" baseline="30000" dirty="0" smtClean="0"/>
                        <a:t>2</a:t>
                      </a:r>
                      <a:endParaRPr lang="en-US" sz="2600" baseline="30000" dirty="0" smtClean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dirty="0" smtClean="0"/>
                        <a:t>2</a:t>
                      </a:r>
                      <a:r>
                        <a:rPr lang="ru-RU" sz="2600" baseline="30000" dirty="0" smtClean="0"/>
                        <a:t>1</a:t>
                      </a:r>
                      <a:endParaRPr lang="en-US" sz="2600" baseline="30000" dirty="0" smtClean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dirty="0" smtClean="0"/>
                        <a:t>2</a:t>
                      </a:r>
                      <a:r>
                        <a:rPr lang="ru-RU" sz="2600" baseline="30000" dirty="0" smtClean="0"/>
                        <a:t>0</a:t>
                      </a:r>
                      <a:endParaRPr lang="en-US" sz="2600" baseline="30000" dirty="0" smtClean="0"/>
                    </a:p>
                  </a:txBody>
                  <a:tcPr marL="36000" marR="36000" marT="36000" marB="36000"/>
                </a:tc>
              </a:tr>
              <a:tr h="347558"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1024</a:t>
                      </a:r>
                      <a:endParaRPr lang="en-US" sz="2600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512</a:t>
                      </a:r>
                      <a:endParaRPr lang="en-US" sz="2600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256</a:t>
                      </a:r>
                      <a:endParaRPr lang="en-US" sz="2600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128</a:t>
                      </a:r>
                      <a:endParaRPr lang="en-US" sz="2600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64</a:t>
                      </a:r>
                      <a:endParaRPr lang="en-US" sz="2600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32</a:t>
                      </a:r>
                      <a:endParaRPr lang="en-US" sz="2600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16</a:t>
                      </a:r>
                      <a:endParaRPr lang="en-US" sz="2600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8</a:t>
                      </a:r>
                      <a:endParaRPr lang="en-US" sz="2600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4</a:t>
                      </a:r>
                      <a:endParaRPr lang="en-US" sz="2600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2</a:t>
                      </a:r>
                      <a:endParaRPr lang="en-US" sz="2600" dirty="0"/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1</a:t>
                      </a:r>
                      <a:endParaRPr lang="en-US" sz="2600" dirty="0"/>
                    </a:p>
                  </a:txBody>
                  <a:tcPr marL="36000" marR="36000" marT="36000" marB="360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46494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Объект 3" hidden="1"/>
          <p:cNvSpPr txBox="1">
            <a:spLocks/>
          </p:cNvSpPr>
          <p:nvPr/>
        </p:nvSpPr>
        <p:spPr>
          <a:xfrm>
            <a:off x="611560" y="2422493"/>
            <a:ext cx="8215369" cy="2662691"/>
          </a:xfrm>
          <a:prstGeom prst="rect">
            <a:avLst/>
          </a:prstGeom>
          <a:solidFill>
            <a:srgbClr val="FFFFFF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just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just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0070C0"/>
                </a:solidFill>
              </a:rPr>
              <a:t>Решение</a:t>
            </a:r>
            <a:r>
              <a:rPr lang="ru-RU" dirty="0" smtClean="0"/>
              <a:t>:</a:t>
            </a:r>
          </a:p>
          <a:p>
            <a:r>
              <a:rPr lang="ru-RU" dirty="0" smtClean="0"/>
              <a:t>Представим </a:t>
            </a:r>
            <a:r>
              <a:rPr lang="ru-RU" dirty="0"/>
              <a:t>число в виде суммы степеней </a:t>
            </a:r>
            <a:r>
              <a:rPr lang="ru-RU" dirty="0" smtClean="0"/>
              <a:t>двойки: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когда </a:t>
            </a:r>
            <a:r>
              <a:rPr lang="ru-RU" dirty="0"/>
              <a:t>исходное </a:t>
            </a:r>
            <a:r>
              <a:rPr lang="ru-RU" dirty="0" smtClean="0"/>
              <a:t>число представлено </a:t>
            </a:r>
            <a:r>
              <a:rPr lang="ru-RU" dirty="0"/>
              <a:t>в виде суммы, </a:t>
            </a:r>
            <a:r>
              <a:rPr lang="ru-RU" dirty="0" smtClean="0"/>
              <a:t>строим его двоичное представление</a:t>
            </a:r>
            <a:r>
              <a:rPr lang="ru-RU" dirty="0"/>
              <a:t>, записав </a:t>
            </a:r>
            <a:r>
              <a:rPr lang="ru-RU" i="1" dirty="0"/>
              <a:t>1</a:t>
            </a:r>
            <a:r>
              <a:rPr lang="ru-RU" dirty="0"/>
              <a:t> в разрядах, соответствующих </a:t>
            </a:r>
            <a:r>
              <a:rPr lang="ru-RU" dirty="0" smtClean="0"/>
              <a:t>слагаемым</a:t>
            </a:r>
            <a:r>
              <a:rPr lang="ru-RU" dirty="0"/>
              <a:t>, вошедшим в сумму, и </a:t>
            </a:r>
            <a:r>
              <a:rPr lang="ru-RU" i="1" dirty="0"/>
              <a:t>0</a:t>
            </a:r>
            <a:r>
              <a:rPr lang="ru-RU" dirty="0"/>
              <a:t> — во всех остальных разрядах.</a:t>
            </a:r>
            <a:r>
              <a:rPr lang="ru-RU" dirty="0" smtClean="0"/>
              <a:t> </a:t>
            </a:r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642910" y="928670"/>
            <a:ext cx="8244950" cy="5825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Перевод десятичной дроби в систему счисления с основанием </a:t>
            </a:r>
            <a:r>
              <a:rPr kumimoji="0" lang="ru-RU" sz="3200" b="1" i="1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q</a:t>
            </a: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8854" y="2169883"/>
            <a:ext cx="455608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lvl="0" indent="-355600" algn="just">
              <a:lnSpc>
                <a:spcPct val="150000"/>
              </a:lnSpc>
              <a:spcBef>
                <a:spcPct val="20000"/>
              </a:spcBef>
              <a:buClr>
                <a:srgbClr val="C00000"/>
              </a:buClr>
              <a:buSzPct val="100000"/>
              <a:defRPr/>
            </a:pPr>
            <a:r>
              <a:rPr lang="ru-RU" sz="4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а)	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0,625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 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4000" baseline="-25000" dirty="0" smtClean="0">
              <a:latin typeface="Arial" pitchFamily="34" charset="0"/>
              <a:cs typeface="Arial" pitchFamily="34" charset="0"/>
            </a:endParaRPr>
          </a:p>
          <a:p>
            <a:pPr marL="355600" lvl="0" indent="-355600" algn="just">
              <a:lnSpc>
                <a:spcPct val="150000"/>
              </a:lnSpc>
              <a:spcBef>
                <a:spcPct val="20000"/>
              </a:spcBef>
              <a:buClr>
                <a:srgbClr val="C00000"/>
              </a:buClr>
              <a:buSzPct val="100000"/>
              <a:defRPr/>
            </a:pPr>
            <a:r>
              <a:rPr lang="ru-RU" sz="4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б)	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0,245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8</a:t>
            </a:r>
          </a:p>
          <a:p>
            <a:pPr marL="355600" lvl="0" indent="-355600" algn="just">
              <a:lnSpc>
                <a:spcPct val="150000"/>
              </a:lnSpc>
              <a:spcBef>
                <a:spcPct val="20000"/>
              </a:spcBef>
              <a:buClr>
                <a:srgbClr val="C00000"/>
              </a:buClr>
              <a:buSzPct val="100000"/>
              <a:defRPr/>
            </a:pPr>
            <a:r>
              <a:rPr lang="ru-RU" sz="4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в)	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0,460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10 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xmlns="" val="2646494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Перевод целых чисел между двоичной и восьмеричной системами счисления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572132" y="1357734"/>
          <a:ext cx="3143240" cy="3880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/>
                <a:gridCol w="428628"/>
                <a:gridCol w="571504"/>
                <a:gridCol w="571504"/>
                <a:gridCol w="500034"/>
              </a:tblGrid>
              <a:tr h="702822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Цифра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→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Двоичный код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/>
                </a:tc>
              </a:tr>
              <a:tr h="397247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→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7247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7247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→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7247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→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7247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→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7247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→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7247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→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7247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→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5572132" y="1357298"/>
          <a:ext cx="3143240" cy="3881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70"/>
                <a:gridCol w="428628"/>
                <a:gridCol w="571504"/>
                <a:gridCol w="571504"/>
                <a:gridCol w="500034"/>
              </a:tblGrid>
              <a:tr h="711750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Цифра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→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Триада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/>
                </a:tc>
              </a:tr>
              <a:tr h="394781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→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4781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4781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→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4781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→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4781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→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4781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→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4781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→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94781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→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Содержимое 40"/>
          <p:cNvSpPr txBox="1">
            <a:spLocks/>
          </p:cNvSpPr>
          <p:nvPr/>
        </p:nvSpPr>
        <p:spPr>
          <a:xfrm>
            <a:off x="571472" y="1643050"/>
            <a:ext cx="4786346" cy="428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ru-RU" altLang="ru-RU" sz="40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№ </a:t>
            </a:r>
            <a:r>
              <a:rPr lang="ru-RU" altLang="ru-RU" sz="4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kumimoji="0" lang="ru-RU" altLang="ru-RU" sz="40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r>
              <a:rPr kumimoji="0" lang="ru-RU" altLang="ru-RU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00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kumimoji="0" lang="ru-RU" altLang="ru-RU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= Х</a:t>
            </a:r>
            <a:r>
              <a:rPr kumimoji="0" lang="ru-RU" altLang="ru-RU" sz="4000" i="0" u="none" strike="noStrike" kern="1200" cap="none" spc="0" normalizeH="0" baseline="-20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8 </a:t>
            </a:r>
            <a:r>
              <a:rPr kumimoji="0" lang="ru-RU" altLang="ru-RU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4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Содержимое 40"/>
          <p:cNvSpPr txBox="1">
            <a:spLocks/>
          </p:cNvSpPr>
          <p:nvPr/>
        </p:nvSpPr>
        <p:spPr>
          <a:xfrm>
            <a:off x="558771" y="5000636"/>
            <a:ext cx="3974718" cy="428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0" lang="ru-RU" altLang="ru-RU" sz="40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№ </a:t>
            </a:r>
            <a:r>
              <a:rPr lang="ru-RU" altLang="ru-RU" sz="4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kumimoji="0" lang="ru-RU" altLang="ru-RU" sz="400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r>
              <a:rPr kumimoji="0" lang="ru-RU" altLang="ru-RU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302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8 </a:t>
            </a:r>
            <a:r>
              <a:rPr kumimoji="0" lang="ru-RU" altLang="ru-RU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= Х</a:t>
            </a:r>
            <a:r>
              <a:rPr kumimoji="0" lang="ru-RU" altLang="ru-RU" sz="4000" i="0" u="none" strike="noStrike" kern="1200" cap="none" spc="0" normalizeH="0" baseline="-2000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2 </a:t>
            </a:r>
            <a:r>
              <a:rPr kumimoji="0" lang="ru-RU" altLang="ru-RU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4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" name="Таблица 61"/>
          <p:cNvGraphicFramePr>
            <a:graphicFrameLocks noGrp="1"/>
          </p:cNvGraphicFramePr>
          <p:nvPr/>
        </p:nvGraphicFramePr>
        <p:xfrm>
          <a:off x="5643570" y="1142984"/>
          <a:ext cx="3065964" cy="53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78"/>
                <a:gridCol w="307610"/>
                <a:gridCol w="510994"/>
                <a:gridCol w="510994"/>
                <a:gridCol w="510994"/>
                <a:gridCol w="510994"/>
              </a:tblGrid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Цифра</a:t>
                      </a:r>
                      <a:endParaRPr lang="ru-RU" sz="1600" b="1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→</a:t>
                      </a:r>
                    </a:p>
                  </a:txBody>
                  <a:tcPr marL="36000" marR="36000" marT="36000" marB="36000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Двоичные коды</a:t>
                      </a:r>
                      <a:endParaRPr lang="ru-RU" sz="1600" b="1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→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2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3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4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5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6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7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8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9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A </a:t>
                      </a:r>
                      <a:r>
                        <a:rPr lang="en-US" sz="1600" b="0" baseline="0" dirty="0" smtClean="0"/>
                        <a:t>(</a:t>
                      </a:r>
                      <a:r>
                        <a:rPr lang="ru-RU" sz="1600" b="0" dirty="0" smtClean="0"/>
                        <a:t>10</a:t>
                      </a:r>
                      <a:r>
                        <a:rPr lang="en-US" sz="1600" b="0" dirty="0" smtClean="0"/>
                        <a:t>)</a:t>
                      </a:r>
                      <a:r>
                        <a:rPr lang="ru-RU" sz="1600" b="0" dirty="0" smtClean="0"/>
                        <a:t> 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B (</a:t>
                      </a:r>
                      <a:r>
                        <a:rPr lang="ru-RU" sz="1600" b="0" dirty="0" smtClean="0"/>
                        <a:t>11)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C  (</a:t>
                      </a:r>
                      <a:r>
                        <a:rPr lang="ru-RU" sz="1600" b="0" dirty="0" smtClean="0"/>
                        <a:t>12</a:t>
                      </a:r>
                      <a:r>
                        <a:rPr lang="en-US" sz="1600" b="0" dirty="0" smtClean="0"/>
                        <a:t>)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D (</a:t>
                      </a:r>
                      <a:r>
                        <a:rPr lang="ru-RU" sz="1600" b="0" dirty="0" smtClean="0"/>
                        <a:t>13</a:t>
                      </a:r>
                      <a:r>
                        <a:rPr lang="en-US" sz="1600" b="0" dirty="0" smtClean="0"/>
                        <a:t>)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E (</a:t>
                      </a:r>
                      <a:r>
                        <a:rPr lang="ru-RU" sz="1600" b="0" dirty="0" smtClean="0"/>
                        <a:t>14</a:t>
                      </a:r>
                      <a:r>
                        <a:rPr lang="en-US" sz="1600" b="0" dirty="0" smtClean="0"/>
                        <a:t>)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F (</a:t>
                      </a:r>
                      <a:r>
                        <a:rPr lang="ru-RU" sz="1600" b="0" dirty="0" smtClean="0"/>
                        <a:t>15</a:t>
                      </a:r>
                      <a:r>
                        <a:rPr lang="en-US" sz="1600" b="0" dirty="0" smtClean="0"/>
                        <a:t>)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5643570" y="1142984"/>
          <a:ext cx="3065964" cy="53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78"/>
                <a:gridCol w="307610"/>
                <a:gridCol w="510994"/>
                <a:gridCol w="510994"/>
                <a:gridCol w="510994"/>
                <a:gridCol w="510994"/>
              </a:tblGrid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Цифра</a:t>
                      </a:r>
                      <a:endParaRPr lang="ru-RU" sz="1600" b="1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→</a:t>
                      </a:r>
                    </a:p>
                  </a:txBody>
                  <a:tcPr marL="36000" marR="36000" marT="36000" marB="36000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600" b="1" dirty="0" err="1" smtClean="0"/>
                        <a:t>Тетрада</a:t>
                      </a:r>
                      <a:endParaRPr lang="ru-RU" sz="1600" b="1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→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2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3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4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5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6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7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8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9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A </a:t>
                      </a:r>
                      <a:r>
                        <a:rPr lang="en-US" sz="1600" b="0" baseline="0" dirty="0" smtClean="0"/>
                        <a:t>(</a:t>
                      </a:r>
                      <a:r>
                        <a:rPr lang="ru-RU" sz="1600" b="0" dirty="0" smtClean="0"/>
                        <a:t>10</a:t>
                      </a:r>
                      <a:r>
                        <a:rPr lang="en-US" sz="1600" b="0" dirty="0" smtClean="0"/>
                        <a:t>)</a:t>
                      </a:r>
                      <a:r>
                        <a:rPr lang="ru-RU" sz="1600" b="0" dirty="0" smtClean="0"/>
                        <a:t> 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B (</a:t>
                      </a:r>
                      <a:r>
                        <a:rPr lang="ru-RU" sz="1600" b="0" dirty="0" smtClean="0"/>
                        <a:t>11)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C  (</a:t>
                      </a:r>
                      <a:r>
                        <a:rPr lang="ru-RU" sz="1600" b="0" dirty="0" smtClean="0"/>
                        <a:t>12</a:t>
                      </a:r>
                      <a:r>
                        <a:rPr lang="en-US" sz="1600" b="0" dirty="0" smtClean="0"/>
                        <a:t>)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D (</a:t>
                      </a:r>
                      <a:r>
                        <a:rPr lang="ru-RU" sz="1600" b="0" dirty="0" smtClean="0"/>
                        <a:t>13</a:t>
                      </a:r>
                      <a:r>
                        <a:rPr lang="en-US" sz="1600" b="0" dirty="0" smtClean="0"/>
                        <a:t>)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E (</a:t>
                      </a:r>
                      <a:r>
                        <a:rPr lang="ru-RU" sz="1600" b="0" dirty="0" smtClean="0"/>
                        <a:t>14</a:t>
                      </a:r>
                      <a:r>
                        <a:rPr lang="en-US" sz="1600" b="0" dirty="0" smtClean="0"/>
                        <a:t>)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0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  <a:tr h="313447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F (</a:t>
                      </a:r>
                      <a:r>
                        <a:rPr lang="ru-RU" sz="1600" b="0" dirty="0" smtClean="0"/>
                        <a:t>15</a:t>
                      </a:r>
                      <a:r>
                        <a:rPr lang="en-US" sz="1600" b="0" dirty="0" smtClean="0"/>
                        <a:t>)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→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1</a:t>
                      </a:r>
                      <a:endParaRPr lang="ru-RU" sz="1600" b="0" dirty="0"/>
                    </a:p>
                  </a:txBody>
                  <a:tcPr marL="36000" marR="36000" marT="36000" marB="3600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Перевод целых чисел между двоичной и 16-ной системами счисления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 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8215369" cy="1214446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Задание 1.</a:t>
            </a:r>
            <a:r>
              <a:rPr lang="ru-RU" dirty="0" smtClean="0"/>
              <a:t> Укажите через запятую в порядке убывания все основания систем счисления, в которых запись десятичного числа </a:t>
            </a:r>
            <a:r>
              <a:rPr lang="ru-RU" i="1" dirty="0" smtClean="0"/>
              <a:t>33 </a:t>
            </a:r>
            <a:r>
              <a:rPr lang="ru-RU" dirty="0" smtClean="0"/>
              <a:t>оканчивается на </a:t>
            </a:r>
            <a:r>
              <a:rPr lang="ru-RU" i="1" dirty="0" smtClean="0"/>
              <a:t>5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 и 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3064" y="1071546"/>
            <a:ext cx="8235216" cy="989302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Задание 2. </a:t>
            </a:r>
            <a:r>
              <a:rPr lang="ru-RU" dirty="0" smtClean="0"/>
              <a:t>Сколько значащих нулей в двоичной записи восьмеричного числа </a:t>
            </a:r>
            <a:r>
              <a:rPr lang="ru-RU" i="1" dirty="0" smtClean="0"/>
              <a:t>2411</a:t>
            </a:r>
            <a:r>
              <a:rPr lang="ru-RU" i="1" baseline="-25000" dirty="0" smtClean="0"/>
              <a:t>8</a:t>
            </a:r>
            <a:r>
              <a:rPr lang="ru-RU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 и 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071546"/>
            <a:ext cx="8033545" cy="394163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 smtClean="0">
                <a:solidFill>
                  <a:srgbClr val="0070C0"/>
                </a:solidFill>
              </a:rPr>
              <a:t>Задание 3. </a:t>
            </a:r>
            <a:r>
              <a:rPr lang="ru-RU" dirty="0"/>
              <a:t>Все 5-буквенные слова, составленные из букв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А</a:t>
            </a:r>
            <a:r>
              <a:rPr lang="ru-RU" dirty="0" smtClean="0"/>
              <a:t>, </a:t>
            </a:r>
            <a:r>
              <a:rPr lang="ru-RU" i="1" dirty="0" smtClean="0"/>
              <a:t>Б</a:t>
            </a:r>
            <a:r>
              <a:rPr lang="ru-RU" dirty="0" smtClean="0"/>
              <a:t> и </a:t>
            </a:r>
            <a:r>
              <a:rPr lang="ru-RU" i="1" dirty="0" smtClean="0"/>
              <a:t>В</a:t>
            </a:r>
            <a:r>
              <a:rPr lang="ru-RU" dirty="0" smtClean="0"/>
              <a:t>, записаны </a:t>
            </a:r>
            <a:r>
              <a:rPr lang="ru-RU" dirty="0"/>
              <a:t>в </a:t>
            </a:r>
            <a:r>
              <a:rPr lang="ru-RU" dirty="0" smtClean="0"/>
              <a:t>алфавитном </a:t>
            </a:r>
            <a:r>
              <a:rPr lang="ru-RU" dirty="0"/>
              <a:t>порядке и </a:t>
            </a:r>
            <a:r>
              <a:rPr lang="ru-RU" dirty="0" err="1" smtClean="0"/>
              <a:t>пронумеро-ваны</a:t>
            </a:r>
            <a:r>
              <a:rPr lang="ru-RU" dirty="0"/>
              <a:t>. Вот </a:t>
            </a:r>
            <a:r>
              <a:rPr lang="ru-RU" dirty="0" smtClean="0"/>
              <a:t>начало </a:t>
            </a:r>
            <a:r>
              <a:rPr lang="ru-RU" dirty="0"/>
              <a:t>списка:</a:t>
            </a:r>
          </a:p>
          <a:p>
            <a:pPr marL="265113">
              <a:spcBef>
                <a:spcPts val="0"/>
              </a:spcBef>
            </a:pPr>
            <a:r>
              <a:rPr lang="ru-RU" dirty="0" smtClean="0"/>
              <a:t>1. ААААА</a:t>
            </a:r>
            <a:endParaRPr lang="ru-RU" dirty="0"/>
          </a:p>
          <a:p>
            <a:pPr marL="265113">
              <a:spcBef>
                <a:spcPts val="0"/>
              </a:spcBef>
            </a:pPr>
            <a:r>
              <a:rPr lang="ru-RU" dirty="0"/>
              <a:t>2. </a:t>
            </a:r>
            <a:r>
              <a:rPr lang="ru-RU" dirty="0" smtClean="0"/>
              <a:t>ААААБ</a:t>
            </a:r>
            <a:endParaRPr lang="ru-RU" dirty="0"/>
          </a:p>
          <a:p>
            <a:pPr marL="265113">
              <a:spcBef>
                <a:spcPts val="0"/>
              </a:spcBef>
            </a:pPr>
            <a:r>
              <a:rPr lang="ru-RU" dirty="0"/>
              <a:t>3. </a:t>
            </a:r>
            <a:r>
              <a:rPr lang="ru-RU" dirty="0" smtClean="0"/>
              <a:t>ААААВ</a:t>
            </a:r>
            <a:endParaRPr lang="ru-RU" dirty="0"/>
          </a:p>
          <a:p>
            <a:pPr marL="265113">
              <a:spcBef>
                <a:spcPts val="0"/>
              </a:spcBef>
            </a:pPr>
            <a:r>
              <a:rPr lang="ru-RU" dirty="0"/>
              <a:t>4. </a:t>
            </a:r>
            <a:r>
              <a:rPr lang="ru-RU" dirty="0" smtClean="0"/>
              <a:t>АААБА</a:t>
            </a:r>
            <a:endParaRPr lang="ru-RU" dirty="0"/>
          </a:p>
          <a:p>
            <a:pPr marL="265113">
              <a:spcBef>
                <a:spcPts val="0"/>
              </a:spcBef>
            </a:pPr>
            <a:r>
              <a:rPr lang="ru-RU" dirty="0"/>
              <a:t>5. </a:t>
            </a:r>
            <a:r>
              <a:rPr lang="ru-RU" dirty="0" smtClean="0"/>
              <a:t>АААББ</a:t>
            </a:r>
            <a:endParaRPr lang="ru-RU" dirty="0"/>
          </a:p>
          <a:p>
            <a:pPr marL="265113">
              <a:spcBef>
                <a:spcPts val="0"/>
              </a:spcBef>
            </a:pPr>
            <a:r>
              <a:rPr lang="ru-RU" dirty="0"/>
              <a:t>…</a:t>
            </a:r>
          </a:p>
          <a:p>
            <a:pPr>
              <a:spcBef>
                <a:spcPts val="0"/>
              </a:spcBef>
            </a:pPr>
            <a:r>
              <a:rPr lang="ru-RU" dirty="0"/>
              <a:t>Какие слова находятся в этом списке на </a:t>
            </a:r>
            <a:r>
              <a:rPr lang="ru-RU" i="1" dirty="0" smtClean="0"/>
              <a:t>51-м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i="1" dirty="0" smtClean="0"/>
              <a:t>200-м</a:t>
            </a:r>
            <a:r>
              <a:rPr lang="ru-RU" dirty="0" smtClean="0"/>
              <a:t> местах</a:t>
            </a:r>
            <a:r>
              <a:rPr lang="ru-RU" dirty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3798</TotalTime>
  <Words>637</Words>
  <Application>Microsoft Office PowerPoint</Application>
  <PresentationFormat>Экран (4:3)</PresentationFormat>
  <Paragraphs>334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ПЕРЕВОД ЧИСЕЛ ИЗ ОДНОЙ ПОЗИЦИОННОЙ СИСТЕМЫ В ДРУГУЮ</vt:lpstr>
      <vt:lpstr>Слайд 2</vt:lpstr>
      <vt:lpstr>Перевод целого десятичного числа в двоичную систему счисления</vt:lpstr>
      <vt:lpstr>Слайд 4</vt:lpstr>
      <vt:lpstr>Перевод целых чисел между двоичной и восьмеричной системами счисления</vt:lpstr>
      <vt:lpstr>Перевод целых чисел между двоичной и 16-ной системами счисления</vt:lpstr>
      <vt:lpstr>Вопросы и задания</vt:lpstr>
      <vt:lpstr>Вопросы  и задания</vt:lpstr>
      <vt:lpstr>Вопросы  и задания</vt:lpstr>
      <vt:lpstr>Вопросы  и задания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MK</dc:creator>
  <cp:lastModifiedBy>admin</cp:lastModifiedBy>
  <cp:revision>449</cp:revision>
  <dcterms:modified xsi:type="dcterms:W3CDTF">2025-01-12T11:39:12Z</dcterms:modified>
</cp:coreProperties>
</file>