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53" r:id="rId3"/>
    <p:sldId id="356" r:id="rId4"/>
    <p:sldId id="355" r:id="rId5"/>
    <p:sldId id="358" r:id="rId6"/>
    <p:sldId id="361" r:id="rId7"/>
    <p:sldId id="366" r:id="rId8"/>
    <p:sldId id="359" r:id="rId9"/>
    <p:sldId id="360" r:id="rId10"/>
    <p:sldId id="365" r:id="rId11"/>
    <p:sldId id="362" r:id="rId12"/>
    <p:sldId id="3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85" userDrawn="1">
          <p15:clr>
            <a:srgbClr val="A4A3A4"/>
          </p15:clr>
        </p15:guide>
        <p15:guide id="2" pos="1678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86" userDrawn="1">
          <p15:clr>
            <a:srgbClr val="A4A3A4"/>
          </p15:clr>
        </p15:guide>
        <p15:guide id="5" pos="499" userDrawn="1">
          <p15:clr>
            <a:srgbClr val="A4A3A4"/>
          </p15:clr>
        </p15:guide>
        <p15:guide id="6" orient="horz" pos="4224" userDrawn="1">
          <p15:clr>
            <a:srgbClr val="A4A3A4"/>
          </p15:clr>
        </p15:guide>
        <p15:guide id="7" orient="horz" pos="799" userDrawn="1">
          <p15:clr>
            <a:srgbClr val="A4A3A4"/>
          </p15:clr>
        </p15:guide>
        <p15:guide id="8" pos="5602" userDrawn="1">
          <p15:clr>
            <a:srgbClr val="A4A3A4"/>
          </p15:clr>
        </p15:guide>
        <p15:guide id="9" orient="horz" pos="1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88888"/>
    <a:srgbClr val="0070C0"/>
    <a:srgbClr val="248600"/>
    <a:srgbClr val="CAFD8F"/>
    <a:srgbClr val="00B0F0"/>
    <a:srgbClr val="FFFFFF"/>
    <a:srgbClr val="558ED5"/>
    <a:srgbClr val="82A5D0"/>
    <a:srgbClr val="9D9D9D"/>
    <a:srgbClr val="092D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5" autoAdjust="0"/>
    <p:restoredTop sz="90909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3385"/>
        <p:guide orient="horz" pos="686"/>
        <p:guide orient="horz" pos="4224"/>
        <p:guide orient="horz" pos="799"/>
        <p:guide orient="horz" pos="1616"/>
        <p:guide pos="1678"/>
        <p:guide pos="385"/>
        <p:guide pos="499"/>
        <p:guide pos="56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50" d="100"/>
        <a:sy n="150" d="100"/>
      </p:scale>
      <p:origin x="0" y="7764"/>
    </p:cViewPr>
  </p:sorterViewPr>
  <p:notesViewPr>
    <p:cSldViewPr showGuides="1">
      <p:cViewPr varScale="1">
        <p:scale>
          <a:sx n="53" d="100"/>
          <a:sy n="53" d="100"/>
        </p:scale>
        <p:origin x="2844" y="8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99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03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2" cstate="print"/>
          <a:srcRect l="2209" r="1625"/>
          <a:stretch>
            <a:fillRect/>
          </a:stretch>
        </p:blipFill>
        <p:spPr bwMode="auto">
          <a:xfrm>
            <a:off x="-9524" y="2285992"/>
            <a:ext cx="2078824" cy="1800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247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0" r:id="rId10"/>
    <p:sldLayoutId id="2147483661" r:id="rId11"/>
    <p:sldLayoutId id="214748365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0" indent="358775" algn="just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934371"/>
            <a:ext cx="6715172" cy="3214709"/>
          </a:xfrm>
        </p:spPr>
        <p:txBody>
          <a:bodyPr>
            <a:normAutofit/>
          </a:bodyPr>
          <a:lstStyle/>
          <a:p>
            <a:r>
              <a:rPr lang="ru-RU" dirty="0" smtClean="0"/>
              <a:t>ПРЕДСТАВЛЕНИЕ ЧИСЕЛ В КОМПЬЮТЕРЕ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ПРЕДСТАВЛЕНИЕ ИНФОРМАЦИИ В КОМПЬЮТЕРЕ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91286" y="2060848"/>
            <a:ext cx="84597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из чисел можно сохранить в однобайтном знаковом формате?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9612" y="3298172"/>
            <a:ext cx="8690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2200" baseline="-25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131484" y="3298172"/>
            <a:ext cx="7072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200" baseline="-25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999989" y="2812330"/>
            <a:ext cx="7601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200" baseline="-2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879812" y="2812330"/>
            <a:ext cx="9589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-100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200" baseline="-25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79612" y="2812330"/>
            <a:ext cx="8690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-55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200" baseline="-25000" dirty="0"/>
          </a:p>
        </p:txBody>
      </p:sp>
      <p:sp>
        <p:nvSpPr>
          <p:cNvPr id="23" name="Ответ2"/>
          <p:cNvSpPr/>
          <p:nvPr/>
        </p:nvSpPr>
        <p:spPr>
          <a:xfrm>
            <a:off x="6333488" y="3038608"/>
            <a:ext cx="2559687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1855252" y="2815771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905411" y="3298172"/>
            <a:ext cx="8547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-200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200" baseline="-25000" dirty="0"/>
          </a:p>
        </p:txBody>
      </p:sp>
      <p:sp>
        <p:nvSpPr>
          <p:cNvPr id="33" name="Полилиния 32"/>
          <p:cNvSpPr/>
          <p:nvPr/>
        </p:nvSpPr>
        <p:spPr>
          <a:xfrm>
            <a:off x="3777658" y="3263330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3777658" y="2815771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5702637" y="3263330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683196" y="4113076"/>
            <a:ext cx="86053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Представить числа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однобайтовом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беззнаковом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формате: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7" name="Таблица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7175458"/>
              </p:ext>
            </p:extLst>
          </p:nvPr>
        </p:nvGraphicFramePr>
        <p:xfrm>
          <a:off x="1944173" y="4796403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8" name="Прямоугольник 67"/>
          <p:cNvSpPr/>
          <p:nvPr/>
        </p:nvSpPr>
        <p:spPr>
          <a:xfrm>
            <a:off x="1071818" y="4796403"/>
            <a:ext cx="8723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baseline="-250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752485" y="4796403"/>
            <a:ext cx="11975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11101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baseline="-25000" dirty="0"/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6403688"/>
              </p:ext>
            </p:extLst>
          </p:nvPr>
        </p:nvGraphicFramePr>
        <p:xfrm>
          <a:off x="5949992" y="4796403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1" name="Ответ1"/>
          <p:cNvSpPr/>
          <p:nvPr/>
        </p:nvSpPr>
        <p:spPr>
          <a:xfrm>
            <a:off x="6333489" y="5583497"/>
            <a:ext cx="2575058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03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  <p:bldP spid="33" grpId="0" animBg="1"/>
      <p:bldP spid="34" grpId="0" animBg="1"/>
      <p:bldP spid="35" grpId="0" animBg="1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84722" y="1088740"/>
            <a:ext cx="82084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Запишите числа в прямом однобайтном коде: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74635" y="1662147"/>
            <a:ext cx="8723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baseline="-25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020513" y="2291600"/>
            <a:ext cx="9252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967636" y="1662147"/>
            <a:ext cx="9669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-43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baseline="-25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809492" y="2291600"/>
            <a:ext cx="11240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-100</a:t>
            </a:r>
            <a:r>
              <a:rPr lang="ru-RU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2200" baseline="-25000" dirty="0"/>
          </a:p>
        </p:txBody>
      </p:sp>
      <p:sp>
        <p:nvSpPr>
          <p:cNvPr id="45" name="Ответ3"/>
          <p:cNvSpPr/>
          <p:nvPr/>
        </p:nvSpPr>
        <p:spPr>
          <a:xfrm>
            <a:off x="6282141" y="2967163"/>
            <a:ext cx="2559600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0772206"/>
              </p:ext>
            </p:extLst>
          </p:nvPr>
        </p:nvGraphicFramePr>
        <p:xfrm>
          <a:off x="1892868" y="1662147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9623954"/>
              </p:ext>
            </p:extLst>
          </p:nvPr>
        </p:nvGraphicFramePr>
        <p:xfrm>
          <a:off x="5864037" y="1662147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850727"/>
              </p:ext>
            </p:extLst>
          </p:nvPr>
        </p:nvGraphicFramePr>
        <p:xfrm>
          <a:off x="1892868" y="2291600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6749907"/>
              </p:ext>
            </p:extLst>
          </p:nvPr>
        </p:nvGraphicFramePr>
        <p:xfrm>
          <a:off x="5861628" y="2291600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8" name="Прямоугольник 77"/>
          <p:cNvSpPr/>
          <p:nvPr/>
        </p:nvSpPr>
        <p:spPr>
          <a:xfrm>
            <a:off x="684214" y="3692397"/>
            <a:ext cx="82089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числа представлены в нормализованной записи?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166598" y="4269879"/>
            <a:ext cx="16930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-12,145∙10</a:t>
            </a:r>
            <a:r>
              <a:rPr lang="ru-RU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200" baseline="30000" dirty="0"/>
          </a:p>
        </p:txBody>
      </p:sp>
      <p:sp>
        <p:nvSpPr>
          <p:cNvPr id="80" name="Ответ3"/>
          <p:cNvSpPr/>
          <p:nvPr/>
        </p:nvSpPr>
        <p:spPr>
          <a:xfrm>
            <a:off x="6282142" y="4798313"/>
            <a:ext cx="2559600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олилиния 80"/>
          <p:cNvSpPr/>
          <p:nvPr/>
        </p:nvSpPr>
        <p:spPr>
          <a:xfrm>
            <a:off x="2794555" y="4828853"/>
            <a:ext cx="396044" cy="369806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1154362" y="4798313"/>
            <a:ext cx="16401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-1,2145∙10</a:t>
            </a:r>
            <a:r>
              <a:rPr lang="ru-RU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200" baseline="30000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812829" y="4269879"/>
            <a:ext cx="15456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1,2145∙10</a:t>
            </a:r>
            <a:r>
              <a:rPr lang="ru-RU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200" baseline="30000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718252" y="4798313"/>
            <a:ext cx="16401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-0,2145∙10</a:t>
            </a:r>
            <a:r>
              <a:rPr lang="ru-RU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200" baseline="30000" dirty="0"/>
          </a:p>
        </p:txBody>
      </p:sp>
      <p:sp>
        <p:nvSpPr>
          <p:cNvPr id="85" name="Полилиния 84"/>
          <p:cNvSpPr/>
          <p:nvPr/>
        </p:nvSpPr>
        <p:spPr>
          <a:xfrm>
            <a:off x="5292080" y="4300419"/>
            <a:ext cx="396044" cy="369806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690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45" grpId="0" animBg="1"/>
      <p:bldP spid="80" grpId="0" animBg="1"/>
      <p:bldP spid="81" grpId="0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graphicFrame>
        <p:nvGraphicFramePr>
          <p:cNvPr id="57" name="Таблица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3885382"/>
              </p:ext>
            </p:extLst>
          </p:nvPr>
        </p:nvGraphicFramePr>
        <p:xfrm>
          <a:off x="2140606" y="3730583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8" name="Прямоугольник 57"/>
          <p:cNvSpPr/>
          <p:nvPr/>
        </p:nvSpPr>
        <p:spPr>
          <a:xfrm>
            <a:off x="1303228" y="3728500"/>
            <a:ext cx="7585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-63=</a:t>
            </a:r>
            <a:endParaRPr lang="ru-RU" sz="2200" baseline="-250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1397805" y="4347471"/>
            <a:ext cx="66396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14=</a:t>
            </a:r>
            <a:endParaRPr lang="ru-RU" sz="2200" baseline="-25000" dirty="0"/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528110"/>
              </p:ext>
            </p:extLst>
          </p:nvPr>
        </p:nvGraphicFramePr>
        <p:xfrm>
          <a:off x="2140606" y="4349554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688541" y="3175799"/>
            <a:ext cx="84597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десятичное число по дополнительному коду: 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Ответ2"/>
          <p:cNvSpPr/>
          <p:nvPr/>
        </p:nvSpPr>
        <p:spPr>
          <a:xfrm>
            <a:off x="6320175" y="4334660"/>
            <a:ext cx="2559600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121739" y="3728500"/>
            <a:ext cx="8946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-118=</a:t>
            </a:r>
            <a:endParaRPr lang="ru-RU" sz="2200" baseline="-25000" dirty="0"/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4755618"/>
              </p:ext>
            </p:extLst>
          </p:nvPr>
        </p:nvGraphicFramePr>
        <p:xfrm>
          <a:off x="6046691" y="3730583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7" name="Прямоугольник 66"/>
          <p:cNvSpPr/>
          <p:nvPr/>
        </p:nvSpPr>
        <p:spPr>
          <a:xfrm>
            <a:off x="714878" y="5057520"/>
            <a:ext cx="81782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Переменная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– целое неотрицательное число,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занимающее в памяти 4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байта. Какую самую большую степень числа 4 можно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вычислить? </a:t>
            </a:r>
            <a:endParaRPr lang="ru-RU" sz="22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718090" y="1111387"/>
            <a:ext cx="81750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Представьте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коды чисел в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восьмираз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-рядном формате: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028014"/>
              </p:ext>
            </p:extLst>
          </p:nvPr>
        </p:nvGraphicFramePr>
        <p:xfrm>
          <a:off x="2140606" y="2007888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1" name="Прямоугольник 70"/>
          <p:cNvSpPr/>
          <p:nvPr/>
        </p:nvSpPr>
        <p:spPr>
          <a:xfrm>
            <a:off x="1303228" y="2005805"/>
            <a:ext cx="7585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-73=</a:t>
            </a:r>
            <a:endParaRPr lang="ru-RU" sz="2200" baseline="-25000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1303228" y="2602069"/>
            <a:ext cx="7585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-56=</a:t>
            </a:r>
            <a:endParaRPr lang="ru-RU" sz="2200" baseline="-25000" dirty="0"/>
          </a:p>
        </p:txBody>
      </p:sp>
      <p:graphicFrame>
        <p:nvGraphicFramePr>
          <p:cNvPr id="73" name="Таблица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9970382"/>
              </p:ext>
            </p:extLst>
          </p:nvPr>
        </p:nvGraphicFramePr>
        <p:xfrm>
          <a:off x="2140606" y="2604152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4" name="Ответ1"/>
          <p:cNvSpPr/>
          <p:nvPr/>
        </p:nvSpPr>
        <p:spPr>
          <a:xfrm>
            <a:off x="6320175" y="2639712"/>
            <a:ext cx="2559600" cy="504000"/>
          </a:xfrm>
          <a:prstGeom prst="rect">
            <a:avLst/>
          </a:prstGeom>
          <a:solidFill>
            <a:srgbClr val="888888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257867" y="2005805"/>
            <a:ext cx="7585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-32=</a:t>
            </a:r>
            <a:endParaRPr lang="ru-RU" sz="2200" baseline="-25000" dirty="0"/>
          </a:p>
        </p:txBody>
      </p:sp>
      <p:graphicFrame>
        <p:nvGraphicFramePr>
          <p:cNvPr id="76" name="Таблица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6157655"/>
              </p:ext>
            </p:extLst>
          </p:nvPr>
        </p:nvGraphicFramePr>
        <p:xfrm>
          <a:off x="6046691" y="2007888"/>
          <a:ext cx="2649894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31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12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055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4" grpId="0" animBg="1"/>
      <p:bldP spid="65" grpId="0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4893" y="1656260"/>
            <a:ext cx="3828534" cy="378886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4975" indent="-342900" algn="just">
              <a:buFont typeface="Arial" panose="020B0604020202020204" pitchFamily="34" charset="0"/>
              <a:buChar char="•"/>
            </a:pPr>
            <a:endPara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7076" y="1736812"/>
            <a:ext cx="38163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в математике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76820" y="1656261"/>
            <a:ext cx="3799636" cy="378886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4975" indent="-342900" algn="just">
              <a:buFont typeface="Arial" panose="020B0604020202020204" pitchFamily="34" charset="0"/>
              <a:buChar char="•"/>
            </a:pPr>
            <a:endPara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76821" y="1736812"/>
            <a:ext cx="37996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в компьютере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0855538"/>
              </p:ext>
            </p:extLst>
          </p:nvPr>
        </p:nvGraphicFramePr>
        <p:xfrm>
          <a:off x="5077232" y="2149620"/>
          <a:ext cx="3445770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4307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07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07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07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07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07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0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072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50748" y="2630518"/>
            <a:ext cx="3636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цифр в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записи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числа может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быть сколь угодно большим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48035" y="2647340"/>
            <a:ext cx="347496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цифр (раз-рядов) ограничено па-мятью, выделенной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для его 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хранения.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0748" y="4108576"/>
            <a:ext cx="3636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 любого целого числа есть следующее и предыдущее число.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7232" y="4108576"/>
            <a:ext cx="34457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памяти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определяет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величину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самого большого числа.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66670" y="2167699"/>
            <a:ext cx="260468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1011111110100001</a:t>
            </a:r>
          </a:p>
        </p:txBody>
      </p:sp>
    </p:spTree>
    <p:extLst>
      <p:ext uri="{BB962C8B-B14F-4D97-AF65-F5344CB8AC3E}">
        <p14:creationId xmlns:p14="http://schemas.microsoft.com/office/powerpoint/2010/main" xmlns="" val="60010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19" grpId="0" animBg="1"/>
      <p:bldP spid="21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4407647"/>
            <a:ext cx="8215369" cy="2001931"/>
          </a:xfrm>
        </p:spPr>
        <p:txBody>
          <a:bodyPr/>
          <a:lstStyle/>
          <a:p>
            <a:r>
              <a:rPr lang="ru-RU" b="1" dirty="0" smtClean="0"/>
              <a:t>Способ представления </a:t>
            </a:r>
            <a:r>
              <a:rPr lang="ru-RU" b="1" dirty="0"/>
              <a:t>целых </a:t>
            </a:r>
            <a:r>
              <a:rPr lang="ru-RU" b="1" dirty="0" smtClean="0"/>
              <a:t>чисел обеспечивает: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эффективное </a:t>
            </a:r>
            <a:r>
              <a:rPr lang="ru-RU" dirty="0"/>
              <a:t>расходование </a:t>
            </a:r>
            <a:r>
              <a:rPr lang="ru-RU" dirty="0" smtClean="0"/>
              <a:t>памяти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повышение быстродействия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повышение точности </a:t>
            </a:r>
            <a:r>
              <a:rPr lang="ru-RU" dirty="0"/>
              <a:t>вычислений за счёт введения операции деления </a:t>
            </a:r>
            <a:r>
              <a:rPr lang="ru-RU" dirty="0" smtClean="0"/>
              <a:t>нацело с остатком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6113831"/>
              </p:ext>
            </p:extLst>
          </p:nvPr>
        </p:nvGraphicFramePr>
        <p:xfrm>
          <a:off x="611188" y="2024844"/>
          <a:ext cx="8285186" cy="2133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558008">
                  <a:extLst>
                    <a:ext uri="{9D8B030D-6E8A-4147-A177-3AD203B41FA5}">
                      <a16:colId xmlns:a16="http://schemas.microsoft.com/office/drawing/2014/main" xmlns="" val="1625402531"/>
                    </a:ext>
                  </a:extLst>
                </a:gridCol>
                <a:gridCol w="4727178">
                  <a:extLst>
                    <a:ext uri="{9D8B030D-6E8A-4147-A177-3AD203B41FA5}">
                      <a16:colId xmlns:a16="http://schemas.microsoft.com/office/drawing/2014/main" xmlns="" val="1546043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разрядов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Диапазон чисел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26454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[0; 255]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9418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[0; 65 535]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4453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[0; 4 294 967 295]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078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[0; 18 446 744 073 709 551 615]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128062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26609" y="1127180"/>
            <a:ext cx="8244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Беззнаковое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представление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можно использовать только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неотрицательных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целых чисел.</a:t>
            </a:r>
          </a:p>
        </p:txBody>
      </p:sp>
    </p:spTree>
    <p:extLst>
      <p:ext uri="{BB962C8B-B14F-4D97-AF65-F5344CB8AC3E}">
        <p14:creationId xmlns:p14="http://schemas.microsoft.com/office/powerpoint/2010/main" xmlns="" val="17595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589375" y="3871536"/>
            <a:ext cx="8322420" cy="2695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indent="363538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с числами в прямом коде требует особых алгоритмов: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действия «вычитание»;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особой обработки знакового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разряда.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5125"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прямом коде можно хранить числа, но работа с ними требует более сложной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архитектуры центрального процессора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5521207"/>
              </p:ext>
            </p:extLst>
          </p:nvPr>
        </p:nvGraphicFramePr>
        <p:xfrm>
          <a:off x="607466" y="3933056"/>
          <a:ext cx="8231652" cy="251126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535019">
                  <a:extLst>
                    <a:ext uri="{9D8B030D-6E8A-4147-A177-3AD203B41FA5}">
                      <a16:colId xmlns:a16="http://schemas.microsoft.com/office/drawing/2014/main" xmlns="" val="1625402531"/>
                    </a:ext>
                  </a:extLst>
                </a:gridCol>
                <a:gridCol w="4696633">
                  <a:extLst>
                    <a:ext uri="{9D8B030D-6E8A-4147-A177-3AD203B41FA5}">
                      <a16:colId xmlns:a16="http://schemas.microsoft.com/office/drawing/2014/main" xmlns="" val="1546043249"/>
                    </a:ext>
                  </a:extLst>
                </a:gridCol>
              </a:tblGrid>
              <a:tr h="410369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разрядов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Диапазон чисел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26454045"/>
                  </a:ext>
                </a:extLst>
              </a:tr>
              <a:tr h="410369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[-128; 127]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94180219"/>
                  </a:ext>
                </a:extLst>
              </a:tr>
              <a:tr h="410369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[-32 768; 32 767]</a:t>
                      </a:r>
                      <a:endParaRPr lang="ru-RU" sz="2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44535463"/>
                  </a:ext>
                </a:extLst>
              </a:tr>
              <a:tr h="439681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2 147 483 648; 2 147 483 647]</a:t>
                      </a:r>
                      <a:endParaRPr lang="ru-RU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0785995"/>
                  </a:ext>
                </a:extLst>
              </a:tr>
              <a:tr h="791426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9 223 372 036 854 775 808;</a:t>
                      </a:r>
                    </a:p>
                    <a:p>
                      <a:pPr algn="ctr"/>
                      <a:r>
                        <a:rPr lang="ru-RU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9 223 372 036 854 775 807]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51280625"/>
                  </a:ext>
                </a:extLst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589375" y="1052513"/>
            <a:ext cx="8322420" cy="1522465"/>
            <a:chOff x="2926835" y="4754669"/>
            <a:chExt cx="8322420" cy="1522465"/>
          </a:xfrm>
        </p:grpSpPr>
        <p:sp>
          <p:nvSpPr>
            <p:cNvPr id="8" name="Овал 7"/>
            <p:cNvSpPr/>
            <p:nvPr/>
          </p:nvSpPr>
          <p:spPr>
            <a:xfrm>
              <a:off x="2926835" y="5172808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9" name="Группа 7"/>
            <p:cNvGrpSpPr/>
            <p:nvPr/>
          </p:nvGrpSpPr>
          <p:grpSpPr>
            <a:xfrm>
              <a:off x="2943333" y="4754669"/>
              <a:ext cx="8281987" cy="1522465"/>
              <a:chOff x="2111199" y="5038755"/>
              <a:chExt cx="5972202" cy="1522465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2111199" y="6561220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одзаголовок 5"/>
            <p:cNvSpPr txBox="1">
              <a:spLocks/>
            </p:cNvSpPr>
            <p:nvPr/>
          </p:nvSpPr>
          <p:spPr>
            <a:xfrm>
              <a:off x="3657713" y="4792440"/>
              <a:ext cx="7591542" cy="1475116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Представление числа в привычной для человека форме «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знак – величина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», при которой старший разряд ячейки отводится под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знак, а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остальные разряды — под цифры числа, называется </a:t>
              </a:r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прямым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кодом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5068926"/>
              </p:ext>
            </p:extLst>
          </p:nvPr>
        </p:nvGraphicFramePr>
        <p:xfrm>
          <a:off x="1763688" y="2780320"/>
          <a:ext cx="2537109" cy="85344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17138">
                  <a:extLst>
                    <a:ext uri="{9D8B030D-6E8A-4147-A177-3AD203B41FA5}">
                      <a16:colId xmlns:a16="http://schemas.microsoft.com/office/drawing/2014/main" xmlns="" val="4058763146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8306804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93413732"/>
                    </a:ext>
                  </a:extLst>
                </a:gridCol>
                <a:gridCol w="317138">
                  <a:extLst>
                    <a:ext uri="{9D8B030D-6E8A-4147-A177-3AD203B41FA5}">
                      <a16:colId xmlns:a16="http://schemas.microsoft.com/office/drawing/2014/main" xmlns="" val="3933624094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2102951317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238521031"/>
                    </a:ext>
                  </a:extLst>
                </a:gridCol>
                <a:gridCol w="317138">
                  <a:extLst>
                    <a:ext uri="{9D8B030D-6E8A-4147-A177-3AD203B41FA5}">
                      <a16:colId xmlns:a16="http://schemas.microsoft.com/office/drawing/2014/main" xmlns="" val="362264401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2997598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1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796744"/>
                  </a:ext>
                </a:extLst>
              </a:tr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4876753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4015429"/>
              </p:ext>
            </p:extLst>
          </p:nvPr>
        </p:nvGraphicFramePr>
        <p:xfrm>
          <a:off x="4751946" y="2780320"/>
          <a:ext cx="2537109" cy="85344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17138">
                  <a:extLst>
                    <a:ext uri="{9D8B030D-6E8A-4147-A177-3AD203B41FA5}">
                      <a16:colId xmlns:a16="http://schemas.microsoft.com/office/drawing/2014/main" xmlns="" val="4058763146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8306804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93413732"/>
                    </a:ext>
                  </a:extLst>
                </a:gridCol>
                <a:gridCol w="317138">
                  <a:extLst>
                    <a:ext uri="{9D8B030D-6E8A-4147-A177-3AD203B41FA5}">
                      <a16:colId xmlns:a16="http://schemas.microsoft.com/office/drawing/2014/main" xmlns="" val="3933624094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2102951317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238521031"/>
                    </a:ext>
                  </a:extLst>
                </a:gridCol>
                <a:gridCol w="317138">
                  <a:extLst>
                    <a:ext uri="{9D8B030D-6E8A-4147-A177-3AD203B41FA5}">
                      <a16:colId xmlns:a16="http://schemas.microsoft.com/office/drawing/2014/main" xmlns="" val="362264401"/>
                    </a:ext>
                  </a:extLst>
                </a:gridCol>
                <a:gridCol w="317139">
                  <a:extLst>
                    <a:ext uri="{9D8B030D-6E8A-4147-A177-3AD203B41FA5}">
                      <a16:colId xmlns:a16="http://schemas.microsoft.com/office/drawing/2014/main" xmlns="" val="142997598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1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796744"/>
                  </a:ext>
                </a:extLst>
              </a:tr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4876753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619672" y="3197736"/>
            <a:ext cx="5868652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3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Дополнительный код числа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6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целых чисел</a:t>
            </a:r>
            <a:endParaRPr lang="ru-RU" dirty="0"/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>
          <a:xfrm>
            <a:off x="699838" y="2883108"/>
            <a:ext cx="8227582" cy="112195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indent="352425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2425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восьмиразрядный дополнительный код </a:t>
            </a:r>
            <a:b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числа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-24.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727684" y="1089025"/>
            <a:ext cx="6228109" cy="1583891"/>
            <a:chOff x="792163" y="4941168"/>
            <a:chExt cx="6228109" cy="158389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92163" y="4977172"/>
              <a:ext cx="6228109" cy="154788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 rot="16200000">
              <a:off x="222798" y="5517520"/>
              <a:ext cx="158359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b="1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Алгоритм</a:t>
              </a:r>
              <a:endParaRPr lang="ru-RU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475656" y="5157192"/>
                  <a:ext cx="5328592" cy="1215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77800" indent="-177800">
                    <a:buFont typeface="Arial" panose="020B0604020202020204" pitchFamily="34" charset="0"/>
                    <a:buChar char="•"/>
                  </a:pP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Записать прямой </a:t>
                  </a:r>
                  <a:r>
                    <a:rPr lang="en-US" sz="2200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n-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разрядный код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a14:m>
                  <a:endPara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177800" indent="-177800">
                    <a:buFont typeface="Arial" panose="020B0604020202020204" pitchFamily="34" charset="0"/>
                    <a:buChar char="•"/>
                  </a:pP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Инвертировать</a:t>
                  </a:r>
                  <a14:m>
                    <m:oMath xmlns:m="http://schemas.openxmlformats.org/officeDocument/2006/math">
                      <m:r>
                        <a:rPr lang="ru-RU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u-RU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↔1</m:t>
                      </m:r>
                    </m:oMath>
                  </a14:m>
                  <a:endPara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177800" indent="-177800">
                    <a:spcBef>
                      <a:spcPts val="600"/>
                    </a:spcBef>
                    <a:buFont typeface="Arial" panose="020B0604020202020204" pitchFamily="34" charset="0"/>
                    <a:buChar char="•"/>
                  </a:pP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Прибавить 1</a:t>
                  </a:r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5157192"/>
                  <a:ext cx="5328592" cy="1215717"/>
                </a:xfrm>
                <a:prstGeom prst="rect">
                  <a:avLst/>
                </a:prstGeom>
                <a:blipFill rotWithShape="0">
                  <a:blip r:embed="rId3" cstate="print"/>
                  <a:stretch>
                    <a:fillRect l="-1373" t="-1000" b="-95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Прямоугольник 17"/>
          <p:cNvSpPr/>
          <p:nvPr/>
        </p:nvSpPr>
        <p:spPr>
          <a:xfrm>
            <a:off x="2115294" y="4673208"/>
            <a:ext cx="2901305" cy="468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917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</a:t>
            </a:r>
            <a:r>
              <a:rPr lang="ru-RU" dirty="0"/>
              <a:t>целых</a:t>
            </a:r>
            <a:r>
              <a:rPr lang="ru-RU" dirty="0" smtClean="0"/>
              <a:t> чисел</a:t>
            </a:r>
            <a:endParaRPr lang="ru-RU" dirty="0"/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>
          <a:xfrm>
            <a:off x="635814" y="1099348"/>
            <a:ext cx="5420334" cy="85194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indent="352425"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 2. Определить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значение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 восьми-разрядному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коду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5292085"/>
              </p:ext>
            </p:extLst>
          </p:nvPr>
        </p:nvGraphicFramePr>
        <p:xfrm>
          <a:off x="6227035" y="1294015"/>
          <a:ext cx="2592000" cy="4267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xmlns="" val="232804109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323065967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397098842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304475830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206562483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380484049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415842511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xmlns="" val="2707330112"/>
                    </a:ext>
                  </a:extLst>
                </a:gridCol>
              </a:tblGrid>
              <a:tr h="401775"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rgbClr val="CAFD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143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63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393586" cy="582594"/>
          </a:xfrm>
        </p:spPr>
        <p:txBody>
          <a:bodyPr/>
          <a:lstStyle/>
          <a:p>
            <a:r>
              <a:rPr lang="ru-RU" dirty="0" smtClean="0"/>
              <a:t>Представление вещественных чисел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угольник 10"/>
              <p:cNvSpPr/>
              <p:nvPr/>
            </p:nvSpPr>
            <p:spPr>
              <a:xfrm>
                <a:off x="3851920" y="1089025"/>
                <a:ext cx="272895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sz="3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US" sz="36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36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sz="36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m:oMathPara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089025"/>
                <a:ext cx="2728952" cy="646331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Выноска 1 (без границы) 11"/>
          <p:cNvSpPr/>
          <p:nvPr/>
        </p:nvSpPr>
        <p:spPr>
          <a:xfrm>
            <a:off x="3419872" y="1882304"/>
            <a:ext cx="1440110" cy="684076"/>
          </a:xfrm>
          <a:prstGeom prst="callout1">
            <a:avLst>
              <a:gd name="adj1" fmla="val -34638"/>
              <a:gd name="adj2" fmla="val 136346"/>
              <a:gd name="adj3" fmla="val 39937"/>
              <a:gd name="adj4" fmla="val 92285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мантисса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2398238" y="3268638"/>
            <a:ext cx="4755797" cy="2816631"/>
            <a:chOff x="2398238" y="3268638"/>
            <a:chExt cx="4755797" cy="2816631"/>
          </a:xfrm>
        </p:grpSpPr>
        <p:sp>
          <p:nvSpPr>
            <p:cNvPr id="15" name="TextBox 14"/>
            <p:cNvSpPr txBox="1"/>
            <p:nvPr/>
          </p:nvSpPr>
          <p:spPr>
            <a:xfrm>
              <a:off x="2542254" y="3916710"/>
              <a:ext cx="18357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Непрерывно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42254" y="4636790"/>
              <a:ext cx="171572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Бесконечно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8238" y="5358031"/>
              <a:ext cx="21275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ограничено</a:t>
              </a:r>
              <a:endPara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42254" y="3268638"/>
              <a:ext cx="18085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Число в </a:t>
              </a:r>
            </a:p>
            <a:p>
              <a:pPr algn="ctr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математике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237570" y="5752914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223061" y="4340439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23061" y="5024515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70546" y="3916710"/>
              <a:ext cx="18357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Непрерывно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70546" y="4636790"/>
              <a:ext cx="171572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Бесконечно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26530" y="5358031"/>
              <a:ext cx="21275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2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ограничено</a:t>
              </a:r>
              <a:endPara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06550" y="3268638"/>
              <a:ext cx="190141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Число в </a:t>
              </a:r>
            </a:p>
            <a:p>
              <a:pPr algn="ctr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компьютере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865862" y="5752914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851353" y="4340439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851353" y="5024515"/>
              <a:ext cx="360090" cy="332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Выноска 1 (без границы) 37"/>
          <p:cNvSpPr/>
          <p:nvPr/>
        </p:nvSpPr>
        <p:spPr>
          <a:xfrm>
            <a:off x="6759759" y="1308510"/>
            <a:ext cx="2168725" cy="500310"/>
          </a:xfrm>
          <a:prstGeom prst="callout1">
            <a:avLst>
              <a:gd name="adj1" fmla="val 57914"/>
              <a:gd name="adj2" fmla="val 6123"/>
              <a:gd name="adj3" fmla="val 12305"/>
              <a:gd name="adj4" fmla="val -15921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числа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Выноска 1 (без границы) 38"/>
          <p:cNvSpPr/>
          <p:nvPr/>
        </p:nvSpPr>
        <p:spPr>
          <a:xfrm>
            <a:off x="5184068" y="1881324"/>
            <a:ext cx="3350751" cy="684076"/>
          </a:xfrm>
          <a:prstGeom prst="callout1">
            <a:avLst>
              <a:gd name="adj1" fmla="val 12464"/>
              <a:gd name="adj2" fmla="val 42493"/>
              <a:gd name="adj3" fmla="val -35889"/>
              <a:gd name="adj4" fmla="val 28559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 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счисления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48072" y="111835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Экспоненциальная </a:t>
            </a:r>
          </a:p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 </a:t>
            </a:r>
          </a:p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вещественного </a:t>
            </a:r>
          </a:p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числа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3226330" y="4276750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3262334" y="4960826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3213110" y="5644902"/>
            <a:ext cx="396044" cy="361575"/>
          </a:xfrm>
          <a:custGeom>
            <a:avLst/>
            <a:gdLst>
              <a:gd name="connsiteX0" fmla="*/ 0 w 568411"/>
              <a:gd name="connsiteY0" fmla="*/ 259492 h 494271"/>
              <a:gd name="connsiteX1" fmla="*/ 135924 w 568411"/>
              <a:gd name="connsiteY1" fmla="*/ 135925 h 494271"/>
              <a:gd name="connsiteX2" fmla="*/ 284205 w 568411"/>
              <a:gd name="connsiteY2" fmla="*/ 333633 h 494271"/>
              <a:gd name="connsiteX3" fmla="*/ 568411 w 568411"/>
              <a:gd name="connsiteY3" fmla="*/ 0 h 494271"/>
              <a:gd name="connsiteX4" fmla="*/ 308919 w 568411"/>
              <a:gd name="connsiteY4" fmla="*/ 494271 h 494271"/>
              <a:gd name="connsiteX5" fmla="*/ 0 w 568411"/>
              <a:gd name="connsiteY5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84205 w 568411"/>
              <a:gd name="connsiteY3" fmla="*/ 333633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568411"/>
              <a:gd name="connsiteY0" fmla="*/ 259492 h 494271"/>
              <a:gd name="connsiteX1" fmla="*/ 84352 w 568411"/>
              <a:gd name="connsiteY1" fmla="*/ 212468 h 494271"/>
              <a:gd name="connsiteX2" fmla="*/ 135924 w 568411"/>
              <a:gd name="connsiteY2" fmla="*/ 135925 h 494271"/>
              <a:gd name="connsiteX3" fmla="*/ 293730 w 568411"/>
              <a:gd name="connsiteY3" fmla="*/ 374908 h 494271"/>
              <a:gd name="connsiteX4" fmla="*/ 568411 w 568411"/>
              <a:gd name="connsiteY4" fmla="*/ 0 h 494271"/>
              <a:gd name="connsiteX5" fmla="*/ 308919 w 568411"/>
              <a:gd name="connsiteY5" fmla="*/ 494271 h 494271"/>
              <a:gd name="connsiteX6" fmla="*/ 0 w 568411"/>
              <a:gd name="connsiteY6" fmla="*/ 259492 h 49427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612861"/>
              <a:gd name="connsiteY0" fmla="*/ 253142 h 487921"/>
              <a:gd name="connsiteX1" fmla="*/ 84352 w 612861"/>
              <a:gd name="connsiteY1" fmla="*/ 206118 h 487921"/>
              <a:gd name="connsiteX2" fmla="*/ 135924 w 612861"/>
              <a:gd name="connsiteY2" fmla="*/ 129575 h 487921"/>
              <a:gd name="connsiteX3" fmla="*/ 293730 w 612861"/>
              <a:gd name="connsiteY3" fmla="*/ 368558 h 487921"/>
              <a:gd name="connsiteX4" fmla="*/ 612861 w 612861"/>
              <a:gd name="connsiteY4" fmla="*/ 0 h 487921"/>
              <a:gd name="connsiteX5" fmla="*/ 308919 w 612861"/>
              <a:gd name="connsiteY5" fmla="*/ 487921 h 487921"/>
              <a:gd name="connsiteX6" fmla="*/ 0 w 612861"/>
              <a:gd name="connsiteY6" fmla="*/ 253142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29575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58952 w 587461"/>
              <a:gd name="connsiteY1" fmla="*/ 206118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10524 w 587461"/>
              <a:gd name="connsiteY2" fmla="*/ 15180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748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  <a:gd name="connsiteX0" fmla="*/ 0 w 587461"/>
              <a:gd name="connsiteY0" fmla="*/ 243617 h 487921"/>
              <a:gd name="connsiteX1" fmla="*/ 62127 w 587461"/>
              <a:gd name="connsiteY1" fmla="*/ 215643 h 487921"/>
              <a:gd name="connsiteX2" fmla="*/ 100999 w 587461"/>
              <a:gd name="connsiteY2" fmla="*/ 158150 h 487921"/>
              <a:gd name="connsiteX3" fmla="*/ 268330 w 587461"/>
              <a:gd name="connsiteY3" fmla="*/ 368558 h 487921"/>
              <a:gd name="connsiteX4" fmla="*/ 587461 w 587461"/>
              <a:gd name="connsiteY4" fmla="*/ 0 h 487921"/>
              <a:gd name="connsiteX5" fmla="*/ 283519 w 587461"/>
              <a:gd name="connsiteY5" fmla="*/ 487921 h 487921"/>
              <a:gd name="connsiteX6" fmla="*/ 0 w 587461"/>
              <a:gd name="connsiteY6" fmla="*/ 243617 h 4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7461" h="487921">
                <a:moveTo>
                  <a:pt x="0" y="243617"/>
                </a:moveTo>
                <a:cubicBezTo>
                  <a:pt x="24942" y="223709"/>
                  <a:pt x="37185" y="235551"/>
                  <a:pt x="62127" y="215643"/>
                </a:cubicBezTo>
                <a:lnTo>
                  <a:pt x="100999" y="158150"/>
                </a:lnTo>
                <a:cubicBezTo>
                  <a:pt x="159951" y="217703"/>
                  <a:pt x="215728" y="296305"/>
                  <a:pt x="268330" y="368558"/>
                </a:cubicBezTo>
                <a:cubicBezTo>
                  <a:pt x="339782" y="201255"/>
                  <a:pt x="411234" y="110153"/>
                  <a:pt x="587461" y="0"/>
                </a:cubicBezTo>
                <a:cubicBezTo>
                  <a:pt x="428997" y="159465"/>
                  <a:pt x="346733" y="306231"/>
                  <a:pt x="283519" y="487921"/>
                </a:cubicBezTo>
                <a:cubicBezTo>
                  <a:pt x="201713" y="333461"/>
                  <a:pt x="135781" y="296477"/>
                  <a:pt x="0" y="243617"/>
                </a:cubicBezTo>
                <a:close/>
              </a:path>
            </a:pathLst>
          </a:cu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09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8" grpId="0" animBg="1"/>
      <p:bldP spid="39" grpId="0" animBg="1"/>
      <p:bldP spid="42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40596" y="3104964"/>
            <a:ext cx="576064" cy="206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Знак мантиссы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393586" cy="582594"/>
          </a:xfrm>
        </p:spPr>
        <p:txBody>
          <a:bodyPr/>
          <a:lstStyle/>
          <a:p>
            <a:r>
              <a:rPr lang="ru-RU" dirty="0" smtClean="0"/>
              <a:t>Представление вещественных чисел 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604950" y="1052513"/>
            <a:ext cx="8306845" cy="1764419"/>
            <a:chOff x="2942410" y="4754669"/>
            <a:chExt cx="8306845" cy="1764419"/>
          </a:xfrm>
        </p:grpSpPr>
        <p:sp>
          <p:nvSpPr>
            <p:cNvPr id="18" name="Овал 17"/>
            <p:cNvSpPr/>
            <p:nvPr/>
          </p:nvSpPr>
          <p:spPr>
            <a:xfrm>
              <a:off x="2942410" y="5186940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20" name="Группа 7"/>
            <p:cNvGrpSpPr/>
            <p:nvPr/>
          </p:nvGrpSpPr>
          <p:grpSpPr>
            <a:xfrm>
              <a:off x="2943333" y="4754669"/>
              <a:ext cx="8287302" cy="1764419"/>
              <a:chOff x="2111199" y="5038755"/>
              <a:chExt cx="5976035" cy="1764419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2118379" y="6803174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Подзаголовок 5"/>
                <p:cNvSpPr txBox="1">
                  <a:spLocks/>
                </p:cNvSpPr>
                <p:nvPr/>
              </p:nvSpPr>
              <p:spPr>
                <a:xfrm>
                  <a:off x="3657713" y="4792440"/>
                  <a:ext cx="7591542" cy="165464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algn="just"/>
                  <a:r>
                    <a:rPr lang="ru-RU" sz="22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Нормализованная </a:t>
                  </a:r>
                  <a:r>
                    <a:rPr lang="ru-RU" sz="22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запись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вещественного числа – это 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запись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в виде </a:t>
                  </a:r>
                  <a14:m>
                    <m:oMath xmlns:m="http://schemas.openxmlformats.org/officeDocument/2006/math">
                      <m:r>
                        <a:rPr lang="ru-RU" sz="27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sz="2700" i="1" dirty="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US" sz="27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7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700" i="1" dirty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sz="27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a14:m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, 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где </a:t>
                  </a:r>
                  <a14:m>
                    <m:oMath xmlns:m="http://schemas.openxmlformats.org/officeDocument/2006/math">
                      <m:r>
                        <a:rPr lang="en-US" sz="27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ru-RU" sz="2200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–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целое число, </a:t>
                  </a:r>
                  <a:b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14:m>
                    <m:oMath xmlns:m="http://schemas.openxmlformats.org/officeDocument/2006/math">
                      <m:r>
                        <a:rPr lang="en-US" sz="27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en-US" sz="28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 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система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счисления, </a:t>
                  </a:r>
                  <a14:m>
                    <m:oMath xmlns:m="http://schemas.openxmlformats.org/officeDocument/2006/math">
                      <m:r>
                        <a:rPr lang="en-US" sz="27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–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дробь, 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целая часть которой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содержит одну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значащую цифру</a:t>
                  </a:r>
                  <a:r>
                    <a:rPr lang="ru-RU" sz="2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, т. е</a:t>
                  </a:r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. 1 ≤ </a:t>
                  </a:r>
                  <a14:m>
                    <m:oMath xmlns:m="http://schemas.openxmlformats.org/officeDocument/2006/math">
                      <m:r>
                        <a:rPr lang="en-US" sz="27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&lt;</a:t>
                  </a:r>
                  <a14:m>
                    <m:oMath xmlns:m="http://schemas.openxmlformats.org/officeDocument/2006/math">
                      <m:r>
                        <a:rPr lang="en-US" sz="27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ru-RU" sz="2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.</a:t>
                  </a:r>
                  <a:endParaRPr lang="ru-RU" sz="2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22" name="Подзаголовок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713" y="4792440"/>
                  <a:ext cx="7591542" cy="1654640"/>
                </a:xfrm>
                <a:prstGeom prst="rect">
                  <a:avLst/>
                </a:prstGeom>
                <a:blipFill rotWithShape="0">
                  <a:blip r:embed="rId2" cstate="print"/>
                  <a:stretch>
                    <a:fillRect l="-1044" t="-2214" r="-1044" b="-70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Прямоугольник 24"/>
          <p:cNvSpPr/>
          <p:nvPr/>
        </p:nvSpPr>
        <p:spPr>
          <a:xfrm>
            <a:off x="3419872" y="3104964"/>
            <a:ext cx="2628292" cy="20693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Мантисса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04248" y="3104964"/>
            <a:ext cx="576064" cy="206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Знак порядка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488324" y="3104964"/>
            <a:ext cx="1260140" cy="206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Порядок</a:t>
            </a:r>
            <a:endParaRPr lang="ru-RU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2584" y="5206142"/>
            <a:ext cx="6122910" cy="131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973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17165</TotalTime>
  <Words>594</Words>
  <Application>Microsoft Office PowerPoint</Application>
  <PresentationFormat>Экран (4:3)</PresentationFormat>
  <Paragraphs>251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ПРЕДСТАВЛЕНИЕ ЧИСЕЛ В КОМПЬЮТЕРЕ</vt:lpstr>
      <vt:lpstr>Представление целых чисел </vt:lpstr>
      <vt:lpstr>Представление целых чисел </vt:lpstr>
      <vt:lpstr>Представление целых чисел </vt:lpstr>
      <vt:lpstr>Дополнительный код числа</vt:lpstr>
      <vt:lpstr>Представление целых чисел</vt:lpstr>
      <vt:lpstr>Представление целых чисел</vt:lpstr>
      <vt:lpstr>Представление вещественных чисел</vt:lpstr>
      <vt:lpstr>Представление вещественных чисел </vt:lpstr>
      <vt:lpstr>Вопросы и задания</vt:lpstr>
      <vt:lpstr>Вопросы и задания</vt:lpstr>
      <vt:lpstr>Вопросы и задания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MK</dc:creator>
  <cp:lastModifiedBy>admin</cp:lastModifiedBy>
  <cp:revision>1010</cp:revision>
  <dcterms:modified xsi:type="dcterms:W3CDTF">2025-01-27T06:50:32Z</dcterms:modified>
</cp:coreProperties>
</file>