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3" r:id="rId3"/>
    <p:sldId id="275" r:id="rId4"/>
    <p:sldId id="266" r:id="rId5"/>
    <p:sldId id="268" r:id="rId6"/>
    <p:sldId id="265" r:id="rId7"/>
    <p:sldId id="278" r:id="rId8"/>
    <p:sldId id="272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00B050"/>
    <a:srgbClr val="C00000"/>
    <a:srgbClr val="3D5D1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6" autoAdjust="0"/>
    <p:restoredTop sz="96667" autoAdjust="0"/>
  </p:normalViewPr>
  <p:slideViewPr>
    <p:cSldViewPr>
      <p:cViewPr>
        <p:scale>
          <a:sx n="75" d="100"/>
          <a:sy n="75" d="100"/>
        </p:scale>
        <p:origin x="-2670" y="-900"/>
      </p:cViewPr>
      <p:guideLst>
        <p:guide orient="horz" pos="4065"/>
        <p:guide orient="horz" pos="663"/>
        <p:guide pos="5602"/>
        <p:guide pos="476"/>
        <p:guide pos="385"/>
        <p:guide/>
        <p:guide pos="5556"/>
        <p:guide pos="151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5119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03.02.2025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Задача с разобранным решением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49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 cstate="print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42910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/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2" r:id="rId10"/>
    <p:sldLayoutId id="2147483661" r:id="rId11"/>
    <p:sldLayoutId id="2147483660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КОДИРОВАНИЕ ТЕКСТОВОЙ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ПРЕДСТАВЛЕНИЕ ИНФОРМАЦИИ В КОМПЬЮТЕРЕ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Группа 51"/>
          <p:cNvGrpSpPr/>
          <p:nvPr/>
        </p:nvGrpSpPr>
        <p:grpSpPr>
          <a:xfrm>
            <a:off x="3272266" y="2029268"/>
            <a:ext cx="2714644" cy="3000396"/>
            <a:chOff x="3438516" y="2152640"/>
            <a:chExt cx="2714644" cy="300039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46" name="Прямоугольник 45"/>
            <p:cNvSpPr/>
            <p:nvPr/>
          </p:nvSpPr>
          <p:spPr>
            <a:xfrm>
              <a:off x="3438516" y="2152640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algn="ctr"/>
              <a:r>
                <a:rPr lang="ru-RU" sz="22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…</a:t>
              </a:r>
              <a:endParaRPr lang="ru-RU" sz="2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3438516" y="2652706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438516" y="3152772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438516" y="3652838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3438516" y="4152904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3438516" y="4652970"/>
              <a:ext cx="2714644" cy="50006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2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4" name="Picture 11" descr="C:\Documents and Settings\Администратор.HOME-FDD52612A3\Рабочий стол\Ирина_Раб стол\10-14\141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29268"/>
            <a:ext cx="2452044" cy="300039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3286116" y="2029268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86116" y="2529334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64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86116" y="3029400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65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86116" y="3529466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66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6116" y="4029532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67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286116" y="4529598"/>
            <a:ext cx="2714644" cy="5000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68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000760" y="2029268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000760" y="2529334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01000000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0760" y="3029400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01000001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0760" y="3529466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01000010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000760" y="4029532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01000011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00760" y="4529598"/>
            <a:ext cx="2714644" cy="50006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01000100</a:t>
            </a:r>
            <a:endParaRPr lang="ru-RU" sz="2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20"/>
          <p:cNvGrpSpPr/>
          <p:nvPr/>
        </p:nvGrpSpPr>
        <p:grpSpPr>
          <a:xfrm>
            <a:off x="6000760" y="5214950"/>
            <a:ext cx="2900646" cy="1143008"/>
            <a:chOff x="6000760" y="4929198"/>
            <a:chExt cx="2900646" cy="114300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8" name="Пятиугольник 17"/>
            <p:cNvSpPr/>
            <p:nvPr/>
          </p:nvSpPr>
          <p:spPr>
            <a:xfrm>
              <a:off x="6000760" y="4929198"/>
              <a:ext cx="2786082" cy="1143008"/>
            </a:xfrm>
            <a:prstGeom prst="homePlate">
              <a:avLst>
                <a:gd name="adj" fmla="val 0"/>
              </a:avLst>
            </a:prstGeom>
            <a:grpFill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29638" y="5039037"/>
              <a:ext cx="25717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Перевести номер символа в двоичную систему счисления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Группа 19"/>
          <p:cNvGrpSpPr/>
          <p:nvPr/>
        </p:nvGrpSpPr>
        <p:grpSpPr>
          <a:xfrm>
            <a:off x="3286116" y="5214950"/>
            <a:ext cx="3017021" cy="1143008"/>
            <a:chOff x="3214678" y="4929198"/>
            <a:chExt cx="2928958" cy="1143008"/>
          </a:xfrm>
        </p:grpSpPr>
        <p:sp>
          <p:nvSpPr>
            <p:cNvPr id="17" name="Пятиугольник 16"/>
            <p:cNvSpPr/>
            <p:nvPr/>
          </p:nvSpPr>
          <p:spPr>
            <a:xfrm>
              <a:off x="3214678" y="4929198"/>
              <a:ext cx="2928958" cy="1143008"/>
            </a:xfrm>
            <a:prstGeom prst="homePlate">
              <a:avLst>
                <a:gd name="adj" fmla="val 26330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617487" y="5039037"/>
              <a:ext cx="250094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Присвоить каждому символу алфавита</a:t>
              </a:r>
            </a:p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порядковый номер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Компьютерное представление текстовой информации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642910" y="1214439"/>
            <a:ext cx="8215312" cy="857239"/>
          </a:xfrm>
        </p:spPr>
        <p:txBody>
          <a:bodyPr/>
          <a:lstStyle/>
          <a:p>
            <a:r>
              <a:rPr lang="ru-RU" dirty="0" smtClean="0"/>
              <a:t>Для компьютерного представления текстовой информации достаточно:</a:t>
            </a:r>
            <a:endParaRPr lang="ru-RU" dirty="0"/>
          </a:p>
        </p:txBody>
      </p:sp>
      <p:grpSp>
        <p:nvGrpSpPr>
          <p:cNvPr id="5" name="Группа 18"/>
          <p:cNvGrpSpPr/>
          <p:nvPr/>
        </p:nvGrpSpPr>
        <p:grpSpPr>
          <a:xfrm>
            <a:off x="713116" y="5214950"/>
            <a:ext cx="2928895" cy="1143008"/>
            <a:chOff x="713116" y="4929198"/>
            <a:chExt cx="2786082" cy="1143008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713116" y="4929198"/>
              <a:ext cx="2786082" cy="1143008"/>
            </a:xfrm>
            <a:prstGeom prst="homePlate">
              <a:avLst>
                <a:gd name="adj" fmla="val 2633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0767" y="5039037"/>
              <a:ext cx="24405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Определить  алфавит (множество всех символов)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060" name="Picture 12" descr="C:\Documents and Settings\Администратор.HOME-FDD52612A3\Рабочий стол\Ирина_Раб стол\10-14\141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640" y="4366161"/>
            <a:ext cx="391681" cy="277285"/>
          </a:xfrm>
          <a:prstGeom prst="rect">
            <a:avLst/>
          </a:prstGeom>
          <a:noFill/>
        </p:spPr>
      </p:pic>
      <p:pic>
        <p:nvPicPr>
          <p:cNvPr id="2061" name="Picture 13" descr="C:\Documents and Settings\Администратор.HOME-FDD52612A3\Рабочий стол\Ирина_Раб стол\10-14\141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1388" y="2368813"/>
            <a:ext cx="267338" cy="303397"/>
          </a:xfrm>
          <a:prstGeom prst="rect">
            <a:avLst/>
          </a:prstGeom>
          <a:noFill/>
        </p:spPr>
      </p:pic>
      <p:pic>
        <p:nvPicPr>
          <p:cNvPr id="2062" name="Picture 14" descr="C:\Documents and Settings\Администратор.HOME-FDD52612A3\Рабочий стол\Ирина_Раб стол\10-14\1410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6250" y="4672474"/>
            <a:ext cx="238739" cy="300910"/>
          </a:xfrm>
          <a:prstGeom prst="rect">
            <a:avLst/>
          </a:prstGeom>
          <a:noFill/>
        </p:spPr>
      </p:pic>
      <p:pic>
        <p:nvPicPr>
          <p:cNvPr id="2063" name="Picture 15" descr="C:\Documents and Settings\Администратор.HOME-FDD52612A3\Рабочий стол\Ирина_Раб стол\10-14\1410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6131" y="3458028"/>
            <a:ext cx="241225" cy="308371"/>
          </a:xfrm>
          <a:prstGeom prst="rect">
            <a:avLst/>
          </a:prstGeom>
          <a:noFill/>
        </p:spPr>
      </p:pic>
      <p:pic>
        <p:nvPicPr>
          <p:cNvPr id="2064" name="Picture 16" descr="C:\Documents and Settings\Администратор.HOME-FDD52612A3\Рабочий стол\Ирина_Раб стол\10-14\14107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0588" y="2967487"/>
            <a:ext cx="269824" cy="300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347 L 0.18646 -0.2541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-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0.00625 L 0.18038 0.1115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278 L 0.21198 -0.15439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0" y="-7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486 L 0.31788 0.09861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486 L 0.37378 0.24329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00" y="1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Кодировка </a:t>
            </a:r>
            <a:r>
              <a:rPr lang="en-US" dirty="0" smtClean="0"/>
              <a:t>ASCII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285884"/>
          </a:xfrm>
        </p:spPr>
        <p:txBody>
          <a:bodyPr/>
          <a:lstStyle/>
          <a:p>
            <a:r>
              <a:rPr lang="ru-RU" b="1" dirty="0" err="1" smtClean="0">
                <a:solidFill>
                  <a:srgbClr val="C00000"/>
                </a:solidFill>
              </a:rPr>
              <a:t>A</a:t>
            </a:r>
            <a:r>
              <a:rPr lang="ru-RU" b="1" dirty="0" err="1" smtClean="0"/>
              <a:t>merican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S</a:t>
            </a:r>
            <a:r>
              <a:rPr lang="ru-RU" b="1" dirty="0" err="1" smtClean="0"/>
              <a:t>tandard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C</a:t>
            </a:r>
            <a:r>
              <a:rPr lang="ru-RU" b="1" dirty="0" err="1" smtClean="0"/>
              <a:t>ode</a:t>
            </a:r>
            <a:r>
              <a:rPr lang="ru-RU" b="1" dirty="0" smtClean="0"/>
              <a:t> </a:t>
            </a:r>
            <a:r>
              <a:rPr lang="ru-RU" b="1" dirty="0" err="1" smtClean="0"/>
              <a:t>for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I</a:t>
            </a:r>
            <a:r>
              <a:rPr lang="ru-RU" b="1" dirty="0" err="1" smtClean="0"/>
              <a:t>nformation</a:t>
            </a:r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I</a:t>
            </a:r>
            <a:r>
              <a:rPr lang="ru-RU" b="1" dirty="0" err="1" smtClean="0"/>
              <a:t>nterchange</a:t>
            </a:r>
            <a:r>
              <a:rPr lang="ru-RU" b="1" dirty="0" smtClean="0"/>
              <a:t> </a:t>
            </a:r>
            <a:r>
              <a:rPr lang="ru-RU" dirty="0" smtClean="0"/>
              <a:t>–  американский стандартный код для обмена информацией, разработанный в 1960-х годах в США.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28862" y="2332805"/>
          <a:ext cx="8001050" cy="3739401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4154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!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^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198510" y="2742330"/>
            <a:ext cx="7524000" cy="828000"/>
          </a:xfrm>
          <a:prstGeom prst="rect">
            <a:avLst/>
          </a:prstGeom>
          <a:solidFill>
            <a:schemeClr val="bg1">
              <a:lumMod val="50000"/>
              <a:alpha val="18824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98510" y="3571876"/>
            <a:ext cx="7524000" cy="2500330"/>
          </a:xfrm>
          <a:prstGeom prst="rect">
            <a:avLst/>
          </a:prstGeom>
          <a:solidFill>
            <a:schemeClr val="bg1">
              <a:lumMod val="50000"/>
              <a:alpha val="18824"/>
            </a:schemeClr>
          </a:solidFill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1500166" y="3786190"/>
            <a:ext cx="4714908" cy="1500198"/>
          </a:xfrm>
          <a:prstGeom prst="wedgeRectCallout">
            <a:avLst>
              <a:gd name="adj1" fmla="val 39821"/>
              <a:gd name="adj2" fmla="val -82723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Первые 32 символа  и 128-й – управляющие</a:t>
            </a:r>
          </a:p>
          <a:p>
            <a:pPr algn="ctr">
              <a:lnSpc>
                <a:spcPct val="80000"/>
              </a:lnSpc>
              <a:spcBef>
                <a:spcPts val="6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(при выводе текста они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не отображаются графически)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3929058" y="2143116"/>
            <a:ext cx="4714908" cy="1500198"/>
          </a:xfrm>
          <a:prstGeom prst="wedgeRectCallout">
            <a:avLst>
              <a:gd name="adj1" fmla="val -37000"/>
              <a:gd name="adj2" fmla="val 78884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Изображаемые символы 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(буквы латинского алфавита, цифры, знаки препинания и арифметических операций, скобки и некоторые специальные символы)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71614" y="4407702"/>
            <a:ext cx="468000" cy="414000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/>
              <a:t>A</a:t>
            </a:r>
            <a:endParaRPr lang="ru-RU" sz="3600" b="1" dirty="0"/>
          </a:p>
        </p:txBody>
      </p:sp>
      <p:grpSp>
        <p:nvGrpSpPr>
          <p:cNvPr id="26" name="Группа 25"/>
          <p:cNvGrpSpPr/>
          <p:nvPr/>
        </p:nvGrpSpPr>
        <p:grpSpPr>
          <a:xfrm>
            <a:off x="1309119" y="2406008"/>
            <a:ext cx="7352945" cy="1523058"/>
            <a:chOff x="1309119" y="2406008"/>
            <a:chExt cx="7352945" cy="152305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309119" y="2406008"/>
              <a:ext cx="2352285" cy="478156"/>
              <a:chOff x="1231348" y="2450778"/>
              <a:chExt cx="2352285" cy="478156"/>
            </a:xfrm>
          </p:grpSpPr>
          <p:graphicFrame>
            <p:nvGraphicFramePr>
              <p:cNvPr id="11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3390855538"/>
                  </p:ext>
                </p:extLst>
              </p:nvPr>
            </p:nvGraphicFramePr>
            <p:xfrm>
              <a:off x="1231348" y="2450778"/>
              <a:ext cx="2352285" cy="33528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15" name="Равнобедренный треугольник 14"/>
              <p:cNvSpPr/>
              <p:nvPr/>
            </p:nvSpPr>
            <p:spPr>
              <a:xfrm flipV="1">
                <a:off x="1270402" y="2786058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17" name="Группа 16"/>
            <p:cNvGrpSpPr/>
            <p:nvPr/>
          </p:nvGrpSpPr>
          <p:grpSpPr>
            <a:xfrm>
              <a:off x="6309779" y="3436620"/>
              <a:ext cx="2352285" cy="492446"/>
              <a:chOff x="1236517" y="3064190"/>
              <a:chExt cx="2352285" cy="492446"/>
            </a:xfrm>
          </p:grpSpPr>
          <p:graphicFrame>
            <p:nvGraphicFramePr>
              <p:cNvPr id="18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3390855538"/>
                  </p:ext>
                </p:extLst>
              </p:nvPr>
            </p:nvGraphicFramePr>
            <p:xfrm>
              <a:off x="1236517" y="3221356"/>
              <a:ext cx="2352285" cy="33528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3325910" y="3064190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1270612" y="3229926"/>
            <a:ext cx="6939557" cy="3190260"/>
            <a:chOff x="1270612" y="3229926"/>
            <a:chExt cx="6939557" cy="3190260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1270612" y="3229926"/>
              <a:ext cx="2352285" cy="478156"/>
              <a:chOff x="1231348" y="2450778"/>
              <a:chExt cx="2352285" cy="478156"/>
            </a:xfrm>
          </p:grpSpPr>
          <p:graphicFrame>
            <p:nvGraphicFramePr>
              <p:cNvPr id="21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3390855538"/>
                  </p:ext>
                </p:extLst>
              </p:nvPr>
            </p:nvGraphicFramePr>
            <p:xfrm>
              <a:off x="1231348" y="2450778"/>
              <a:ext cx="2352285" cy="33528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22" name="Равнобедренный треугольник 21"/>
              <p:cNvSpPr/>
              <p:nvPr/>
            </p:nvSpPr>
            <p:spPr>
              <a:xfrm flipV="1">
                <a:off x="1270402" y="2786058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5857884" y="5935680"/>
              <a:ext cx="2352285" cy="484506"/>
              <a:chOff x="784622" y="3077210"/>
              <a:chExt cx="2352285" cy="484506"/>
            </a:xfrm>
          </p:grpSpPr>
          <p:graphicFrame>
            <p:nvGraphicFramePr>
              <p:cNvPr id="24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3390855538"/>
                  </p:ext>
                </p:extLst>
              </p:nvPr>
            </p:nvGraphicFramePr>
            <p:xfrm>
              <a:off x="784622" y="3226436"/>
              <a:ext cx="2352285" cy="33528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25" name="Равнобедренный треугольник 24"/>
              <p:cNvSpPr/>
              <p:nvPr/>
            </p:nvSpPr>
            <p:spPr>
              <a:xfrm>
                <a:off x="2862674" y="3077210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2" name="Группа 31"/>
          <p:cNvGrpSpPr/>
          <p:nvPr/>
        </p:nvGrpSpPr>
        <p:grpSpPr>
          <a:xfrm>
            <a:off x="1765280" y="4763303"/>
            <a:ext cx="2352285" cy="494825"/>
            <a:chOff x="1714480" y="3840959"/>
            <a:chExt cx="2352285" cy="494825"/>
          </a:xfrm>
        </p:grpSpPr>
        <p:graphicFrame>
          <p:nvGraphicFramePr>
            <p:cNvPr id="30" name="Объект 2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xmlns="" val="3390855538"/>
                </p:ext>
              </p:extLst>
            </p:nvPr>
          </p:nvGraphicFramePr>
          <p:xfrm>
            <a:off x="1714480" y="4000504"/>
            <a:ext cx="2352285" cy="335280"/>
          </p:xfrm>
          <a:graphic>
            <a:graphicData uri="http://schemas.openxmlformats.org/drawingml/2006/table">
              <a:tbl>
                <a:tblPr firstRow="1" bandRow="1">
                  <a:effectLst/>
                  <a:tableStyleId>{3C2FFA5D-87B4-456A-9821-1D502468CF0F}</a:tableStyleId>
                </a:tblPr>
                <a:tblGrid>
                  <a:gridCol w="294035">
                    <a:extLst>
                      <a:ext uri="{9D8B030D-6E8A-4147-A177-3AD203B41FA5}">
                        <a16:colId xmlns:a16="http://schemas.microsoft.com/office/drawing/2014/main" xmlns="" val="20001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:a16="http://schemas.microsoft.com/office/drawing/2014/main" xmlns="" val="20002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:a16="http://schemas.microsoft.com/office/drawing/2014/main" xmlns="" val="20003"/>
                      </a:ext>
                    </a:extLst>
                  </a:gridCol>
                  <a:gridCol w="294035">
                    <a:extLst>
                      <a:ext uri="{9D8B030D-6E8A-4147-A177-3AD203B41FA5}">
                        <a16:colId xmlns:a16="http://schemas.microsoft.com/office/drawing/2014/main" xmlns="" val="20004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:a16="http://schemas.microsoft.com/office/drawing/2014/main" xmlns="" val="20005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:a16="http://schemas.microsoft.com/office/drawing/2014/main" xmlns="" val="20006"/>
                      </a:ext>
                    </a:extLst>
                  </a:gridCol>
                  <a:gridCol w="294035">
                    <a:extLst>
                      <a:ext uri="{9D8B030D-6E8A-4147-A177-3AD203B41FA5}">
                        <a16:colId xmlns:a16="http://schemas.microsoft.com/office/drawing/2014/main" xmlns="" val="20007"/>
                      </a:ext>
                    </a:extLst>
                  </a:gridCol>
                  <a:gridCol w="294036">
                    <a:extLst>
                      <a:ext uri="{9D8B030D-6E8A-4147-A177-3AD203B41FA5}">
                        <a16:colId xmlns:a16="http://schemas.microsoft.com/office/drawing/2014/main" xmlns="" val="20008"/>
                      </a:ext>
                    </a:extLst>
                  </a:gridCol>
                </a:tblGrid>
                <a:tr h="279247"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0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ru-RU" sz="1600" b="1" baseline="0" dirty="0" smtClean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a:t>1</a:t>
                        </a:r>
                        <a:endParaRPr lang="ru-RU" sz="1600" b="1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endParaRPr>
                      </a:p>
                    </a:txBody>
                    <a:tcPr marL="36000" marR="3600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cell3D prstMaterial="dkEdge">
                        <a:bevel prst="cross"/>
                        <a:lightRig rig="flood" dir="t"/>
                      </a:cell3D>
                      <a:solidFill>
                        <a:srgbClr val="92D050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xmlns="" val="10000"/>
                    </a:ext>
                  </a:extLst>
                </a:tr>
              </a:tbl>
            </a:graphicData>
          </a:graphic>
        </p:graphicFrame>
        <p:sp>
          <p:nvSpPr>
            <p:cNvPr id="31" name="Равнобедренный треугольник 30"/>
            <p:cNvSpPr/>
            <p:nvPr/>
          </p:nvSpPr>
          <p:spPr>
            <a:xfrm rot="10800000" flipV="1">
              <a:off x="1748998" y="3840959"/>
              <a:ext cx="214314" cy="142876"/>
            </a:xfrm>
            <a:prstGeom prst="triangl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6" grpId="0" animBg="1"/>
      <p:bldP spid="6" grpId="1" animBg="1"/>
      <p:bldP spid="8" grpId="0" animBg="1"/>
      <p:bldP spid="8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кодировки </a:t>
            </a:r>
            <a:r>
              <a:rPr lang="en-US" dirty="0" smtClean="0"/>
              <a:t>ASCII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1142984"/>
          <a:ext cx="8001050" cy="49927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!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^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42910" y="3786189"/>
          <a:ext cx="8001050" cy="2349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─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│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┐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└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┘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├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┤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┬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┼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▀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▄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█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▐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░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▒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▓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⌠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■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∙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√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≈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≤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≥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⌡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°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²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÷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═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║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╒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╓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╔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╕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╖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╗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╘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╙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╚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╛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╜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╝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╞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╟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╠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╡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╢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╣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╤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╥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╦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╧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╨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╩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╪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╫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╬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©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642910" y="3784607"/>
          <a:ext cx="8001050" cy="2349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Ђ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Ѓ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‚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ѓ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„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†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‡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‰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Љ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‹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Њ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Ќ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Ћ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Џ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ђ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‘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’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“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”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•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™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љ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›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њ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ќ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ћ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џ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Ў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ў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Ј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¤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Ґ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¦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§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©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¬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®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°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±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ґ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µ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¶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·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ј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Ѕ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ѕ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252525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1135010" y="3393414"/>
            <a:ext cx="7524751" cy="2738600"/>
            <a:chOff x="1135010" y="3394996"/>
            <a:chExt cx="7524751" cy="2738600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1135010" y="3757596"/>
              <a:ext cx="7524000" cy="2376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291275" y="3394996"/>
              <a:ext cx="2368486" cy="357190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Windows-1251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Прямоугольная выноска 28"/>
          <p:cNvSpPr/>
          <p:nvPr/>
        </p:nvSpPr>
        <p:spPr>
          <a:xfrm>
            <a:off x="3857620" y="1046146"/>
            <a:ext cx="4714908" cy="1500198"/>
          </a:xfrm>
          <a:prstGeom prst="wedgeRectCallout">
            <a:avLst>
              <a:gd name="adj1" fmla="val -40396"/>
              <a:gd name="adj2" fmla="val 71576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Стандартная часть кода (0 … 127)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1135010" y="3394996"/>
            <a:ext cx="7524000" cy="2738600"/>
            <a:chOff x="1135010" y="3394996"/>
            <a:chExt cx="7524000" cy="27386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35010" y="3757596"/>
              <a:ext cx="7524000" cy="2376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286512" y="3394996"/>
              <a:ext cx="2368486" cy="357190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КОИ-8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133451" y="3758112"/>
            <a:ext cx="7524000" cy="2376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266802" y="5038736"/>
            <a:ext cx="4714908" cy="1500198"/>
          </a:xfrm>
          <a:prstGeom prst="wedgeRectCallout">
            <a:avLst>
              <a:gd name="adj1" fmla="val 42110"/>
              <a:gd name="adj2" fmla="val -72988"/>
            </a:avLst>
          </a:prstGeom>
          <a:solidFill>
            <a:srgbClr val="C0000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Расширение </a:t>
            </a:r>
            <a:r>
              <a:rPr lang="en-US" sz="2400" dirty="0" smtClean="0"/>
              <a:t>ASCII</a:t>
            </a:r>
            <a:r>
              <a:rPr lang="ru-RU" sz="2400" dirty="0" smtClean="0"/>
              <a:t> (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128 … 255)</a:t>
            </a:r>
          </a:p>
          <a:p>
            <a:pPr algn="ctr">
              <a:spcBef>
                <a:spcPts val="600"/>
              </a:spcBef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(буквы национального алфавита, </a:t>
            </a:r>
            <a:br>
              <a:rPr lang="ru-RU" sz="1600" dirty="0" smtClean="0"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latin typeface="Arial" pitchFamily="34" charset="0"/>
                <a:cs typeface="Arial" pitchFamily="34" charset="0"/>
              </a:rPr>
              <a:t>символы национальной валюты и т.п.)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245619" y="1071546"/>
            <a:ext cx="7352945" cy="3076597"/>
            <a:chOff x="1309119" y="2406008"/>
            <a:chExt cx="7352945" cy="3196447"/>
          </a:xfrm>
        </p:grpSpPr>
        <p:grpSp>
          <p:nvGrpSpPr>
            <p:cNvPr id="18" name="Группа 15"/>
            <p:cNvGrpSpPr/>
            <p:nvPr/>
          </p:nvGrpSpPr>
          <p:grpSpPr>
            <a:xfrm>
              <a:off x="1309119" y="2406008"/>
              <a:ext cx="2352285" cy="478156"/>
              <a:chOff x="1231348" y="2450778"/>
              <a:chExt cx="2352285" cy="478156"/>
            </a:xfrm>
          </p:grpSpPr>
          <p:graphicFrame>
            <p:nvGraphicFramePr>
              <p:cNvPr id="23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3390855538"/>
                  </p:ext>
                </p:extLst>
              </p:nvPr>
            </p:nvGraphicFramePr>
            <p:xfrm>
              <a:off x="1231348" y="2450778"/>
              <a:ext cx="2352285" cy="348341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30" name="Равнобедренный треугольник 29"/>
              <p:cNvSpPr/>
              <p:nvPr/>
            </p:nvSpPr>
            <p:spPr>
              <a:xfrm flipV="1">
                <a:off x="1270402" y="2786058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20" name="Группа 16"/>
            <p:cNvGrpSpPr/>
            <p:nvPr/>
          </p:nvGrpSpPr>
          <p:grpSpPr>
            <a:xfrm>
              <a:off x="6309779" y="5127440"/>
              <a:ext cx="2352285" cy="475015"/>
              <a:chOff x="1236517" y="4755010"/>
              <a:chExt cx="2352285" cy="475015"/>
            </a:xfrm>
          </p:grpSpPr>
          <p:graphicFrame>
            <p:nvGraphicFramePr>
              <p:cNvPr id="21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3390855538"/>
                  </p:ext>
                </p:extLst>
              </p:nvPr>
            </p:nvGraphicFramePr>
            <p:xfrm>
              <a:off x="1236517" y="4881684"/>
              <a:ext cx="2352285" cy="348341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22" name="Равнобедренный треугольник 21"/>
              <p:cNvSpPr/>
              <p:nvPr/>
            </p:nvSpPr>
            <p:spPr>
              <a:xfrm>
                <a:off x="3335435" y="4755010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1" name="Группа 30"/>
          <p:cNvGrpSpPr/>
          <p:nvPr/>
        </p:nvGrpSpPr>
        <p:grpSpPr>
          <a:xfrm>
            <a:off x="1219583" y="3429000"/>
            <a:ext cx="7367233" cy="3064212"/>
            <a:chOff x="1309119" y="2406008"/>
            <a:chExt cx="7367233" cy="3215098"/>
          </a:xfrm>
        </p:grpSpPr>
        <p:grpSp>
          <p:nvGrpSpPr>
            <p:cNvPr id="32" name="Группа 15"/>
            <p:cNvGrpSpPr/>
            <p:nvPr/>
          </p:nvGrpSpPr>
          <p:grpSpPr>
            <a:xfrm>
              <a:off x="1309119" y="2406008"/>
              <a:ext cx="2352285" cy="478156"/>
              <a:chOff x="1231348" y="2450778"/>
              <a:chExt cx="2352285" cy="478156"/>
            </a:xfrm>
          </p:grpSpPr>
          <p:graphicFrame>
            <p:nvGraphicFramePr>
              <p:cNvPr id="36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3390855538"/>
                  </p:ext>
                </p:extLst>
              </p:nvPr>
            </p:nvGraphicFramePr>
            <p:xfrm>
              <a:off x="1231348" y="2450778"/>
              <a:ext cx="2352285" cy="35179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37" name="Равнобедренный треугольник 36"/>
              <p:cNvSpPr/>
              <p:nvPr/>
            </p:nvSpPr>
            <p:spPr>
              <a:xfrm flipV="1">
                <a:off x="1270402" y="2786058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" name="Группа 16"/>
            <p:cNvGrpSpPr/>
            <p:nvPr/>
          </p:nvGrpSpPr>
          <p:grpSpPr>
            <a:xfrm>
              <a:off x="6324067" y="5114407"/>
              <a:ext cx="2352285" cy="506699"/>
              <a:chOff x="1250805" y="4741977"/>
              <a:chExt cx="2352285" cy="506699"/>
            </a:xfrm>
          </p:grpSpPr>
          <p:graphicFrame>
            <p:nvGraphicFramePr>
              <p:cNvPr id="34" name="Объект 2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xmlns="" val="3390855538"/>
                  </p:ext>
                </p:extLst>
              </p:nvPr>
            </p:nvGraphicFramePr>
            <p:xfrm>
              <a:off x="1250805" y="4896886"/>
              <a:ext cx="2352285" cy="351790"/>
            </p:xfrm>
            <a:graphic>
              <a:graphicData uri="http://schemas.openxmlformats.org/drawingml/2006/table">
                <a:tbl>
                  <a:tblPr firstRow="1" bandRow="1">
                    <a:effectLst/>
                    <a:tableStyleId>{3C2FFA5D-87B4-456A-9821-1D502468CF0F}</a:tableStyleId>
                  </a:tblPr>
                  <a:tblGrid>
                    <a:gridCol w="294035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5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6"/>
                        </a:ext>
                      </a:extLst>
                    </a:gridCol>
                    <a:gridCol w="294035">
                      <a:extLst>
                        <a:ext uri="{9D8B030D-6E8A-4147-A177-3AD203B41FA5}">
                          <a16:colId xmlns:a16="http://schemas.microsoft.com/office/drawing/2014/main" xmlns="" val="20007"/>
                        </a:ext>
                      </a:extLst>
                    </a:gridCol>
                    <a:gridCol w="294036">
                      <a:extLst>
                        <a:ext uri="{9D8B030D-6E8A-4147-A177-3AD203B41FA5}">
                          <a16:colId xmlns:a16="http://schemas.microsoft.com/office/drawing/2014/main" xmlns="" val="20008"/>
                        </a:ext>
                      </a:extLst>
                    </a:gridCol>
                  </a:tblGrid>
                  <a:tr h="2792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600" b="1" baseline="0" dirty="0" smtClean="0">
                              <a:solidFill>
                                <a:schemeClr val="bg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ru-RU" sz="1600" b="1" baseline="0" dirty="0">
                            <a:solidFill>
                              <a:schemeClr val="bg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36000" marR="3600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cell3D prstMaterial="dkEdge">
                          <a:bevel prst="cross"/>
                          <a:lightRig rig="flood" dir="t"/>
                        </a:cell3D>
                        <a:solidFill>
                          <a:srgbClr val="92D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</a:tbl>
              </a:graphicData>
            </a:graphic>
          </p:graphicFrame>
          <p:sp>
            <p:nvSpPr>
              <p:cNvPr id="35" name="Равнобедренный треугольник 34"/>
              <p:cNvSpPr/>
              <p:nvPr/>
            </p:nvSpPr>
            <p:spPr>
              <a:xfrm>
                <a:off x="3354485" y="4741977"/>
                <a:ext cx="214314" cy="142876"/>
              </a:xfrm>
              <a:prstGeom prst="triangle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39" grpId="0" animBg="1"/>
      <p:bldP spid="39" grpId="1" animBg="1"/>
      <p:bldP spid="28" grpId="0" animBg="1"/>
      <p:bldP spid="2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Расширение кодировки </a:t>
            </a:r>
            <a:r>
              <a:rPr lang="en-US" dirty="0" smtClean="0"/>
              <a:t>ASCII</a:t>
            </a:r>
            <a:endParaRPr lang="ru-RU" dirty="0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642910" y="1142984"/>
          <a:ext cx="8001050" cy="4992713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0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EOT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DLE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DC4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SYN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ETB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SUB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ESC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!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“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&amp;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‘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)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*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,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.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/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: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&lt;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=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&gt;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?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@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[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\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]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^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_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`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i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z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{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|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}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</a:t>
                      </a:r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8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C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E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766742" y="3786189"/>
          <a:ext cx="8001050" cy="2349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┐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└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┘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├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┤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┬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┼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▐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░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▒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▓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⌠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■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∙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√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≤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≥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⌡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²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═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║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╒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╓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╔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╕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╖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╗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╘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╙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╚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╛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╜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╝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╞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╟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╠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╡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╢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╣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╤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╥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╦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╧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╨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╩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╪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╫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╬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©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10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C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100" dirty="0">
                        <a:solidFill>
                          <a:srgbClr val="C00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" name="Группа 18"/>
          <p:cNvGrpSpPr/>
          <p:nvPr/>
        </p:nvGrpSpPr>
        <p:grpSpPr>
          <a:xfrm>
            <a:off x="1135010" y="3394996"/>
            <a:ext cx="7524000" cy="2738600"/>
            <a:chOff x="1135010" y="3394996"/>
            <a:chExt cx="7524000" cy="27386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135010" y="3757596"/>
              <a:ext cx="7524000" cy="2376000"/>
            </a:xfrm>
            <a:prstGeom prst="rect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286512" y="3394996"/>
              <a:ext cx="2368486" cy="357190"/>
            </a:xfrm>
            <a:prstGeom prst="rect">
              <a:avLst/>
            </a:prstGeom>
            <a:solidFill>
              <a:srgbClr val="C00000"/>
            </a:solidFill>
            <a:ln w="762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КОИ-8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571478" y="3794132"/>
          <a:ext cx="8001050" cy="2349512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  <a:gridCol w="470650"/>
              </a:tblGrid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Ђ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Ѓ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‚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ѓ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„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…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†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‡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€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Љ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‹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Њ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Ќ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Ћ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Џ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ђ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‘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’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“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”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•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–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—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™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љ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›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њ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ќ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ћ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џ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Ў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ў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Ј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¤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Ґ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¦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§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©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«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¬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®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±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і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ґ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µ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¶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·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ё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є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ј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Ѕ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ѕ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ї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а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б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в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д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е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ж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и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й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л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о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3689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ф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х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ц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ч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ш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щ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ъ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ы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э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ю</a:t>
                      </a:r>
                      <a:endParaRPr lang="ru-RU" sz="180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Группа 24"/>
          <p:cNvGrpSpPr/>
          <p:nvPr/>
        </p:nvGrpSpPr>
        <p:grpSpPr>
          <a:xfrm>
            <a:off x="1135010" y="3393414"/>
            <a:ext cx="7524000" cy="2738600"/>
            <a:chOff x="1135010" y="3394996"/>
            <a:chExt cx="7524000" cy="2738600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846588" y="3394996"/>
              <a:ext cx="2368486" cy="357190"/>
            </a:xfrm>
            <a:prstGeom prst="rect">
              <a:avLst/>
            </a:prstGeom>
            <a:solidFill>
              <a:srgbClr val="002060"/>
            </a:solidFill>
            <a:ln w="76200">
              <a:solidFill>
                <a:srgbClr val="00206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</a:rPr>
                <a:t>Windows-1251</a:t>
              </a:r>
              <a:endParaRPr lang="ru-RU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135010" y="3757596"/>
              <a:ext cx="7524000" cy="2376000"/>
            </a:xfrm>
            <a:prstGeom prst="rect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Администратор.HOME-FDD52612A3\Рабочий стол\Ирина_Раб стол\10-14\14109.png"/>
          <p:cNvPicPr>
            <a:picLocks noChangeAspect="1" noChangeArrowheads="1"/>
          </p:cNvPicPr>
          <p:nvPr/>
        </p:nvPicPr>
        <p:blipFill>
          <a:blip r:embed="rId2" cstate="print"/>
          <a:srcRect r="15127"/>
          <a:stretch>
            <a:fillRect/>
          </a:stretch>
        </p:blipFill>
        <p:spPr bwMode="auto">
          <a:xfrm>
            <a:off x="6737461" y="4422798"/>
            <a:ext cx="2406571" cy="21494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Стандарт </a:t>
            </a:r>
            <a:r>
              <a:rPr lang="en-US" dirty="0" smtClean="0"/>
              <a:t>Unicode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500166" y="1214422"/>
            <a:ext cx="7358113" cy="12144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Unicode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—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это «уникальный код для любого символа, независимо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от платформы, независимо от программы, независимо от языка»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(www.unicode.org).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428736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6"/>
            <a:ext cx="8072494" cy="1428760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714348" y="2643182"/>
            <a:ext cx="585791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Стандарт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Unicode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был разработан в 1991 году и описывает алфавиты всех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извест-ных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, в том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числе и «мертвых», языков. Для языков, имеющих несколько алфавитов или вариантов написания (японского и индийского), закодированы все варианты. </a:t>
            </a:r>
          </a:p>
          <a:p>
            <a:pPr algn="just"/>
            <a:r>
              <a:rPr lang="ru-RU" sz="2200" dirty="0" smtClean="0">
                <a:latin typeface="Arial" pitchFamily="34" charset="0"/>
                <a:cs typeface="Arial" pitchFamily="34" charset="0"/>
              </a:rPr>
              <a:t>В кодировку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Unicode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внесены все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матема-тические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и иные научные символьные обозначения и даже некоторые придуман-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ные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языки (язык эльфов из трилогии </a:t>
            </a:r>
            <a:br>
              <a:rPr lang="ru-RU" sz="2200" dirty="0" smtClean="0">
                <a:latin typeface="Arial" pitchFamily="34" charset="0"/>
                <a:cs typeface="Arial" pitchFamily="34" charset="0"/>
              </a:rPr>
            </a:br>
            <a:r>
              <a:rPr lang="ru-RU" sz="2200" dirty="0" smtClean="0">
                <a:latin typeface="Arial" pitchFamily="34" charset="0"/>
                <a:cs typeface="Arial" pitchFamily="34" charset="0"/>
              </a:rPr>
              <a:t>Дж. Р. Р.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Толкина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«Властелин колец»).</a:t>
            </a:r>
          </a:p>
        </p:txBody>
      </p:sp>
      <p:pic>
        <p:nvPicPr>
          <p:cNvPr id="1026" name="Picture 2" descr="C:\Documents and Settings\Администратор.HOME-FDD52612A3\Рабочий стол\Ирина_Раб стол\10-14\Unicode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727320"/>
            <a:ext cx="1944000" cy="1944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585678" y="4586522"/>
            <a:ext cx="2357422" cy="7694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9050" cmpd="sng">
                  <a:solidFill>
                    <a:srgbClr val="FFFFFF"/>
                  </a:solidFill>
                  <a:prstDash val="solid"/>
                </a:ln>
                <a:noFill/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65536</a:t>
            </a:r>
            <a:endParaRPr lang="ru-RU" sz="4400" dirty="0">
              <a:ln w="19050" cmpd="sng">
                <a:solidFill>
                  <a:srgbClr val="FFFFFF"/>
                </a:solidFill>
                <a:prstDash val="solid"/>
              </a:ln>
              <a:noFill/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Администратор.HOME-FDD52612A3\Рабочий стол\Ирина_Раб стол\10-14\143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13" y="1714488"/>
            <a:ext cx="7858180" cy="364333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Кодировки стандарта </a:t>
            </a:r>
            <a:r>
              <a:rPr lang="en-US" dirty="0" smtClean="0"/>
              <a:t>Unicode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072494" cy="928694"/>
          </a:xfrm>
        </p:spPr>
        <p:txBody>
          <a:bodyPr/>
          <a:lstStyle/>
          <a:p>
            <a:r>
              <a:rPr lang="ru-RU" dirty="0" smtClean="0"/>
              <a:t>Для представления символов в памяти компьютера в стандарте </a:t>
            </a:r>
            <a:r>
              <a:rPr lang="ru-RU" dirty="0" err="1" smtClean="0"/>
              <a:t>Unicode</a:t>
            </a:r>
            <a:r>
              <a:rPr lang="ru-RU" dirty="0" smtClean="0"/>
              <a:t> имеется несколько кодировок.</a:t>
            </a:r>
            <a:endParaRPr lang="ru-RU" dirty="0"/>
          </a:p>
        </p:txBody>
      </p:sp>
      <p:pic>
        <p:nvPicPr>
          <p:cNvPr id="6" name="Picture 3" descr="C:\Documents and Settings\Администратор.HOME-FDD52612A3\Рабочий стол\Ирина_Раб стол\10-9\Linux-272x3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7159" y="2171691"/>
            <a:ext cx="727543" cy="8024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4" descr="C:\Documents and Settings\Администратор.HOME-FDD52612A3\Рабочий стол\Ирина_Раб стол\10-9\Windows-USB-DVD-Download-Too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7119" y="2133591"/>
            <a:ext cx="785819" cy="7858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666855" y="2133591"/>
            <a:ext cx="1774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Кодировка </a:t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UTF-16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14942" y="2133591"/>
            <a:ext cx="17743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Кодировка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 smtClean="0">
                <a:latin typeface="Arial" pitchFamily="34" charset="0"/>
                <a:cs typeface="Arial" pitchFamily="34" charset="0"/>
              </a:rPr>
            </a:b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UTF-8 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97192" y="2809871"/>
            <a:ext cx="3017684" cy="10715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Часто используемые символы: 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байта (16 бит)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97192" y="3839030"/>
            <a:ext cx="2946246" cy="10715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Редко используемые символы: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 байта (32 бит)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48280" y="2809871"/>
            <a:ext cx="2833708" cy="10715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Символы, входящие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таблицу ASCII: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байт (8 бит)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248280" y="3839030"/>
            <a:ext cx="2976584" cy="107157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Символы, не входящие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 таблицу ASCII: </a:t>
            </a:r>
            <a:b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2-4 байта (16-32 бит)</a:t>
            </a:r>
            <a:endParaRPr lang="ru-RU" sz="20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одзаголовок 5"/>
          <p:cNvSpPr txBox="1">
            <a:spLocks/>
          </p:cNvSpPr>
          <p:nvPr/>
        </p:nvSpPr>
        <p:spPr>
          <a:xfrm flipH="1">
            <a:off x="714348" y="5228356"/>
            <a:ext cx="7215237" cy="142873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Кодировки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Unicode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позволяют включать в один документ символы самых разных языков, но их использование ведёт к увеличению размеров текстовых файлов.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Овал 22"/>
          <p:cNvSpPr/>
          <p:nvPr/>
        </p:nvSpPr>
        <p:spPr>
          <a:xfrm flipH="1">
            <a:off x="8001024" y="550070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028" name="Picture 4" descr="C:\Documents and Settings\Администратор.HOME-FDD52612A3\Рабочий стол\Ирина_Раб стол\10-14\1430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13784">
            <a:off x="1055539" y="2401002"/>
            <a:ext cx="459121" cy="2964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Информационный объем сообщения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1500166" y="1142984"/>
            <a:ext cx="7358113" cy="1857388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Информационным объёмом текстового </a:t>
            </a:r>
            <a:r>
              <a:rPr lang="ru-RU" sz="2200" b="1" dirty="0" err="1" smtClean="0">
                <a:latin typeface="Arial" pitchFamily="34" charset="0"/>
                <a:cs typeface="Arial" pitchFamily="34" charset="0"/>
              </a:rPr>
              <a:t>сообще-ния</a:t>
            </a: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называется количество бит (байт, килобайт, мегабайт и т. д.), необходимых для записи этого сообщения путём заранее оговоренного способа двоичного кодирования.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78629" y="121442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5" name="Группа 7"/>
          <p:cNvGrpSpPr/>
          <p:nvPr/>
        </p:nvGrpSpPr>
        <p:grpSpPr>
          <a:xfrm>
            <a:off x="714348" y="1071546"/>
            <a:ext cx="8072494" cy="1928826"/>
            <a:chOff x="428596" y="5072074"/>
            <a:chExt cx="5929354" cy="178595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428596" y="684484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Documents and Settings\Администратор.HOME-FDD52612A3\Рабочий стол\Ирина_Раб стол\10-14\Computer-Programmer-Coding-Camp-shuttersto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143248"/>
            <a:ext cx="3643338" cy="3351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Picture 5" descr="C:\Documents and Settings\Администратор.HOME-FDD52612A3\Рабочий стол\Ирина_Раб стол\10-14\141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00504"/>
            <a:ext cx="4125912" cy="1122362"/>
          </a:xfrm>
          <a:prstGeom prst="rect">
            <a:avLst/>
          </a:prstGeom>
          <a:noFill/>
        </p:spPr>
      </p:pic>
      <p:sp>
        <p:nvSpPr>
          <p:cNvPr id="16" name="Прямоугольная выноска 15"/>
          <p:cNvSpPr/>
          <p:nvPr/>
        </p:nvSpPr>
        <p:spPr>
          <a:xfrm>
            <a:off x="6200786" y="3143248"/>
            <a:ext cx="2571768" cy="785818"/>
          </a:xfrm>
          <a:prstGeom prst="wedgeRectCallout">
            <a:avLst>
              <a:gd name="adj1" fmla="val -33164"/>
              <a:gd name="adj2" fmla="val 9224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Количество символов в сообщении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ая выноска 19"/>
          <p:cNvSpPr/>
          <p:nvPr/>
        </p:nvSpPr>
        <p:spPr>
          <a:xfrm>
            <a:off x="5429256" y="5143512"/>
            <a:ext cx="2571768" cy="785818"/>
          </a:xfrm>
          <a:prstGeom prst="wedgeRectCallout">
            <a:avLst>
              <a:gd name="adj1" fmla="val 33436"/>
              <a:gd name="adj2" fmla="val -962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ASCII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КОИ-8,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Windows-1251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…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 символ = 1 байт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429256" y="5900755"/>
            <a:ext cx="2571768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>
              <a:lnSpc>
                <a:spcPct val="8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Unicode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 символ =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байта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 и задания</a:t>
            </a:r>
            <a:endParaRPr lang="ru-RU" dirty="0"/>
          </a:p>
        </p:txBody>
      </p:sp>
      <p:sp>
        <p:nvSpPr>
          <p:cNvPr id="3" name="Подзаголовок 5"/>
          <p:cNvSpPr txBox="1">
            <a:spLocks/>
          </p:cNvSpPr>
          <p:nvPr/>
        </p:nvSpPr>
        <p:spPr>
          <a:xfrm>
            <a:off x="2428860" y="1071546"/>
            <a:ext cx="6429420" cy="285752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В Советском энциклопедическом словаре (1983 года издания) 1600 страниц. На одной странице размещается в среднем 100 строк по 140 символов (включая пробелы) в каждой. Найдите объем (в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Мбайтах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) текстовой информации в словаре, если при записи используется кодировка «</a:t>
            </a:r>
            <a:r>
              <a:rPr lang="ru-RU" sz="2200" i="1" dirty="0" smtClean="0">
                <a:latin typeface="Arial" pitchFamily="34" charset="0"/>
                <a:cs typeface="Arial" pitchFamily="34" charset="0"/>
              </a:rPr>
              <a:t>один символ — один байт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».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C:\Documents and Settings\Администратор.HOME-FDD52612A3\Рабочий стол\Ирина_Раб стол\10-14\Рисунок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20" y="1170880"/>
            <a:ext cx="1785937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1451</Words>
  <Application>Microsoft Office PowerPoint</Application>
  <PresentationFormat>Экран (4:3)</PresentationFormat>
  <Paragraphs>1116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КОДИРОВАНИЕ ТЕКСТОВОЙ ИНФОРМАЦИИ</vt:lpstr>
      <vt:lpstr>Компьютерное представление текстовой информации</vt:lpstr>
      <vt:lpstr>Кодировка ASCII</vt:lpstr>
      <vt:lpstr>Расширение кодировки ASCII</vt:lpstr>
      <vt:lpstr>Расширение кодировки ASCII</vt:lpstr>
      <vt:lpstr>Стандарт Unicode</vt:lpstr>
      <vt:lpstr>Кодировки стандарта Unicode</vt:lpstr>
      <vt:lpstr>Информационный объем сообщения</vt:lpstr>
      <vt:lpstr>Вопросы и задания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MK</dc:creator>
  <cp:lastModifiedBy>admin</cp:lastModifiedBy>
  <cp:revision>691</cp:revision>
  <dcterms:modified xsi:type="dcterms:W3CDTF">2025-02-03T07:04:02Z</dcterms:modified>
</cp:coreProperties>
</file>