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2" r:id="rId3"/>
    <p:sldId id="283" r:id="rId4"/>
    <p:sldId id="284" r:id="rId5"/>
    <p:sldId id="286" r:id="rId6"/>
    <p:sldId id="285" r:id="rId7"/>
    <p:sldId id="272" r:id="rId8"/>
    <p:sldId id="273" r:id="rId9"/>
    <p:sldId id="289" r:id="rId10"/>
    <p:sldId id="275" r:id="rId11"/>
    <p:sldId id="297" r:id="rId12"/>
    <p:sldId id="298" r:id="rId13"/>
    <p:sldId id="300" r:id="rId14"/>
    <p:sldId id="305" r:id="rId15"/>
    <p:sldId id="303" r:id="rId16"/>
    <p:sldId id="30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26" userDrawn="1">
          <p15:clr>
            <a:srgbClr val="A4A3A4"/>
          </p15:clr>
        </p15:guide>
        <p15:guide id="3" pos="385" userDrawn="1">
          <p15:clr>
            <a:srgbClr val="A4A3A4"/>
          </p15:clr>
        </p15:guide>
        <p15:guide id="4" orient="horz" pos="663" userDrawn="1">
          <p15:clr>
            <a:srgbClr val="A4A3A4"/>
          </p15:clr>
        </p15:guide>
        <p15:guide id="5" orient="horz" pos="4065">
          <p15:clr>
            <a:srgbClr val="A4A3A4"/>
          </p15:clr>
        </p15:guide>
        <p15:guide id="6" pos="5602">
          <p15:clr>
            <a:srgbClr val="A4A3A4"/>
          </p15:clr>
        </p15:guide>
        <p15:guide id="7" pos="476">
          <p15:clr>
            <a:srgbClr val="A4A3A4"/>
          </p15:clr>
        </p15:guide>
        <p15:guide id="8">
          <p15:clr>
            <a:srgbClr val="A4A3A4"/>
          </p15:clr>
        </p15:guide>
        <p15:guide id="9" pos="5556">
          <p15:clr>
            <a:srgbClr val="A4A3A4"/>
          </p15:clr>
        </p15:guide>
        <p15:guide id="10" pos="151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2AA"/>
    <a:srgbClr val="C6D9F1"/>
    <a:srgbClr val="FCD5B5"/>
    <a:srgbClr val="00B0F0"/>
    <a:srgbClr val="FFFFFF"/>
    <a:srgbClr val="29C7FF"/>
    <a:srgbClr val="CCC1DA"/>
    <a:srgbClr val="0D68ED"/>
    <a:srgbClr val="4F81BD"/>
    <a:srgbClr val="B9CD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9" autoAdjust="0"/>
    <p:restoredTop sz="91947" autoAdjust="0"/>
  </p:normalViewPr>
  <p:slideViewPr>
    <p:cSldViewPr>
      <p:cViewPr>
        <p:scale>
          <a:sx n="75" d="100"/>
          <a:sy n="75" d="100"/>
        </p:scale>
        <p:origin x="-1236" y="240"/>
      </p:cViewPr>
      <p:guideLst>
        <p:guide orient="horz" pos="2160"/>
        <p:guide orient="horz" pos="663"/>
        <p:guide orient="horz" pos="4065"/>
        <p:guide pos="2926"/>
        <p:guide pos="385"/>
        <p:guide pos="5602"/>
        <p:guide pos="476"/>
        <p:guide/>
        <p:guide pos="5556"/>
        <p:guide pos="1519"/>
      </p:guideLst>
    </p:cSldViewPr>
  </p:slideViewPr>
  <p:notesTextViewPr>
    <p:cViewPr>
      <p:scale>
        <a:sx n="100" d="100"/>
        <a:sy n="100" d="100"/>
      </p:scale>
      <p:origin x="0" y="0"/>
    </p:cViewPr>
  </p:notesTextViewPr>
  <p:sorterViewPr>
    <p:cViewPr>
      <p:scale>
        <a:sx n="150" d="100"/>
        <a:sy n="150" d="100"/>
      </p:scale>
      <p:origin x="0" y="3684"/>
    </p:cViewPr>
  </p:sorterViewPr>
  <p:notesViewPr>
    <p:cSldViewPr>
      <p:cViewPr varScale="1">
        <p:scale>
          <a:sx n="83" d="100"/>
          <a:sy n="83" d="100"/>
        </p:scale>
        <p:origin x="-16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C91728-1E6F-4D38-A709-202A381AACD1}" type="datetimeFigureOut">
              <a:rPr lang="ru-RU" smtClean="0"/>
              <a:pPr/>
              <a:t>30.03.2025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AE11E7-4FA8-414C-A763-02B4941B0BA6}" type="slidenum">
              <a:rPr lang="ru-RU" smtClean="0"/>
              <a:pPr/>
              <a:t>‹#›</a:t>
            </a:fld>
            <a:endParaRPr lang="ru-RU"/>
          </a:p>
        </p:txBody>
      </p:sp>
    </p:spTree>
    <p:extLst>
      <p:ext uri="{BB962C8B-B14F-4D97-AF65-F5344CB8AC3E}">
        <p14:creationId xmlns:p14="http://schemas.microsoft.com/office/powerpoint/2010/main" xmlns="" val="95511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DECFB-AFAA-43A6-80AE-F6B6BF481728}" type="datetimeFigureOut">
              <a:rPr lang="ru-RU" smtClean="0"/>
              <a:pPr/>
              <a:t>30.03.2025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705C0-65DE-437A-8D67-B1204842C6AC}" type="slidenum">
              <a:rPr lang="ru-RU" smtClean="0"/>
              <a:pPr/>
              <a:t>‹#›</a:t>
            </a:fld>
            <a:endParaRPr lang="ru-RU"/>
          </a:p>
        </p:txBody>
      </p:sp>
    </p:spTree>
    <p:extLst>
      <p:ext uri="{BB962C8B-B14F-4D97-AF65-F5344CB8AC3E}">
        <p14:creationId xmlns:p14="http://schemas.microsoft.com/office/powerpoint/2010/main" xmlns="" val="27122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20</a:t>
            </a:r>
            <a:endParaRPr lang="ru-RU" dirty="0"/>
          </a:p>
        </p:txBody>
      </p:sp>
      <p:sp>
        <p:nvSpPr>
          <p:cNvPr id="4" name="Номер слайда 3"/>
          <p:cNvSpPr>
            <a:spLocks noGrp="1"/>
          </p:cNvSpPr>
          <p:nvPr>
            <p:ph type="sldNum" sz="quarter" idx="10"/>
          </p:nvPr>
        </p:nvSpPr>
        <p:spPr/>
        <p:txBody>
          <a:bodyPr/>
          <a:lstStyle/>
          <a:p>
            <a:fld id="{9EF705C0-65DE-437A-8D67-B1204842C6AC}"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543</a:t>
            </a:r>
            <a:endParaRPr lang="ru-RU" dirty="0"/>
          </a:p>
        </p:txBody>
      </p:sp>
      <p:sp>
        <p:nvSpPr>
          <p:cNvPr id="4" name="Номер слайда 3"/>
          <p:cNvSpPr>
            <a:spLocks noGrp="1"/>
          </p:cNvSpPr>
          <p:nvPr>
            <p:ph type="sldNum" sz="quarter" idx="10"/>
          </p:nvPr>
        </p:nvSpPr>
        <p:spPr/>
        <p:txBody>
          <a:bodyPr/>
          <a:lstStyle/>
          <a:p>
            <a:fld id="{9EF705C0-65DE-437A-8D67-B1204842C6AC}" type="slidenum">
              <a:rPr lang="ru-RU" smtClean="0"/>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rgbClr val="0070C0"/>
                </a:solidFill>
                <a:latin typeface="Arial" pitchFamily="34" charset="0"/>
                <a:cs typeface="Arial" pitchFamily="34" charset="0"/>
              </a:rPr>
              <a:t>от </a:t>
            </a:r>
            <a:r>
              <a:rPr lang="ru-RU" sz="1200" b="1" i="1" dirty="0" smtClean="0">
                <a:solidFill>
                  <a:srgbClr val="0070C0"/>
                </a:solidFill>
                <a:latin typeface="Arial" pitchFamily="34" charset="0"/>
                <a:cs typeface="Arial" pitchFamily="34" charset="0"/>
              </a:rPr>
              <a:t>40 до 70 человек включительно</a:t>
            </a:r>
            <a:endParaRPr lang="ru-RU" dirty="0"/>
          </a:p>
        </p:txBody>
      </p:sp>
      <p:sp>
        <p:nvSpPr>
          <p:cNvPr id="4" name="Номер слайда 3"/>
          <p:cNvSpPr>
            <a:spLocks noGrp="1"/>
          </p:cNvSpPr>
          <p:nvPr>
            <p:ph type="sldNum" sz="quarter" idx="10"/>
          </p:nvPr>
        </p:nvSpPr>
        <p:spPr/>
        <p:txBody>
          <a:bodyPr/>
          <a:lstStyle/>
          <a:p>
            <a:fld id="{9EF705C0-65DE-437A-8D67-B1204842C6AC}" type="slidenum">
              <a:rPr lang="ru-RU" smtClean="0"/>
              <a:pPr/>
              <a:t>15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rgbClr val="0070C0"/>
                </a:solidFill>
                <a:latin typeface="Arial" pitchFamily="34" charset="0"/>
                <a:cs typeface="Arial" pitchFamily="34" charset="0"/>
              </a:rPr>
              <a:t>от </a:t>
            </a:r>
            <a:r>
              <a:rPr lang="ru-RU" sz="1200" b="1" i="1" dirty="0" smtClean="0">
                <a:solidFill>
                  <a:srgbClr val="0070C0"/>
                </a:solidFill>
                <a:latin typeface="Arial" pitchFamily="34" charset="0"/>
                <a:cs typeface="Arial" pitchFamily="34" charset="0"/>
              </a:rPr>
              <a:t>40 до 70 человек включительно</a:t>
            </a:r>
            <a:endParaRPr lang="ru-RU" dirty="0"/>
          </a:p>
        </p:txBody>
      </p:sp>
      <p:sp>
        <p:nvSpPr>
          <p:cNvPr id="4" name="Номер слайда 3"/>
          <p:cNvSpPr>
            <a:spLocks noGrp="1"/>
          </p:cNvSpPr>
          <p:nvPr>
            <p:ph type="sldNum" sz="quarter" idx="10"/>
          </p:nvPr>
        </p:nvSpPr>
        <p:spPr/>
        <p:txBody>
          <a:bodyPr/>
          <a:lstStyle/>
          <a:p>
            <a:fld id="{9EF705C0-65DE-437A-8D67-B1204842C6AC}"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рямоугольник 8"/>
          <p:cNvSpPr/>
          <p:nvPr userDrawn="1"/>
        </p:nvSpPr>
        <p:spPr>
          <a:xfrm>
            <a:off x="2071670" y="0"/>
            <a:ext cx="707233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2071670" y="2285992"/>
            <a:ext cx="7072330"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2071670" y="857233"/>
            <a:ext cx="6715172" cy="3214709"/>
          </a:xfrm>
        </p:spPr>
        <p:txBody>
          <a:bodyPr rIns="0" anchor="b" anchorCtr="0">
            <a:normAutofit/>
          </a:bodyPr>
          <a:lstStyle>
            <a:lvl1pPr algn="l">
              <a:defRPr sz="4000" b="1">
                <a:solidFill>
                  <a:schemeClr val="bg1"/>
                </a:solidFill>
                <a:latin typeface="Arial" pitchFamily="34" charset="0"/>
                <a:cs typeface="Arial"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hasCustomPrompt="1"/>
          </p:nvPr>
        </p:nvSpPr>
        <p:spPr>
          <a:xfrm>
            <a:off x="2071670" y="4214818"/>
            <a:ext cx="6715172" cy="1643074"/>
          </a:xfrm>
        </p:spPr>
        <p:txBody>
          <a:bodyPr rIns="0">
            <a:normAutofit/>
          </a:bodyPr>
          <a:lstStyle>
            <a:lvl1pPr marL="0" indent="0" algn="l">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11" name="Прямоугольник 10"/>
          <p:cNvSpPr/>
          <p:nvPr userDrawn="1"/>
        </p:nvSpPr>
        <p:spPr>
          <a:xfrm>
            <a:off x="0" y="6000768"/>
            <a:ext cx="2071670" cy="615553"/>
          </a:xfrm>
          <a:prstGeom prst="rect">
            <a:avLst/>
          </a:prstGeom>
          <a:noFill/>
        </p:spPr>
        <p:txBody>
          <a:bodyPr wrap="square" lIns="91440" tIns="45720" rIns="91440" bIns="45720">
            <a:spAutoFit/>
          </a:bodyPr>
          <a:lstStyle/>
          <a:p>
            <a:pPr algn="ctr"/>
            <a:r>
              <a:rPr lang="ru-RU" sz="3400" b="1" cap="none" spc="0" dirty="0" smtClean="0">
                <a:ln>
                  <a:solidFill>
                    <a:srgbClr val="0070C0"/>
                  </a:solidFill>
                </a:ln>
                <a:solidFill>
                  <a:srgbClr val="0070C0"/>
                </a:solidFill>
                <a:effectLst/>
                <a:latin typeface="Arial" pitchFamily="34" charset="0"/>
                <a:cs typeface="Arial" pitchFamily="34" charset="0"/>
              </a:rPr>
              <a:t>10 класс</a:t>
            </a:r>
            <a:endParaRPr lang="ru-RU" sz="3400" b="1" cap="none" spc="0" dirty="0">
              <a:ln>
                <a:solidFill>
                  <a:srgbClr val="0070C0"/>
                </a:solidFill>
              </a:ln>
              <a:solidFill>
                <a:srgbClr val="0070C0"/>
              </a:solidFill>
              <a:effectLst/>
              <a:latin typeface="Arial" pitchFamily="34" charset="0"/>
              <a:cs typeface="Arial" pitchFamily="34" charset="0"/>
            </a:endParaRPr>
          </a:p>
        </p:txBody>
      </p:sp>
      <p:sp>
        <p:nvSpPr>
          <p:cNvPr id="12" name="Прямоугольник 11"/>
          <p:cNvSpPr/>
          <p:nvPr userDrawn="1"/>
        </p:nvSpPr>
        <p:spPr>
          <a:xfrm>
            <a:off x="6572264" y="214290"/>
            <a:ext cx="2214578" cy="461665"/>
          </a:xfrm>
          <a:prstGeom prst="rect">
            <a:avLst/>
          </a:prstGeom>
          <a:noFill/>
        </p:spPr>
        <p:txBody>
          <a:bodyPr wrap="square" lIns="91440" tIns="45720" rIns="91440" bIns="45720">
            <a:spAutoFit/>
          </a:bodyPr>
          <a:lstStyle/>
          <a:p>
            <a:pPr algn="ctr"/>
            <a:r>
              <a:rPr lang="ru-RU" sz="2400" b="0" cap="none" spc="0" dirty="0" smtClean="0">
                <a:ln>
                  <a:solidFill>
                    <a:schemeClr val="bg1"/>
                  </a:solidFill>
                </a:ln>
                <a:solidFill>
                  <a:schemeClr val="bg1"/>
                </a:solidFill>
                <a:effectLst/>
                <a:latin typeface="Arial" pitchFamily="34" charset="0"/>
                <a:cs typeface="Arial" pitchFamily="34" charset="0"/>
              </a:rPr>
              <a:t>Информатика</a:t>
            </a:r>
            <a:endParaRPr lang="ru-RU" sz="2400" b="0" cap="none" spc="0" dirty="0">
              <a:ln>
                <a:solidFill>
                  <a:schemeClr val="bg1"/>
                </a:solidFill>
              </a:ln>
              <a:solidFill>
                <a:schemeClr val="bg1"/>
              </a:solidFill>
              <a:effectLst/>
              <a:latin typeface="Arial" pitchFamily="34" charset="0"/>
              <a:cs typeface="Arial" pitchFamily="34" charset="0"/>
            </a:endParaRPr>
          </a:p>
        </p:txBody>
      </p:sp>
      <p:sp>
        <p:nvSpPr>
          <p:cNvPr id="13" name="Прямоугольник 12"/>
          <p:cNvSpPr/>
          <p:nvPr userDrawn="1"/>
        </p:nvSpPr>
        <p:spPr>
          <a:xfrm>
            <a:off x="0" y="2285992"/>
            <a:ext cx="2071670" cy="1800000"/>
          </a:xfrm>
          <a:prstGeom prst="rect">
            <a:avLst/>
          </a:prstGeom>
          <a:gradFill flip="none" rotWithShape="1">
            <a:gsLst>
              <a:gs pos="0">
                <a:schemeClr val="bg1"/>
              </a:gs>
              <a:gs pos="100000">
                <a:schemeClr val="bg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C:\Ирина\фото\Выпускной\логотип.png"/>
          <p:cNvPicPr>
            <a:picLocks noChangeAspect="1" noChangeArrowheads="1"/>
          </p:cNvPicPr>
          <p:nvPr userDrawn="1"/>
        </p:nvPicPr>
        <p:blipFill>
          <a:blip r:embed="rId2" cstate="print"/>
          <a:srcRect/>
          <a:stretch>
            <a:fillRect/>
          </a:stretch>
        </p:blipFill>
        <p:spPr bwMode="auto">
          <a:xfrm>
            <a:off x="2285984" y="5929330"/>
            <a:ext cx="2075784" cy="678995"/>
          </a:xfrm>
          <a:prstGeom prst="rect">
            <a:avLst/>
          </a:prstGeom>
          <a:noFill/>
        </p:spPr>
      </p:pic>
      <p:pic>
        <p:nvPicPr>
          <p:cNvPr id="1026" name="Picture 2" descr="C:\Documents and Settings\Администратор.HOME-FDD52612A3\Рабочий стол\Ирина_Раб стол\10-2\01.bmp"/>
          <p:cNvPicPr>
            <a:picLocks noChangeAspect="1" noChangeArrowheads="1"/>
          </p:cNvPicPr>
          <p:nvPr userDrawn="1"/>
        </p:nvPicPr>
        <p:blipFill>
          <a:blip r:embed="rId3"/>
          <a:srcRect l="2674" r="1625"/>
          <a:stretch>
            <a:fillRect/>
          </a:stretch>
        </p:blipFill>
        <p:spPr bwMode="auto">
          <a:xfrm>
            <a:off x="0" y="2285992"/>
            <a:ext cx="2068776" cy="18000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lvl1pPr marL="0" indent="0">
              <a:defRPr/>
            </a:lvl1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Прямоугольник 6"/>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userDrawn="1"/>
        </p:nvSpPr>
        <p:spPr>
          <a:xfrm>
            <a:off x="8143900" y="214290"/>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Прямоугольник 5"/>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userDrawn="1"/>
        </p:nvSpPr>
        <p:spPr>
          <a:xfrm>
            <a:off x="8143900" y="214290"/>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Прямоугольник 5"/>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Объект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143900" y="150790"/>
            <a:ext cx="810838" cy="816935"/>
          </a:xfrm>
          <a:prstGeom prst="rect">
            <a:avLst/>
          </a:prstGeom>
        </p:spPr>
      </p:pic>
    </p:spTree>
    <p:extLst>
      <p:ext uri="{BB962C8B-B14F-4D97-AF65-F5344CB8AC3E}">
        <p14:creationId xmlns:p14="http://schemas.microsoft.com/office/powerpoint/2010/main" xmlns="" val="4023101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10" name="Прямоугольник 9"/>
          <p:cNvSpPr/>
          <p:nvPr userDrawn="1"/>
        </p:nvSpPr>
        <p:spPr>
          <a:xfrm>
            <a:off x="2071670" y="2285992"/>
            <a:ext cx="7072330"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2071670" y="857233"/>
            <a:ext cx="6715172" cy="3214709"/>
          </a:xfrm>
        </p:spPr>
        <p:txBody>
          <a:bodyPr anchor="b" anchorCtr="0">
            <a:normAutofit/>
          </a:bodyPr>
          <a:lstStyle>
            <a:lvl1pPr algn="l">
              <a:defRPr sz="4000" b="1">
                <a:solidFill>
                  <a:schemeClr val="bg1"/>
                </a:solidFill>
                <a:latin typeface="Arial" pitchFamily="34" charset="0"/>
                <a:cs typeface="Arial"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hasCustomPrompt="1"/>
          </p:nvPr>
        </p:nvSpPr>
        <p:spPr>
          <a:xfrm>
            <a:off x="2071670" y="4214818"/>
            <a:ext cx="6715172" cy="1643074"/>
          </a:xfrm>
        </p:spPr>
        <p:txBody>
          <a:bodyPr>
            <a:normAutofit/>
          </a:bodyPr>
          <a:lstStyle>
            <a:lvl1pPr marL="0" indent="0" algn="l">
              <a:buNone/>
              <a:defRPr sz="20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13" name="Прямоугольник 12"/>
          <p:cNvSpPr/>
          <p:nvPr userDrawn="1"/>
        </p:nvSpPr>
        <p:spPr>
          <a:xfrm>
            <a:off x="0" y="2285992"/>
            <a:ext cx="2071670" cy="18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lvl1pPr marL="0" indent="0">
              <a:defRPr/>
            </a:lvl1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Прямоугольник 6"/>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642910" y="1052736"/>
            <a:ext cx="8215369" cy="48051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Прямоугольник 6"/>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 action="ppaction://hlinkshowjump?jump=lastslideviewed" highlightClick="1"/>
          </p:cNvPr>
          <p:cNvSpPr/>
          <p:nvPr userDrawn="1"/>
        </p:nvSpPr>
        <p:spPr>
          <a:xfrm>
            <a:off x="8215338" y="6000768"/>
            <a:ext cx="685250" cy="685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14348" y="1600200"/>
            <a:ext cx="37814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05348" y="1600200"/>
            <a:ext cx="37814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Прямоугольник 7"/>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714348" y="1195404"/>
            <a:ext cx="37830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714348" y="1835166"/>
            <a:ext cx="3783040" cy="4522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902274" y="1195404"/>
            <a:ext cx="37845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902274" y="1835166"/>
            <a:ext cx="3784526" cy="4522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Прямоугольник 9"/>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9" name="Прямоугольник 8"/>
          <p:cNvSpPr/>
          <p:nvPr userDrawn="1"/>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0" y="0"/>
            <a:ext cx="9144000" cy="928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 name="Прямоугольник 10"/>
          <p:cNvSpPr/>
          <p:nvPr userDrawn="1"/>
        </p:nvSpPr>
        <p:spPr>
          <a:xfrm>
            <a:off x="0" y="5910280"/>
            <a:ext cx="9144000" cy="5000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642910" y="1071546"/>
            <a:ext cx="8215370" cy="4643470"/>
          </a:xfrm>
        </p:spPr>
        <p:txBody>
          <a:bodyPr>
            <a:normAutofit/>
          </a:bodyPr>
          <a:lstStyle>
            <a:lvl1pPr>
              <a:buFont typeface="Arial" pitchFamily="34" charset="0"/>
              <a:buChar char="•"/>
              <a:defRPr sz="3200"/>
            </a:lvl1pPr>
            <a:lvl2pPr>
              <a:defRPr sz="3200"/>
            </a:lvl2pPr>
            <a:lvl3pPr>
              <a:defRPr sz="3200"/>
            </a:lvl3pPr>
            <a:lvl4pPr>
              <a:defRPr sz="3200"/>
            </a:lvl4pPr>
            <a:lvl5pPr>
              <a:defRPr sz="32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2050" name="Picture 2" descr="C:\Documents and Settings\Администратор.HOME-FDD52612A3\Рабочий стол\земля.png"/>
          <p:cNvPicPr>
            <a:picLocks noChangeAspect="1" noChangeArrowheads="1"/>
          </p:cNvPicPr>
          <p:nvPr userDrawn="1"/>
        </p:nvPicPr>
        <p:blipFill>
          <a:blip r:embed="rId2" cstate="print"/>
          <a:srcRect/>
          <a:stretch>
            <a:fillRect/>
          </a:stretch>
        </p:blipFill>
        <p:spPr bwMode="auto">
          <a:xfrm>
            <a:off x="714348" y="5715016"/>
            <a:ext cx="862841" cy="857256"/>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9" name="Прямоугольник 8"/>
          <p:cNvSpPr/>
          <p:nvPr userDrawn="1"/>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0" y="0"/>
            <a:ext cx="9144000" cy="9286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 name="Прямоугольник 10"/>
          <p:cNvSpPr/>
          <p:nvPr userDrawn="1"/>
        </p:nvSpPr>
        <p:spPr>
          <a:xfrm>
            <a:off x="0" y="5910280"/>
            <a:ext cx="9144000" cy="5000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lvl1pPr algn="l">
              <a:defRPr>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642910" y="1071546"/>
            <a:ext cx="8215370" cy="4643470"/>
          </a:xfrm>
        </p:spPr>
        <p:txBody>
          <a:bodyPr>
            <a:normAutofit/>
          </a:bodyPr>
          <a:lstStyle>
            <a:lvl1pPr>
              <a:buFont typeface="Arial" pitchFamily="34" charset="0"/>
              <a:buNone/>
              <a:defRPr sz="2200"/>
            </a:lvl1pPr>
            <a:lvl2pPr>
              <a:defRPr sz="2200"/>
            </a:lvl2pPr>
            <a:lvl3pPr>
              <a:defRPr sz="2200"/>
            </a:lvl3pPr>
            <a:lvl4pPr>
              <a:defRPr sz="2200"/>
            </a:lvl4pPr>
            <a:lvl5pPr>
              <a:defRPr sz="22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2050" name="Picture 2" descr="C:\Documents and Settings\Администратор.HOME-FDD52612A3\Рабочий стол\земля.png"/>
          <p:cNvPicPr>
            <a:picLocks noChangeAspect="1" noChangeArrowheads="1"/>
          </p:cNvPicPr>
          <p:nvPr userDrawn="1"/>
        </p:nvPicPr>
        <p:blipFill>
          <a:blip r:embed="rId2" cstate="print"/>
          <a:srcRect/>
          <a:stretch>
            <a:fillRect/>
          </a:stretch>
        </p:blipFill>
        <p:spPr bwMode="auto">
          <a:xfrm>
            <a:off x="714348" y="5715016"/>
            <a:ext cx="862841" cy="857256"/>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Прямоугольник 5"/>
          <p:cNvSpPr/>
          <p:nvPr userDrawn="1"/>
        </p:nvSpPr>
        <p:spPr>
          <a:xfrm>
            <a:off x="0" y="0"/>
            <a:ext cx="35715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userDrawn="1"/>
        </p:nvSpPr>
        <p:spPr>
          <a:xfrm>
            <a:off x="0" y="2285992"/>
            <a:ext cx="357158" cy="18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244950" cy="582594"/>
          </a:xfrm>
          <a:prstGeom prst="rect">
            <a:avLst/>
          </a:prstGeom>
        </p:spPr>
        <p:txBody>
          <a:bodyPr vert="horz" lIns="91440" tIns="45720" rIns="91440" bIns="45720" rtlCol="0" anchor="ctr" anchorCtr="0">
            <a:noAutofit/>
          </a:bodyPr>
          <a:lstStyle/>
          <a:p>
            <a:r>
              <a:rPr lang="ru-RU" dirty="0" smtClean="0"/>
              <a:t>Образец заголовка</a:t>
            </a:r>
            <a:endParaRPr lang="ru-RU" dirty="0"/>
          </a:p>
        </p:txBody>
      </p:sp>
      <p:sp>
        <p:nvSpPr>
          <p:cNvPr id="3" name="Текст 2"/>
          <p:cNvSpPr>
            <a:spLocks noGrp="1"/>
          </p:cNvSpPr>
          <p:nvPr>
            <p:ph type="body" idx="1"/>
          </p:nvPr>
        </p:nvSpPr>
        <p:spPr>
          <a:xfrm>
            <a:off x="642910" y="1071546"/>
            <a:ext cx="8215369" cy="5286412"/>
          </a:xfrm>
          <a:prstGeom prst="rect">
            <a:avLst/>
          </a:prstGeom>
        </p:spPr>
        <p:txBody>
          <a:bodyPr vert="horz" lIns="91440" tIns="45720" rIns="91440" bIns="45720"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TextBox 3"/>
          <p:cNvSpPr txBox="1"/>
          <p:nvPr userDrawn="1"/>
        </p:nvSpPr>
        <p:spPr>
          <a:xfrm>
            <a:off x="642910" y="0"/>
            <a:ext cx="700120" cy="107722"/>
          </a:xfrm>
          <a:prstGeom prst="rect">
            <a:avLst/>
          </a:prstGeom>
          <a:solidFill>
            <a:schemeClr val="bg1"/>
          </a:solidFill>
        </p:spPr>
        <p:txBody>
          <a:bodyPr vert="horz" wrap="square" rtlCol="0">
            <a:spAutoFit/>
          </a:bodyPr>
          <a:lstStyle/>
          <a:p>
            <a:pPr algn="r"/>
            <a:r>
              <a:rPr lang="ru-RU" sz="100" dirty="0" smtClean="0">
                <a:solidFill>
                  <a:schemeClr val="bg1"/>
                </a:solidFill>
              </a:rPr>
              <a:t>МК</a:t>
            </a:r>
            <a:endParaRPr lang="ru-RU" sz="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2" r:id="rId5"/>
    <p:sldLayoutId id="2147483653" r:id="rId6"/>
    <p:sldLayoutId id="2147483656" r:id="rId7"/>
    <p:sldLayoutId id="2147483657" r:id="rId8"/>
    <p:sldLayoutId id="2147483654" r:id="rId9"/>
    <p:sldLayoutId id="2147483662" r:id="rId10"/>
    <p:sldLayoutId id="2147483661" r:id="rId11"/>
    <p:sldLayoutId id="2147483660" r:id="rId12"/>
    <p:sldLayoutId id="2147483655" r:id="rId13"/>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0070C0"/>
          </a:solidFill>
          <a:latin typeface="Arial" pitchFamily="34" charset="0"/>
          <a:ea typeface="+mj-ea"/>
          <a:cs typeface="Arial" pitchFamily="34" charset="0"/>
        </a:defRPr>
      </a:lvl1pPr>
    </p:titleStyle>
    <p:bodyStyle>
      <a:lvl1pPr marL="0" indent="0" algn="just" defTabSz="914400" rtl="0" eaLnBrk="1" latinLnBrk="0" hangingPunct="1">
        <a:spcBef>
          <a:spcPct val="20000"/>
        </a:spcBef>
        <a:buFont typeface="Arial" pitchFamily="34" charset="0"/>
        <a:buNone/>
        <a:defRPr sz="2200" kern="1200">
          <a:solidFill>
            <a:schemeClr val="tx1"/>
          </a:solidFill>
          <a:latin typeface="Arial" pitchFamily="34" charset="0"/>
          <a:ea typeface="+mn-ea"/>
          <a:cs typeface="Arial" pitchFamily="34" charset="0"/>
        </a:defRPr>
      </a:lvl1pPr>
      <a:lvl2pPr marL="742950" indent="-285750" algn="just"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just"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just"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just"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857233"/>
            <a:ext cx="6858048" cy="3214709"/>
          </a:xfrm>
        </p:spPr>
        <p:txBody>
          <a:bodyPr>
            <a:normAutofit/>
          </a:bodyPr>
          <a:lstStyle/>
          <a:p>
            <a:pPr>
              <a:tabLst>
                <a:tab pos="534988" algn="l"/>
              </a:tabLst>
            </a:pPr>
            <a:r>
              <a:rPr lang="ru-RU" dirty="0" smtClean="0"/>
              <a:t>НЕКОТОРЫЕ СВЕДЕНИЯ ИЗ ТЕОРИИ МНОЖЕСТВ</a:t>
            </a:r>
            <a:endParaRPr lang="ru-RU" dirty="0"/>
          </a:p>
        </p:txBody>
      </p:sp>
      <p:sp>
        <p:nvSpPr>
          <p:cNvPr id="3" name="Подзаголовок 2"/>
          <p:cNvSpPr>
            <a:spLocks noGrp="1"/>
          </p:cNvSpPr>
          <p:nvPr>
            <p:ph type="subTitle" idx="1"/>
          </p:nvPr>
        </p:nvSpPr>
        <p:spPr/>
        <p:txBody>
          <a:bodyPr/>
          <a:lstStyle/>
          <a:p>
            <a:r>
              <a:rPr lang="ru-RU" dirty="0" smtClean="0"/>
              <a:t>ЭЛЕМЕНТЫ ТЕОРИИ МНОЖЕСТВ </a:t>
            </a:r>
            <a:br>
              <a:rPr lang="ru-RU" dirty="0" smtClean="0"/>
            </a:br>
            <a:r>
              <a:rPr lang="ru-RU" dirty="0" smtClean="0"/>
              <a:t>И АЛГЕБРЫ ЛОГИКИ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Мощность множества</a:t>
            </a:r>
            <a:endParaRPr lang="ru-RU" dirty="0"/>
          </a:p>
        </p:txBody>
      </p:sp>
      <p:sp>
        <p:nvSpPr>
          <p:cNvPr id="3" name="Подзаголовок 5"/>
          <p:cNvSpPr txBox="1">
            <a:spLocks/>
          </p:cNvSpPr>
          <p:nvPr/>
        </p:nvSpPr>
        <p:spPr>
          <a:xfrm>
            <a:off x="1428728" y="1122346"/>
            <a:ext cx="7358113" cy="1306522"/>
          </a:xfrm>
          <a:prstGeom prst="rect">
            <a:avLst/>
          </a:prstGeom>
          <a:noFill/>
        </p:spPr>
        <p:txBody>
          <a:bodyPr vert="horz" lIns="91440" tIns="45720" rIns="91440" bIns="45720" rtlCol="0">
            <a:noAutofit/>
          </a:bodyPr>
          <a:lstStyle/>
          <a:p>
            <a:pPr lvl="0" algn="just">
              <a:spcBef>
                <a:spcPct val="20000"/>
              </a:spcBef>
              <a:defRPr/>
            </a:pPr>
            <a:r>
              <a:rPr lang="ru-RU" sz="2200" b="1" dirty="0" smtClean="0">
                <a:latin typeface="Arial" pitchFamily="34" charset="0"/>
                <a:cs typeface="Arial" pitchFamily="34" charset="0"/>
              </a:rPr>
              <a:t>Мощностью </a:t>
            </a:r>
            <a:r>
              <a:rPr lang="ru-RU" sz="2200" dirty="0" smtClean="0">
                <a:latin typeface="Arial" pitchFamily="34" charset="0"/>
                <a:cs typeface="Arial" pitchFamily="34" charset="0"/>
              </a:rPr>
              <a:t>конечного множества называется число его элементов. </a:t>
            </a:r>
          </a:p>
          <a:p>
            <a:pPr lvl="0" algn="just">
              <a:spcBef>
                <a:spcPct val="20000"/>
              </a:spcBef>
              <a:defRPr/>
            </a:pPr>
            <a:r>
              <a:rPr lang="ru-RU" sz="2200" dirty="0" smtClean="0">
                <a:latin typeface="Arial" pitchFamily="34" charset="0"/>
                <a:cs typeface="Arial" pitchFamily="34" charset="0"/>
              </a:rPr>
              <a:t>Мощность множества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 обозначается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a:t>
            </a:r>
            <a:endParaRPr lang="ru-RU" sz="2200" dirty="0">
              <a:latin typeface="Arial" pitchFamily="34" charset="0"/>
              <a:cs typeface="Arial" pitchFamily="34" charset="0"/>
            </a:endParaRPr>
          </a:p>
        </p:txBody>
      </p:sp>
      <p:sp>
        <p:nvSpPr>
          <p:cNvPr id="4" name="Овал 3"/>
          <p:cNvSpPr/>
          <p:nvPr/>
        </p:nvSpPr>
        <p:spPr>
          <a:xfrm>
            <a:off x="678629" y="1357298"/>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5" name="Группа 7"/>
          <p:cNvGrpSpPr/>
          <p:nvPr/>
        </p:nvGrpSpPr>
        <p:grpSpPr>
          <a:xfrm>
            <a:off x="714348" y="1071546"/>
            <a:ext cx="8072494" cy="1357322"/>
            <a:chOff x="428596" y="5072074"/>
            <a:chExt cx="5929354" cy="1785950"/>
          </a:xfrm>
        </p:grpSpPr>
        <p:cxnSp>
          <p:nvCxnSpPr>
            <p:cNvPr id="6" name="Прямая соединительная линия 5"/>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28596" y="684484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graphicFrame>
        <p:nvGraphicFramePr>
          <p:cNvPr id="9" name="Содержимое 3"/>
          <p:cNvGraphicFramePr>
            <a:graphicFrameLocks/>
          </p:cNvGraphicFramePr>
          <p:nvPr/>
        </p:nvGraphicFramePr>
        <p:xfrm>
          <a:off x="714348" y="2643182"/>
          <a:ext cx="8072494" cy="1706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000792">
                  <a:extLst>
                    <a:ext uri="{9D8B030D-6E8A-4147-A177-3AD203B41FA5}">
                      <a16:colId xmlns:a16="http://schemas.microsoft.com/office/drawing/2014/main" xmlns="" val="20000"/>
                    </a:ext>
                  </a:extLst>
                </a:gridCol>
                <a:gridCol w="2071702">
                  <a:extLst>
                    <a:ext uri="{9D8B030D-6E8A-4147-A177-3AD203B41FA5}">
                      <a16:colId xmlns:a16="http://schemas.microsoft.com/office/drawing/2014/main" xmlns="" val="20001"/>
                    </a:ext>
                  </a:extLst>
                </a:gridCol>
              </a:tblGrid>
              <a:tr h="422887">
                <a:tc>
                  <a:txBody>
                    <a:bodyPr/>
                    <a:lstStyle/>
                    <a:p>
                      <a:pPr algn="l"/>
                      <a:r>
                        <a:rPr lang="ru-RU" sz="2200" dirty="0" smtClean="0">
                          <a:latin typeface="Arial" pitchFamily="34" charset="0"/>
                          <a:cs typeface="Arial" pitchFamily="34" charset="0"/>
                        </a:rPr>
                        <a:t>Множество</a:t>
                      </a:r>
                      <a:endParaRPr lang="ru-RU" sz="2200" dirty="0">
                        <a:latin typeface="Arial" pitchFamily="34" charset="0"/>
                        <a:cs typeface="Arial" pitchFamily="34" charset="0"/>
                      </a:endParaRPr>
                    </a:p>
                  </a:txBody>
                  <a:tcPr anchor="ctr"/>
                </a:tc>
                <a:tc>
                  <a:txBody>
                    <a:bodyPr/>
                    <a:lstStyle/>
                    <a:p>
                      <a:pPr algn="l"/>
                      <a:r>
                        <a:rPr lang="ru-RU" sz="2200" dirty="0" smtClean="0">
                          <a:latin typeface="Arial" pitchFamily="34" charset="0"/>
                          <a:cs typeface="Arial" pitchFamily="34" charset="0"/>
                        </a:rPr>
                        <a:t>Мощность</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0"/>
                  </a:ext>
                </a:extLst>
              </a:tr>
              <a:tr h="370840">
                <a:tc>
                  <a:txBody>
                    <a:bodyPr/>
                    <a:lstStyle/>
                    <a:p>
                      <a:pPr algn="l"/>
                      <a:r>
                        <a:rPr lang="ru-RU" sz="2200" b="0" kern="1200" baseline="0" dirty="0" smtClean="0">
                          <a:solidFill>
                            <a:schemeClr val="dk1"/>
                          </a:solidFill>
                          <a:latin typeface="Arial" pitchFamily="34" charset="0"/>
                          <a:ea typeface="+mn-ea"/>
                          <a:cs typeface="Arial" pitchFamily="34" charset="0"/>
                        </a:rPr>
                        <a:t>пустое множество</a:t>
                      </a:r>
                      <a:endParaRPr lang="ru-RU" sz="2200" b="0" kern="1200" baseline="0" dirty="0">
                        <a:solidFill>
                          <a:schemeClr val="dk1"/>
                        </a:solidFill>
                        <a:latin typeface="Arial" pitchFamily="34" charset="0"/>
                        <a:ea typeface="+mn-ea"/>
                        <a:cs typeface="Arial" pitchFamily="34" charset="0"/>
                      </a:endParaRPr>
                    </a:p>
                  </a:txBody>
                  <a:tcPr anchor="ctr"/>
                </a:tc>
                <a:tc>
                  <a:txBody>
                    <a:bodyPr/>
                    <a:lstStyle/>
                    <a:p>
                      <a:pPr algn="l"/>
                      <a:r>
                        <a:rPr lang="en-US" sz="2200" b="0" kern="1200" baseline="0" dirty="0" smtClean="0">
                          <a:solidFill>
                            <a:schemeClr val="dk1"/>
                          </a:solidFill>
                          <a:latin typeface="Arial" pitchFamily="34" charset="0"/>
                          <a:ea typeface="+mn-ea"/>
                          <a:cs typeface="Arial" pitchFamily="34" charset="0"/>
                        </a:rPr>
                        <a:t>|</a:t>
                      </a:r>
                      <a:r>
                        <a:rPr lang="ru-RU" sz="2200" b="0" kern="1200" baseline="0" dirty="0" smtClean="0">
                          <a:solidFill>
                            <a:schemeClr val="dk1"/>
                          </a:solidFill>
                          <a:latin typeface="Arial" pitchFamily="34" charset="0"/>
                          <a:ea typeface="+mn-ea"/>
                          <a:cs typeface="Arial" pitchFamily="34" charset="0"/>
                        </a:rPr>
                        <a:t> ∅ </a:t>
                      </a:r>
                      <a:r>
                        <a:rPr lang="en-US" sz="2200" b="0" kern="1200" baseline="0" dirty="0" smtClean="0">
                          <a:solidFill>
                            <a:schemeClr val="dk1"/>
                          </a:solidFill>
                          <a:latin typeface="Arial" pitchFamily="34" charset="0"/>
                          <a:ea typeface="+mn-ea"/>
                          <a:cs typeface="Arial" pitchFamily="34" charset="0"/>
                        </a:rPr>
                        <a:t>| = 0</a:t>
                      </a:r>
                      <a:endParaRPr lang="ru-RU" sz="2200" b="0" kern="1200" baseline="0" dirty="0" smtClean="0">
                        <a:solidFill>
                          <a:schemeClr val="dk1"/>
                        </a:solidFill>
                        <a:latin typeface="Arial" pitchFamily="34" charset="0"/>
                        <a:ea typeface="+mn-ea"/>
                        <a:cs typeface="Arial" pitchFamily="34" charset="0"/>
                      </a:endParaRPr>
                    </a:p>
                  </a:txBody>
                  <a:tcPr anchor="ct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baseline="0" dirty="0" smtClean="0">
                          <a:solidFill>
                            <a:schemeClr val="dk1"/>
                          </a:solidFill>
                          <a:latin typeface="Arial" pitchFamily="34" charset="0"/>
                          <a:ea typeface="+mn-ea"/>
                          <a:cs typeface="Arial" pitchFamily="34" charset="0"/>
                        </a:rPr>
                        <a:t>A  - </a:t>
                      </a:r>
                      <a:r>
                        <a:rPr lang="ru-RU" sz="2200" b="0" kern="1200" baseline="0" dirty="0" smtClean="0">
                          <a:solidFill>
                            <a:schemeClr val="dk1"/>
                          </a:solidFill>
                          <a:latin typeface="Arial" pitchFamily="34" charset="0"/>
                          <a:ea typeface="+mn-ea"/>
                          <a:cs typeface="Arial" pitchFamily="34" charset="0"/>
                        </a:rPr>
                        <a:t>множество букв русского алфавита</a:t>
                      </a:r>
                      <a:endParaRPr lang="ru-RU" sz="2200" b="0" kern="1200" baseline="0" dirty="0">
                        <a:solidFill>
                          <a:schemeClr val="dk1"/>
                        </a:solidFill>
                        <a:latin typeface="Arial" pitchFamily="34" charset="0"/>
                        <a:ea typeface="+mn-ea"/>
                        <a:cs typeface="Arial" pitchFamily="34" charset="0"/>
                      </a:endParaRPr>
                    </a:p>
                  </a:txBody>
                  <a:tcPr anchor="ctr"/>
                </a:tc>
                <a:tc>
                  <a:txBody>
                    <a:bodyPr/>
                    <a:lstStyle/>
                    <a:p>
                      <a:pPr algn="l"/>
                      <a:r>
                        <a:rPr lang="en-US" sz="2200" b="0" kern="1200" baseline="0" dirty="0" smtClean="0">
                          <a:solidFill>
                            <a:schemeClr val="dk1"/>
                          </a:solidFill>
                          <a:latin typeface="Arial" pitchFamily="34" charset="0"/>
                          <a:ea typeface="+mn-ea"/>
                          <a:cs typeface="Arial" pitchFamily="34" charset="0"/>
                        </a:rPr>
                        <a:t>|</a:t>
                      </a:r>
                      <a:r>
                        <a:rPr lang="ru-RU" sz="2200" b="0" kern="1200" baseline="0" dirty="0" smtClean="0">
                          <a:solidFill>
                            <a:schemeClr val="dk1"/>
                          </a:solidFill>
                          <a:latin typeface="Arial" pitchFamily="34" charset="0"/>
                          <a:ea typeface="+mn-ea"/>
                          <a:cs typeface="Arial" pitchFamily="34" charset="0"/>
                        </a:rPr>
                        <a:t> А </a:t>
                      </a:r>
                      <a:r>
                        <a:rPr lang="en-US" sz="2200" b="0" kern="1200" baseline="0" dirty="0" smtClean="0">
                          <a:solidFill>
                            <a:schemeClr val="dk1"/>
                          </a:solidFill>
                          <a:latin typeface="Arial" pitchFamily="34" charset="0"/>
                          <a:ea typeface="+mn-ea"/>
                          <a:cs typeface="Arial" pitchFamily="34" charset="0"/>
                        </a:rPr>
                        <a:t>| = </a:t>
                      </a:r>
                      <a:r>
                        <a:rPr lang="ru-RU" sz="2200" b="0" kern="1200" baseline="0" dirty="0" smtClean="0">
                          <a:solidFill>
                            <a:schemeClr val="dk1"/>
                          </a:solidFill>
                          <a:latin typeface="Arial" pitchFamily="34" charset="0"/>
                          <a:ea typeface="+mn-ea"/>
                          <a:cs typeface="Arial" pitchFamily="34" charset="0"/>
                        </a:rPr>
                        <a:t>33</a:t>
                      </a:r>
                    </a:p>
                  </a:txBody>
                  <a:tcPr anchor="ctr"/>
                </a:tc>
                <a:extLst>
                  <a:ext uri="{0D108BD9-81ED-4DB2-BD59-A6C34878D82A}">
                    <a16:rowId xmlns:a16="http://schemas.microsoft.com/office/drawing/2014/main" xmlns="" val="10002"/>
                  </a:ext>
                </a:extLst>
              </a:tr>
              <a:tr h="370840">
                <a:tc>
                  <a:txBody>
                    <a:bodyPr/>
                    <a:lstStyle/>
                    <a:p>
                      <a:pPr algn="l"/>
                      <a:r>
                        <a:rPr lang="ru-RU" sz="2200" b="0" kern="1200" baseline="0" dirty="0" smtClean="0">
                          <a:solidFill>
                            <a:schemeClr val="dk1"/>
                          </a:solidFill>
                          <a:latin typeface="Arial" pitchFamily="34" charset="0"/>
                          <a:ea typeface="+mn-ea"/>
                          <a:cs typeface="Arial" pitchFamily="34" charset="0"/>
                        </a:rPr>
                        <a:t>В = </a:t>
                      </a:r>
                      <a:r>
                        <a:rPr lang="en-US" sz="2200" b="0" kern="1200" baseline="0" dirty="0" smtClean="0">
                          <a:solidFill>
                            <a:schemeClr val="dk1"/>
                          </a:solidFill>
                          <a:latin typeface="Arial" pitchFamily="34" charset="0"/>
                          <a:ea typeface="+mn-ea"/>
                          <a:cs typeface="Arial" pitchFamily="34" charset="0"/>
                        </a:rPr>
                        <a:t>{</a:t>
                      </a:r>
                      <a:r>
                        <a:rPr lang="ru-RU" sz="2200" b="0" kern="1200" baseline="0" dirty="0" smtClean="0">
                          <a:solidFill>
                            <a:schemeClr val="dk1"/>
                          </a:solidFill>
                          <a:latin typeface="Arial" pitchFamily="34" charset="0"/>
                          <a:ea typeface="+mn-ea"/>
                          <a:cs typeface="Arial" pitchFamily="34" charset="0"/>
                        </a:rPr>
                        <a:t>зима, весна, лето, осень</a:t>
                      </a:r>
                      <a:r>
                        <a:rPr lang="en-US" sz="2200" b="0" kern="1200" baseline="0" dirty="0" smtClean="0">
                          <a:solidFill>
                            <a:schemeClr val="dk1"/>
                          </a:solidFill>
                          <a:latin typeface="Arial" pitchFamily="34" charset="0"/>
                          <a:ea typeface="+mn-ea"/>
                          <a:cs typeface="Arial" pitchFamily="34" charset="0"/>
                        </a:rPr>
                        <a:t>}</a:t>
                      </a:r>
                      <a:endParaRPr lang="ru-RU" sz="2200" b="0" kern="1200" baseline="0" dirty="0">
                        <a:solidFill>
                          <a:schemeClr val="dk1"/>
                        </a:solidFill>
                        <a:latin typeface="Arial" pitchFamily="34" charset="0"/>
                        <a:ea typeface="+mn-ea"/>
                        <a:cs typeface="Arial" pitchFamily="34" charset="0"/>
                      </a:endParaRPr>
                    </a:p>
                  </a:txBody>
                  <a:tcPr anchor="ctr"/>
                </a:tc>
                <a:tc>
                  <a:txBody>
                    <a:bodyPr/>
                    <a:lstStyle/>
                    <a:p>
                      <a:pPr algn="l"/>
                      <a:r>
                        <a:rPr lang="en-US" sz="2200" b="0" kern="1200" baseline="0" dirty="0" smtClean="0">
                          <a:solidFill>
                            <a:schemeClr val="dk1"/>
                          </a:solidFill>
                          <a:latin typeface="Arial" pitchFamily="34" charset="0"/>
                          <a:ea typeface="+mn-ea"/>
                          <a:cs typeface="Arial" pitchFamily="34" charset="0"/>
                        </a:rPr>
                        <a:t>| </a:t>
                      </a:r>
                      <a:r>
                        <a:rPr lang="ru-RU" sz="2200" b="0" kern="1200" baseline="0" dirty="0" smtClean="0">
                          <a:solidFill>
                            <a:schemeClr val="dk1"/>
                          </a:solidFill>
                          <a:latin typeface="Arial" pitchFamily="34" charset="0"/>
                          <a:ea typeface="+mn-ea"/>
                          <a:cs typeface="Arial" pitchFamily="34" charset="0"/>
                        </a:rPr>
                        <a:t>В</a:t>
                      </a:r>
                      <a:r>
                        <a:rPr lang="en-US" sz="2200" b="0" kern="1200" baseline="0" dirty="0" smtClean="0">
                          <a:solidFill>
                            <a:schemeClr val="dk1"/>
                          </a:solidFill>
                          <a:latin typeface="Arial" pitchFamily="34" charset="0"/>
                          <a:ea typeface="+mn-ea"/>
                          <a:cs typeface="Arial" pitchFamily="34" charset="0"/>
                        </a:rPr>
                        <a:t> |</a:t>
                      </a:r>
                      <a:r>
                        <a:rPr lang="ru-RU" sz="2200" b="0" kern="1200" baseline="0" dirty="0" smtClean="0">
                          <a:solidFill>
                            <a:schemeClr val="dk1"/>
                          </a:solidFill>
                          <a:latin typeface="Arial" pitchFamily="34" charset="0"/>
                          <a:ea typeface="+mn-ea"/>
                          <a:cs typeface="Arial" pitchFamily="34" charset="0"/>
                        </a:rPr>
                        <a:t> = 4</a:t>
                      </a:r>
                      <a:endParaRPr lang="ru-RU" sz="2200" b="0" kern="1200" baseline="0" dirty="0">
                        <a:solidFill>
                          <a:schemeClr val="dk1"/>
                        </a:solidFill>
                        <a:latin typeface="Arial" pitchFamily="34" charset="0"/>
                        <a:ea typeface="+mn-ea"/>
                        <a:cs typeface="Arial" pitchFamily="34" charset="0"/>
                      </a:endParaRPr>
                    </a:p>
                  </a:txBody>
                  <a:tcPr anchor="ctr"/>
                </a:tc>
                <a:extLst>
                  <a:ext uri="{0D108BD9-81ED-4DB2-BD59-A6C34878D82A}">
                    <a16:rowId xmlns:a16="http://schemas.microsoft.com/office/drawing/2014/main" xmlns="" val="10003"/>
                  </a:ext>
                </a:extLst>
              </a:tr>
            </a:tbl>
          </a:graphicData>
        </a:graphic>
      </p:graphicFrame>
      <p:sp>
        <p:nvSpPr>
          <p:cNvPr id="10" name="TextBox 9"/>
          <p:cNvSpPr txBox="1"/>
          <p:nvPr/>
        </p:nvSpPr>
        <p:spPr>
          <a:xfrm>
            <a:off x="642910" y="4500570"/>
            <a:ext cx="8143932" cy="769441"/>
          </a:xfrm>
          <a:prstGeom prst="rect">
            <a:avLst/>
          </a:prstGeom>
          <a:noFill/>
        </p:spPr>
        <p:txBody>
          <a:bodyPr wrap="square" rtlCol="0">
            <a:spAutoFit/>
          </a:bodyPr>
          <a:lstStyle/>
          <a:p>
            <a:pPr algn="just"/>
            <a:r>
              <a:rPr lang="ru-RU" sz="2200" dirty="0" smtClean="0">
                <a:latin typeface="Arial" pitchFamily="34" charset="0"/>
                <a:cs typeface="Arial" pitchFamily="34" charset="0"/>
              </a:rPr>
              <a:t>Мощность любого </a:t>
            </a:r>
            <a:r>
              <a:rPr lang="ru-RU" sz="2200" i="1" dirty="0" smtClean="0">
                <a:latin typeface="Arial" pitchFamily="34" charset="0"/>
                <a:cs typeface="Arial" pitchFamily="34" charset="0"/>
              </a:rPr>
              <a:t>конечного</a:t>
            </a:r>
            <a:r>
              <a:rPr lang="ru-RU" sz="2200" dirty="0" smtClean="0">
                <a:latin typeface="Arial" pitchFamily="34" charset="0"/>
                <a:cs typeface="Arial" pitchFamily="34" charset="0"/>
              </a:rPr>
              <a:t> множества равно количеству элементов данного множества.</a:t>
            </a:r>
            <a:endParaRPr lang="ru-RU" dirty="0"/>
          </a:p>
        </p:txBody>
      </p:sp>
      <p:sp>
        <p:nvSpPr>
          <p:cNvPr id="11" name="Прямоугольник 10"/>
          <p:cNvSpPr/>
          <p:nvPr/>
        </p:nvSpPr>
        <p:spPr>
          <a:xfrm>
            <a:off x="642910" y="5500702"/>
            <a:ext cx="8143932" cy="769441"/>
          </a:xfrm>
          <a:prstGeom prst="rect">
            <a:avLst/>
          </a:prstGeom>
        </p:spPr>
        <p:txBody>
          <a:bodyPr wrap="square">
            <a:spAutoFit/>
          </a:bodyPr>
          <a:lstStyle/>
          <a:p>
            <a:pPr algn="just"/>
            <a:r>
              <a:rPr lang="ru-RU" sz="2200" dirty="0" smtClean="0">
                <a:latin typeface="Arial" pitchFamily="34" charset="0"/>
                <a:cs typeface="Arial" pitchFamily="34" charset="0"/>
              </a:rPr>
              <a:t>Два множества являются </a:t>
            </a:r>
            <a:r>
              <a:rPr lang="ru-RU" sz="2200" b="1" dirty="0" smtClean="0">
                <a:latin typeface="Arial" pitchFamily="34" charset="0"/>
                <a:cs typeface="Arial" pitchFamily="34" charset="0"/>
              </a:rPr>
              <a:t>равномощными</a:t>
            </a:r>
            <a:r>
              <a:rPr lang="ru-RU" sz="2200" dirty="0" smtClean="0">
                <a:latin typeface="Arial" pitchFamily="34" charset="0"/>
                <a:cs typeface="Arial" pitchFamily="34" charset="0"/>
              </a:rPr>
              <a:t>, если между ними можно установить взаимно-однозначное соответствие.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Группа 40"/>
          <p:cNvGrpSpPr/>
          <p:nvPr/>
        </p:nvGrpSpPr>
        <p:grpSpPr>
          <a:xfrm>
            <a:off x="1500166" y="1500174"/>
            <a:ext cx="7264164" cy="714380"/>
            <a:chOff x="1500166" y="1500174"/>
            <a:chExt cx="7264164" cy="714380"/>
          </a:xfrm>
          <a:solidFill>
            <a:schemeClr val="accent2">
              <a:lumMod val="20000"/>
              <a:lumOff val="80000"/>
            </a:schemeClr>
          </a:solidFill>
        </p:grpSpPr>
        <p:sp>
          <p:nvSpPr>
            <p:cNvPr id="42" name="Прямоугольник 41"/>
            <p:cNvSpPr/>
            <p:nvPr/>
          </p:nvSpPr>
          <p:spPr>
            <a:xfrm>
              <a:off x="1500166" y="1857364"/>
              <a:ext cx="178595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7286644" y="1500174"/>
              <a:ext cx="1477686"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p:nvGrpSpPr>
        <p:grpSpPr>
          <a:xfrm>
            <a:off x="714348" y="3000372"/>
            <a:ext cx="8215370" cy="3429024"/>
            <a:chOff x="714348" y="3000372"/>
            <a:chExt cx="8215370" cy="3429024"/>
          </a:xfrm>
        </p:grpSpPr>
        <p:sp>
          <p:nvSpPr>
            <p:cNvPr id="34" name="Прямоугольник 33"/>
            <p:cNvSpPr/>
            <p:nvPr/>
          </p:nvSpPr>
          <p:spPr>
            <a:xfrm>
              <a:off x="714348" y="3000372"/>
              <a:ext cx="8072494" cy="3429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785786" y="5857892"/>
              <a:ext cx="7715304" cy="461665"/>
            </a:xfrm>
            <a:prstGeom prst="rect">
              <a:avLst/>
            </a:prstGeom>
            <a:effectLst/>
          </p:spPr>
          <p:txBody>
            <a:bodyPr wrap="square">
              <a:spAutoFit/>
            </a:bodyPr>
            <a:lstStyle/>
            <a:p>
              <a:pPr>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|X| + |Y| + |Z|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|Y</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|X</a:t>
              </a:r>
              <a:r>
                <a:rPr lang="ru-RU" sz="2400" dirty="0" smtClean="0"/>
                <a:t>∩</a:t>
              </a:r>
              <a:r>
                <a:rPr lang="en-US" sz="2200" i="1" dirty="0" smtClean="0">
                  <a:latin typeface="Arial" pitchFamily="34" charset="0"/>
                  <a:cs typeface="Arial" pitchFamily="34" charset="0"/>
                </a:rPr>
                <a:t>Y</a:t>
              </a:r>
              <a:r>
                <a:rPr lang="ru-RU" sz="2400" dirty="0" smtClean="0"/>
                <a:t>∩</a:t>
              </a:r>
              <a:r>
                <a:rPr lang="en-US" sz="2200" i="1" dirty="0" smtClean="0">
                  <a:latin typeface="Arial" pitchFamily="34" charset="0"/>
                  <a:cs typeface="Arial" pitchFamily="34" charset="0"/>
                </a:rPr>
                <a:t>Z| </a:t>
              </a:r>
              <a:endParaRPr lang="ru-RU" sz="2200" i="1" dirty="0">
                <a:latin typeface="Arial" pitchFamily="34" charset="0"/>
                <a:cs typeface="Arial" pitchFamily="34" charset="0"/>
              </a:endParaRPr>
            </a:p>
          </p:txBody>
        </p:sp>
        <p:grpSp>
          <p:nvGrpSpPr>
            <p:cNvPr id="20" name="Группа 29"/>
            <p:cNvGrpSpPr/>
            <p:nvPr/>
          </p:nvGrpSpPr>
          <p:grpSpPr>
            <a:xfrm>
              <a:off x="6000760" y="3143248"/>
              <a:ext cx="2928958" cy="1890425"/>
              <a:chOff x="5857884" y="4000504"/>
              <a:chExt cx="2928958" cy="1890425"/>
            </a:xfrm>
          </p:grpSpPr>
          <p:grpSp>
            <p:nvGrpSpPr>
              <p:cNvPr id="28" name="Группа 20"/>
              <p:cNvGrpSpPr/>
              <p:nvPr/>
            </p:nvGrpSpPr>
            <p:grpSpPr>
              <a:xfrm>
                <a:off x="5857884" y="4000504"/>
                <a:ext cx="2928958" cy="1890425"/>
                <a:chOff x="90994" y="3249700"/>
                <a:chExt cx="5496424" cy="3454270"/>
              </a:xfrm>
              <a:effectLst/>
            </p:grpSpPr>
            <p:sp>
              <p:nvSpPr>
                <p:cNvPr id="21" name="Хорда 20"/>
                <p:cNvSpPr/>
                <p:nvPr/>
              </p:nvSpPr>
              <p:spPr>
                <a:xfrm>
                  <a:off x="1015258" y="3249700"/>
                  <a:ext cx="2137414" cy="2137414"/>
                </a:xfrm>
                <a:prstGeom prst="chord">
                  <a:avLst>
                    <a:gd name="adj1" fmla="val 2700000"/>
                    <a:gd name="adj2" fmla="val 2607572"/>
                  </a:avLst>
                </a:prstGeom>
                <a:solidFill>
                  <a:srgbClr val="FCD5B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Box 21"/>
                <p:cNvSpPr txBox="1"/>
                <p:nvPr/>
              </p:nvSpPr>
              <p:spPr>
                <a:xfrm>
                  <a:off x="90994" y="3249700"/>
                  <a:ext cx="1568315"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23" name="Хорда 22"/>
                <p:cNvSpPr/>
                <p:nvPr/>
              </p:nvSpPr>
              <p:spPr>
                <a:xfrm>
                  <a:off x="2632714" y="3249700"/>
                  <a:ext cx="2137415" cy="2137414"/>
                </a:xfrm>
                <a:prstGeom prst="chord">
                  <a:avLst>
                    <a:gd name="adj1" fmla="val 2700000"/>
                    <a:gd name="adj2" fmla="val 2607572"/>
                  </a:avLst>
                </a:prstGeom>
                <a:solidFill>
                  <a:srgbClr val="C6D9F1">
                    <a:alpha val="4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p:cNvSpPr txBox="1"/>
                <p:nvPr/>
              </p:nvSpPr>
              <p:spPr>
                <a:xfrm>
                  <a:off x="4019103" y="3249700"/>
                  <a:ext cx="1568315"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27" name="TextBox 26"/>
                <p:cNvSpPr txBox="1"/>
                <p:nvPr/>
              </p:nvSpPr>
              <p:spPr>
                <a:xfrm>
                  <a:off x="801685" y="5860395"/>
                  <a:ext cx="1568314" cy="84357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Z</a:t>
                  </a:r>
                  <a:endParaRPr lang="ru-RU" sz="2400" i="1" dirty="0">
                    <a:latin typeface="Arial" pitchFamily="34" charset="0"/>
                    <a:cs typeface="Arial" pitchFamily="34" charset="0"/>
                  </a:endParaRPr>
                </a:p>
              </p:txBody>
            </p:sp>
          </p:grpSp>
          <p:sp>
            <p:nvSpPr>
              <p:cNvPr id="26" name="Хорда 25"/>
              <p:cNvSpPr/>
              <p:nvPr/>
            </p:nvSpPr>
            <p:spPr>
              <a:xfrm>
                <a:off x="6786578" y="4714884"/>
                <a:ext cx="1138995" cy="1169746"/>
              </a:xfrm>
              <a:prstGeom prst="chord">
                <a:avLst>
                  <a:gd name="adj1" fmla="val 2700000"/>
                  <a:gd name="adj2" fmla="val 2607572"/>
                </a:avLst>
              </a:prstGeom>
              <a:solidFill>
                <a:schemeClr val="accent4">
                  <a:lumMod val="60000"/>
                  <a:lumOff val="40000"/>
                  <a:alpha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p:txBody>
          <a:bodyPr/>
          <a:lstStyle/>
          <a:p>
            <a:r>
              <a:rPr lang="ru-RU" dirty="0" smtClean="0"/>
              <a:t>Формула включений-исключений</a:t>
            </a:r>
            <a:endParaRPr lang="ru-RU" dirty="0"/>
          </a:p>
        </p:txBody>
      </p:sp>
      <p:sp>
        <p:nvSpPr>
          <p:cNvPr id="3" name="Подзаголовок 5"/>
          <p:cNvSpPr txBox="1">
            <a:spLocks/>
          </p:cNvSpPr>
          <p:nvPr/>
        </p:nvSpPr>
        <p:spPr>
          <a:xfrm>
            <a:off x="1428728" y="1122346"/>
            <a:ext cx="7358113" cy="1806588"/>
          </a:xfrm>
          <a:prstGeom prst="rect">
            <a:avLst/>
          </a:prstGeom>
          <a:noFill/>
        </p:spPr>
        <p:txBody>
          <a:bodyPr vert="horz" lIns="91440" tIns="45720" rIns="91440" bIns="45720" rtlCol="0">
            <a:noAutofit/>
          </a:bodyPr>
          <a:lstStyle/>
          <a:p>
            <a:pPr lvl="0" algn="just">
              <a:spcBef>
                <a:spcPct val="20000"/>
              </a:spcBef>
              <a:defRPr/>
            </a:pPr>
            <a:r>
              <a:rPr lang="ru-RU" sz="2200" b="1" dirty="0" smtClean="0">
                <a:latin typeface="Arial" pitchFamily="34" charset="0"/>
                <a:cs typeface="Arial" pitchFamily="34" charset="0"/>
              </a:rPr>
              <a:t>Принципом</a:t>
            </a:r>
            <a:r>
              <a:rPr lang="en-US" sz="2200" b="1" dirty="0" smtClean="0">
                <a:latin typeface="Arial" pitchFamily="34" charset="0"/>
                <a:cs typeface="Arial" pitchFamily="34" charset="0"/>
              </a:rPr>
              <a:t> </a:t>
            </a:r>
            <a:r>
              <a:rPr lang="ru-RU" sz="2200" b="1" dirty="0" smtClean="0">
                <a:latin typeface="Arial" pitchFamily="34" charset="0"/>
                <a:cs typeface="Arial" pitchFamily="34" charset="0"/>
              </a:rPr>
              <a:t>включений-исключений </a:t>
            </a:r>
            <a:r>
              <a:rPr lang="ru-RU" sz="2200" dirty="0" smtClean="0">
                <a:latin typeface="Arial" pitchFamily="34" charset="0"/>
                <a:cs typeface="Arial" pitchFamily="34" charset="0"/>
              </a:rPr>
              <a:t>называется формула, позволяющая вычислить мощность объединения (пересечения) множеств, если известны их мощности и мощности всех их пересечений (объединений).</a:t>
            </a:r>
            <a:endParaRPr lang="ru-RU" sz="2200" dirty="0">
              <a:latin typeface="Arial" pitchFamily="34" charset="0"/>
              <a:cs typeface="Arial" pitchFamily="34" charset="0"/>
            </a:endParaRPr>
          </a:p>
        </p:txBody>
      </p:sp>
      <p:sp>
        <p:nvSpPr>
          <p:cNvPr id="4" name="Овал 3"/>
          <p:cNvSpPr/>
          <p:nvPr/>
        </p:nvSpPr>
        <p:spPr>
          <a:xfrm>
            <a:off x="714348" y="1357298"/>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5" name="Группа 7"/>
          <p:cNvGrpSpPr/>
          <p:nvPr/>
        </p:nvGrpSpPr>
        <p:grpSpPr>
          <a:xfrm>
            <a:off x="714348" y="1071546"/>
            <a:ext cx="8072494" cy="1857388"/>
            <a:chOff x="428596" y="5072074"/>
            <a:chExt cx="5929354" cy="1785950"/>
          </a:xfrm>
        </p:grpSpPr>
        <p:cxnSp>
          <p:nvCxnSpPr>
            <p:cNvPr id="6" name="Прямая соединительная линия 5"/>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28596" y="684484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7" name="Группа 36"/>
          <p:cNvGrpSpPr/>
          <p:nvPr/>
        </p:nvGrpSpPr>
        <p:grpSpPr>
          <a:xfrm>
            <a:off x="714348" y="3000372"/>
            <a:ext cx="5643602" cy="2786082"/>
            <a:chOff x="714348" y="3000372"/>
            <a:chExt cx="5643602" cy="2786082"/>
          </a:xfrm>
        </p:grpSpPr>
        <p:sp>
          <p:nvSpPr>
            <p:cNvPr id="33" name="Прямоугольник 32"/>
            <p:cNvSpPr/>
            <p:nvPr/>
          </p:nvSpPr>
          <p:spPr>
            <a:xfrm>
              <a:off x="714348" y="3000372"/>
              <a:ext cx="5500726" cy="278608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28"/>
            <p:cNvGrpSpPr/>
            <p:nvPr/>
          </p:nvGrpSpPr>
          <p:grpSpPr>
            <a:xfrm>
              <a:off x="3428992" y="3143248"/>
              <a:ext cx="2928958" cy="1169746"/>
              <a:chOff x="3286116" y="3214686"/>
              <a:chExt cx="2928958" cy="1169746"/>
            </a:xfrm>
          </p:grpSpPr>
          <p:sp>
            <p:nvSpPr>
              <p:cNvPr id="15" name="Хорда 14"/>
              <p:cNvSpPr/>
              <p:nvPr/>
            </p:nvSpPr>
            <p:spPr>
              <a:xfrm>
                <a:off x="3778642" y="3214686"/>
                <a:ext cx="1138994" cy="1169746"/>
              </a:xfrm>
              <a:prstGeom prst="chord">
                <a:avLst>
                  <a:gd name="adj1" fmla="val 2700000"/>
                  <a:gd name="adj2" fmla="val 2607572"/>
                </a:avLst>
              </a:prstGeom>
              <a:solidFill>
                <a:srgbClr val="FCD5B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3286116" y="3214686"/>
                <a:ext cx="835730" cy="3978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7" name="Хорда 16"/>
              <p:cNvSpPr/>
              <p:nvPr/>
            </p:nvSpPr>
            <p:spPr>
              <a:xfrm>
                <a:off x="4640559" y="3214686"/>
                <a:ext cx="1138995" cy="1169746"/>
              </a:xfrm>
              <a:prstGeom prst="chord">
                <a:avLst>
                  <a:gd name="adj1" fmla="val 2700000"/>
                  <a:gd name="adj2" fmla="val 2607572"/>
                </a:avLst>
              </a:prstGeom>
              <a:solidFill>
                <a:srgbClr val="C6D9F1">
                  <a:alpha val="4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Box 17"/>
              <p:cNvSpPr txBox="1"/>
              <p:nvPr/>
            </p:nvSpPr>
            <p:spPr>
              <a:xfrm>
                <a:off x="5379344" y="3214686"/>
                <a:ext cx="835730" cy="3978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19" name="Прямоугольник 18"/>
            <p:cNvSpPr/>
            <p:nvPr/>
          </p:nvSpPr>
          <p:spPr>
            <a:xfrm>
              <a:off x="785786" y="5179231"/>
              <a:ext cx="3191899" cy="430887"/>
            </a:xfrm>
            <a:prstGeom prst="rect">
              <a:avLst/>
            </a:prstGeom>
            <a:effectLst/>
          </p:spPr>
          <p:txBody>
            <a:bodyPr wrap="square">
              <a:spAutoFit/>
            </a:bodyPr>
            <a:lstStyle/>
            <a:p>
              <a:pPr algn="ctr">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|X| + |Y|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a:t>
              </a:r>
              <a:endParaRPr lang="ru-RU" sz="2200" i="1" dirty="0">
                <a:latin typeface="Arial" pitchFamily="34" charset="0"/>
                <a:cs typeface="Arial" pitchFamily="34" charset="0"/>
              </a:endParaRPr>
            </a:p>
          </p:txBody>
        </p:sp>
      </p:grpSp>
      <p:grpSp>
        <p:nvGrpSpPr>
          <p:cNvPr id="35" name="Группа 34"/>
          <p:cNvGrpSpPr/>
          <p:nvPr/>
        </p:nvGrpSpPr>
        <p:grpSpPr>
          <a:xfrm>
            <a:off x="714348" y="3000372"/>
            <a:ext cx="2857520" cy="2071702"/>
            <a:chOff x="714348" y="3000372"/>
            <a:chExt cx="2857520" cy="2071702"/>
          </a:xfrm>
        </p:grpSpPr>
        <p:sp>
          <p:nvSpPr>
            <p:cNvPr id="32" name="Прямоугольник 31"/>
            <p:cNvSpPr/>
            <p:nvPr/>
          </p:nvSpPr>
          <p:spPr>
            <a:xfrm>
              <a:off x="714348" y="3000372"/>
              <a:ext cx="2857520" cy="207170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20"/>
            <p:cNvGrpSpPr/>
            <p:nvPr/>
          </p:nvGrpSpPr>
          <p:grpSpPr>
            <a:xfrm>
              <a:off x="857224" y="3143248"/>
              <a:ext cx="2428892" cy="1170871"/>
              <a:chOff x="1015258" y="3249700"/>
              <a:chExt cx="4553621" cy="2137414"/>
            </a:xfrm>
            <a:effectLst/>
          </p:grpSpPr>
          <p:sp>
            <p:nvSpPr>
              <p:cNvPr id="9" name="Хорда 8"/>
              <p:cNvSpPr/>
              <p:nvPr/>
            </p:nvSpPr>
            <p:spPr>
              <a:xfrm>
                <a:off x="1015258" y="3249700"/>
                <a:ext cx="2137414" cy="2137414"/>
              </a:xfrm>
              <a:prstGeom prst="chord">
                <a:avLst>
                  <a:gd name="adj1" fmla="val 2700000"/>
                  <a:gd name="adj2" fmla="val 2607572"/>
                </a:avLst>
              </a:prstGeom>
              <a:solidFill>
                <a:srgbClr val="FCD5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1294051" y="3249700"/>
                <a:ext cx="1568314"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1" name="Хорда 10"/>
              <p:cNvSpPr/>
              <p:nvPr/>
            </p:nvSpPr>
            <p:spPr>
              <a:xfrm>
                <a:off x="3431465" y="3249700"/>
                <a:ext cx="2137414" cy="2137414"/>
              </a:xfrm>
              <a:prstGeom prst="chord">
                <a:avLst>
                  <a:gd name="adj1" fmla="val 2700000"/>
                  <a:gd name="adj2" fmla="val 2607572"/>
                </a:avLst>
              </a:prstGeom>
              <a:solidFill>
                <a:srgbClr val="C6D9F1">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710257" y="3249700"/>
                <a:ext cx="1568314"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13" name="Прямоугольник 12"/>
            <p:cNvSpPr/>
            <p:nvPr/>
          </p:nvSpPr>
          <p:spPr>
            <a:xfrm>
              <a:off x="785786" y="4500570"/>
              <a:ext cx="2214068" cy="430887"/>
            </a:xfrm>
            <a:prstGeom prst="rect">
              <a:avLst/>
            </a:prstGeom>
            <a:effectLst/>
          </p:spPr>
          <p:txBody>
            <a:bodyPr wrap="square">
              <a:spAutoFit/>
            </a:bodyPr>
            <a:lstStyle/>
            <a:p>
              <a:pPr lvl="0" algn="ctr">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|X| + |Y|</a:t>
              </a:r>
              <a:endParaRPr lang="ru-RU" sz="2200" i="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Группа 37"/>
          <p:cNvGrpSpPr/>
          <p:nvPr/>
        </p:nvGrpSpPr>
        <p:grpSpPr>
          <a:xfrm>
            <a:off x="3415504" y="1500174"/>
            <a:ext cx="5348826" cy="714380"/>
            <a:chOff x="3415504" y="1500174"/>
            <a:chExt cx="5348826" cy="714380"/>
          </a:xfrm>
          <a:solidFill>
            <a:schemeClr val="accent2">
              <a:lumMod val="20000"/>
              <a:lumOff val="80000"/>
            </a:schemeClr>
          </a:solidFill>
        </p:grpSpPr>
        <p:sp>
          <p:nvSpPr>
            <p:cNvPr id="39" name="Прямоугольник 38"/>
            <p:cNvSpPr/>
            <p:nvPr/>
          </p:nvSpPr>
          <p:spPr>
            <a:xfrm>
              <a:off x="3415504" y="1857364"/>
              <a:ext cx="1728000"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7286644" y="1500174"/>
              <a:ext cx="1477686"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37"/>
          <p:cNvGrpSpPr/>
          <p:nvPr/>
        </p:nvGrpSpPr>
        <p:grpSpPr>
          <a:xfrm>
            <a:off x="714348" y="3000372"/>
            <a:ext cx="8215370" cy="3429024"/>
            <a:chOff x="714348" y="3000372"/>
            <a:chExt cx="8215370" cy="3429024"/>
          </a:xfrm>
        </p:grpSpPr>
        <p:sp>
          <p:nvSpPr>
            <p:cNvPr id="34" name="Прямоугольник 33"/>
            <p:cNvSpPr/>
            <p:nvPr/>
          </p:nvSpPr>
          <p:spPr>
            <a:xfrm>
              <a:off x="714348" y="3000372"/>
              <a:ext cx="8072494" cy="3429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785786" y="5857892"/>
              <a:ext cx="7715304" cy="461665"/>
            </a:xfrm>
            <a:prstGeom prst="rect">
              <a:avLst/>
            </a:prstGeom>
            <a:effectLst/>
          </p:spPr>
          <p:txBody>
            <a:bodyPr wrap="square">
              <a:spAutoFit/>
            </a:bodyPr>
            <a:lstStyle/>
            <a:p>
              <a:pPr>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|X| + |Y| + |Z|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|Y</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 |X</a:t>
              </a:r>
              <a:r>
                <a:rPr lang="ru-RU" sz="2400" dirty="0" smtClean="0">
                  <a:latin typeface="Arial" pitchFamily="34" charset="0"/>
                  <a:cs typeface="Arial" pitchFamily="34" charset="0"/>
                </a:rPr>
                <a:t>∪</a:t>
              </a:r>
              <a:r>
                <a:rPr lang="en-US" sz="2200" i="1" dirty="0" smtClean="0">
                  <a:latin typeface="Arial" pitchFamily="34" charset="0"/>
                  <a:cs typeface="Arial" pitchFamily="34" charset="0"/>
                </a:rPr>
                <a:t>Y</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Z| </a:t>
              </a:r>
              <a:endParaRPr lang="ru-RU" sz="2200" i="1" dirty="0">
                <a:latin typeface="Arial" pitchFamily="34" charset="0"/>
                <a:cs typeface="Arial" pitchFamily="34" charset="0"/>
              </a:endParaRPr>
            </a:p>
          </p:txBody>
        </p:sp>
        <p:grpSp>
          <p:nvGrpSpPr>
            <p:cNvPr id="8" name="Группа 29"/>
            <p:cNvGrpSpPr/>
            <p:nvPr/>
          </p:nvGrpSpPr>
          <p:grpSpPr>
            <a:xfrm>
              <a:off x="6000760" y="3143248"/>
              <a:ext cx="2928958" cy="1890425"/>
              <a:chOff x="5857884" y="4000504"/>
              <a:chExt cx="2928958" cy="1890425"/>
            </a:xfrm>
          </p:grpSpPr>
          <p:grpSp>
            <p:nvGrpSpPr>
              <p:cNvPr id="14" name="Группа 20"/>
              <p:cNvGrpSpPr/>
              <p:nvPr/>
            </p:nvGrpSpPr>
            <p:grpSpPr>
              <a:xfrm>
                <a:off x="5857884" y="4000504"/>
                <a:ext cx="2928958" cy="1890425"/>
                <a:chOff x="90994" y="3249700"/>
                <a:chExt cx="5496424" cy="3454270"/>
              </a:xfrm>
              <a:effectLst/>
            </p:grpSpPr>
            <p:sp>
              <p:nvSpPr>
                <p:cNvPr id="21" name="Хорда 20"/>
                <p:cNvSpPr/>
                <p:nvPr/>
              </p:nvSpPr>
              <p:spPr>
                <a:xfrm>
                  <a:off x="1015258" y="3249700"/>
                  <a:ext cx="2137414" cy="2137414"/>
                </a:xfrm>
                <a:prstGeom prst="chord">
                  <a:avLst>
                    <a:gd name="adj1" fmla="val 2700000"/>
                    <a:gd name="adj2" fmla="val 2607572"/>
                  </a:avLst>
                </a:prstGeom>
                <a:solidFill>
                  <a:srgbClr val="FCD5B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Box 21"/>
                <p:cNvSpPr txBox="1"/>
                <p:nvPr/>
              </p:nvSpPr>
              <p:spPr>
                <a:xfrm>
                  <a:off x="90994" y="3249700"/>
                  <a:ext cx="1568315"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23" name="Хорда 22"/>
                <p:cNvSpPr/>
                <p:nvPr/>
              </p:nvSpPr>
              <p:spPr>
                <a:xfrm>
                  <a:off x="2632714" y="3249700"/>
                  <a:ext cx="2137415" cy="2137414"/>
                </a:xfrm>
                <a:prstGeom prst="chord">
                  <a:avLst>
                    <a:gd name="adj1" fmla="val 2700000"/>
                    <a:gd name="adj2" fmla="val 2607572"/>
                  </a:avLst>
                </a:prstGeom>
                <a:solidFill>
                  <a:srgbClr val="C6D9F1">
                    <a:alpha val="4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p:cNvSpPr txBox="1"/>
                <p:nvPr/>
              </p:nvSpPr>
              <p:spPr>
                <a:xfrm>
                  <a:off x="4019103" y="3249700"/>
                  <a:ext cx="1568315"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27" name="TextBox 26"/>
                <p:cNvSpPr txBox="1"/>
                <p:nvPr/>
              </p:nvSpPr>
              <p:spPr>
                <a:xfrm>
                  <a:off x="801685" y="5860395"/>
                  <a:ext cx="1568314" cy="84357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Z</a:t>
                  </a:r>
                  <a:endParaRPr lang="ru-RU" sz="2400" i="1" dirty="0">
                    <a:latin typeface="Arial" pitchFamily="34" charset="0"/>
                    <a:cs typeface="Arial" pitchFamily="34" charset="0"/>
                  </a:endParaRPr>
                </a:p>
              </p:txBody>
            </p:sp>
          </p:grpSp>
          <p:sp>
            <p:nvSpPr>
              <p:cNvPr id="26" name="Хорда 25"/>
              <p:cNvSpPr/>
              <p:nvPr/>
            </p:nvSpPr>
            <p:spPr>
              <a:xfrm>
                <a:off x="6786578" y="4714884"/>
                <a:ext cx="1138995" cy="1169746"/>
              </a:xfrm>
              <a:prstGeom prst="chord">
                <a:avLst>
                  <a:gd name="adj1" fmla="val 2700000"/>
                  <a:gd name="adj2" fmla="val 2607572"/>
                </a:avLst>
              </a:prstGeom>
              <a:solidFill>
                <a:schemeClr val="accent4">
                  <a:lumMod val="60000"/>
                  <a:lumOff val="40000"/>
                  <a:alpha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2" name="Заголовок 1"/>
          <p:cNvSpPr>
            <a:spLocks noGrp="1"/>
          </p:cNvSpPr>
          <p:nvPr>
            <p:ph type="title"/>
          </p:nvPr>
        </p:nvSpPr>
        <p:spPr/>
        <p:txBody>
          <a:bodyPr/>
          <a:lstStyle/>
          <a:p>
            <a:r>
              <a:rPr lang="ru-RU" dirty="0" smtClean="0"/>
              <a:t>Формула включений-исключений</a:t>
            </a:r>
            <a:endParaRPr lang="ru-RU" dirty="0"/>
          </a:p>
        </p:txBody>
      </p:sp>
      <p:sp>
        <p:nvSpPr>
          <p:cNvPr id="3" name="Подзаголовок 5"/>
          <p:cNvSpPr txBox="1">
            <a:spLocks/>
          </p:cNvSpPr>
          <p:nvPr/>
        </p:nvSpPr>
        <p:spPr>
          <a:xfrm>
            <a:off x="1428728" y="1122346"/>
            <a:ext cx="7358113" cy="1806588"/>
          </a:xfrm>
          <a:prstGeom prst="rect">
            <a:avLst/>
          </a:prstGeom>
          <a:noFill/>
        </p:spPr>
        <p:txBody>
          <a:bodyPr vert="horz" lIns="91440" tIns="45720" rIns="91440" bIns="45720" rtlCol="0">
            <a:noAutofit/>
          </a:bodyPr>
          <a:lstStyle/>
          <a:p>
            <a:pPr lvl="0" algn="just">
              <a:spcBef>
                <a:spcPct val="20000"/>
              </a:spcBef>
              <a:defRPr/>
            </a:pPr>
            <a:r>
              <a:rPr lang="ru-RU" sz="2200" b="1" dirty="0" smtClean="0">
                <a:latin typeface="Arial" pitchFamily="34" charset="0"/>
                <a:cs typeface="Arial" pitchFamily="34" charset="0"/>
              </a:rPr>
              <a:t>Принципом</a:t>
            </a:r>
            <a:r>
              <a:rPr lang="en-US" sz="2200" b="1" dirty="0" smtClean="0">
                <a:latin typeface="Arial" pitchFamily="34" charset="0"/>
                <a:cs typeface="Arial" pitchFamily="34" charset="0"/>
              </a:rPr>
              <a:t> </a:t>
            </a:r>
            <a:r>
              <a:rPr lang="ru-RU" sz="2200" b="1" dirty="0" smtClean="0">
                <a:latin typeface="Arial" pitchFamily="34" charset="0"/>
                <a:cs typeface="Arial" pitchFamily="34" charset="0"/>
              </a:rPr>
              <a:t>включений-исключений </a:t>
            </a:r>
            <a:r>
              <a:rPr lang="ru-RU" sz="2200" dirty="0" smtClean="0">
                <a:latin typeface="Arial" pitchFamily="34" charset="0"/>
                <a:cs typeface="Arial" pitchFamily="34" charset="0"/>
              </a:rPr>
              <a:t>называется формула, позволяющая вычислить мощность объединения (пересечения) множеств, если известны их мощности и мощности всех их пересечений (объединений).</a:t>
            </a:r>
            <a:endParaRPr lang="ru-RU" sz="2200" dirty="0">
              <a:latin typeface="Arial" pitchFamily="34" charset="0"/>
              <a:cs typeface="Arial" pitchFamily="34" charset="0"/>
            </a:endParaRPr>
          </a:p>
        </p:txBody>
      </p:sp>
      <p:sp>
        <p:nvSpPr>
          <p:cNvPr id="4" name="Овал 3"/>
          <p:cNvSpPr/>
          <p:nvPr/>
        </p:nvSpPr>
        <p:spPr>
          <a:xfrm>
            <a:off x="714348" y="1357298"/>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20" name="Группа 7"/>
          <p:cNvGrpSpPr/>
          <p:nvPr/>
        </p:nvGrpSpPr>
        <p:grpSpPr>
          <a:xfrm>
            <a:off x="714348" y="1071546"/>
            <a:ext cx="8072494" cy="1857388"/>
            <a:chOff x="428596" y="5072074"/>
            <a:chExt cx="5929354" cy="1785950"/>
          </a:xfrm>
        </p:grpSpPr>
        <p:cxnSp>
          <p:nvCxnSpPr>
            <p:cNvPr id="6" name="Прямая соединительная линия 5"/>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28596" y="684484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Группа 36"/>
          <p:cNvGrpSpPr/>
          <p:nvPr/>
        </p:nvGrpSpPr>
        <p:grpSpPr>
          <a:xfrm>
            <a:off x="714348" y="3000372"/>
            <a:ext cx="5643602" cy="2786082"/>
            <a:chOff x="714348" y="3000372"/>
            <a:chExt cx="5643602" cy="2786082"/>
          </a:xfrm>
        </p:grpSpPr>
        <p:sp>
          <p:nvSpPr>
            <p:cNvPr id="33" name="Прямоугольник 32"/>
            <p:cNvSpPr/>
            <p:nvPr/>
          </p:nvSpPr>
          <p:spPr>
            <a:xfrm>
              <a:off x="714348" y="3000372"/>
              <a:ext cx="5500726" cy="278608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3428992" y="3143248"/>
              <a:ext cx="2928958" cy="1169746"/>
              <a:chOff x="3286116" y="3214686"/>
              <a:chExt cx="2928958" cy="1169746"/>
            </a:xfrm>
          </p:grpSpPr>
          <p:sp>
            <p:nvSpPr>
              <p:cNvPr id="15" name="Хорда 14"/>
              <p:cNvSpPr/>
              <p:nvPr/>
            </p:nvSpPr>
            <p:spPr>
              <a:xfrm>
                <a:off x="3778642" y="3214686"/>
                <a:ext cx="1138994" cy="1169746"/>
              </a:xfrm>
              <a:prstGeom prst="chord">
                <a:avLst>
                  <a:gd name="adj1" fmla="val 2700000"/>
                  <a:gd name="adj2" fmla="val 2607572"/>
                </a:avLst>
              </a:prstGeom>
              <a:solidFill>
                <a:srgbClr val="FCD5B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3286116" y="3214686"/>
                <a:ext cx="835730" cy="3978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7" name="Хорда 16"/>
              <p:cNvSpPr/>
              <p:nvPr/>
            </p:nvSpPr>
            <p:spPr>
              <a:xfrm>
                <a:off x="4640559" y="3214686"/>
                <a:ext cx="1138995" cy="1169746"/>
              </a:xfrm>
              <a:prstGeom prst="chord">
                <a:avLst>
                  <a:gd name="adj1" fmla="val 2700000"/>
                  <a:gd name="adj2" fmla="val 2607572"/>
                </a:avLst>
              </a:prstGeom>
              <a:solidFill>
                <a:srgbClr val="C6D9F1">
                  <a:alpha val="40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Box 17"/>
              <p:cNvSpPr txBox="1"/>
              <p:nvPr/>
            </p:nvSpPr>
            <p:spPr>
              <a:xfrm>
                <a:off x="5379344" y="3214686"/>
                <a:ext cx="835730" cy="3978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19" name="Прямоугольник 18"/>
            <p:cNvSpPr/>
            <p:nvPr/>
          </p:nvSpPr>
          <p:spPr>
            <a:xfrm>
              <a:off x="785786" y="5179231"/>
              <a:ext cx="3191899" cy="430887"/>
            </a:xfrm>
            <a:prstGeom prst="rect">
              <a:avLst/>
            </a:prstGeom>
            <a:effectLst/>
          </p:spPr>
          <p:txBody>
            <a:bodyPr wrap="square">
              <a:spAutoFit/>
            </a:bodyPr>
            <a:lstStyle/>
            <a:p>
              <a:pPr>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|X| + |Y| - |X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a:t>
              </a:r>
              <a:endParaRPr lang="ru-RU" sz="2200" i="1" dirty="0">
                <a:latin typeface="Arial" pitchFamily="34" charset="0"/>
                <a:cs typeface="Arial" pitchFamily="34" charset="0"/>
              </a:endParaRPr>
            </a:p>
          </p:txBody>
        </p:sp>
      </p:grpSp>
      <p:grpSp>
        <p:nvGrpSpPr>
          <p:cNvPr id="30" name="Группа 34"/>
          <p:cNvGrpSpPr/>
          <p:nvPr/>
        </p:nvGrpSpPr>
        <p:grpSpPr>
          <a:xfrm>
            <a:off x="714348" y="3000372"/>
            <a:ext cx="2857520" cy="2071702"/>
            <a:chOff x="714348" y="3000372"/>
            <a:chExt cx="2857520" cy="2071702"/>
          </a:xfrm>
        </p:grpSpPr>
        <p:sp>
          <p:nvSpPr>
            <p:cNvPr id="32" name="Прямоугольник 31"/>
            <p:cNvSpPr/>
            <p:nvPr/>
          </p:nvSpPr>
          <p:spPr>
            <a:xfrm>
              <a:off x="714348" y="3000372"/>
              <a:ext cx="2857520" cy="207170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1" name="Группа 20"/>
            <p:cNvGrpSpPr/>
            <p:nvPr/>
          </p:nvGrpSpPr>
          <p:grpSpPr>
            <a:xfrm>
              <a:off x="857224" y="3143248"/>
              <a:ext cx="2428892" cy="1170871"/>
              <a:chOff x="1015258" y="3249700"/>
              <a:chExt cx="4553621" cy="2137414"/>
            </a:xfrm>
            <a:effectLst/>
          </p:grpSpPr>
          <p:sp>
            <p:nvSpPr>
              <p:cNvPr id="9" name="Хорда 8"/>
              <p:cNvSpPr/>
              <p:nvPr/>
            </p:nvSpPr>
            <p:spPr>
              <a:xfrm>
                <a:off x="1015258" y="3249700"/>
                <a:ext cx="2137414" cy="2137414"/>
              </a:xfrm>
              <a:prstGeom prst="chord">
                <a:avLst>
                  <a:gd name="adj1" fmla="val 2700000"/>
                  <a:gd name="adj2" fmla="val 2607572"/>
                </a:avLst>
              </a:prstGeom>
              <a:solidFill>
                <a:srgbClr val="FCD5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1294051" y="3249700"/>
                <a:ext cx="1568314"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1" name="Хорда 10"/>
              <p:cNvSpPr/>
              <p:nvPr/>
            </p:nvSpPr>
            <p:spPr>
              <a:xfrm>
                <a:off x="3431465" y="3249700"/>
                <a:ext cx="2137414" cy="2137414"/>
              </a:xfrm>
              <a:prstGeom prst="chord">
                <a:avLst>
                  <a:gd name="adj1" fmla="val 2700000"/>
                  <a:gd name="adj2" fmla="val 2607572"/>
                </a:avLst>
              </a:prstGeom>
              <a:solidFill>
                <a:srgbClr val="C6D9F1">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710257" y="3249700"/>
                <a:ext cx="1568314" cy="72699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13" name="Прямоугольник 12"/>
            <p:cNvSpPr/>
            <p:nvPr/>
          </p:nvSpPr>
          <p:spPr>
            <a:xfrm>
              <a:off x="785786" y="4500570"/>
              <a:ext cx="2214068" cy="430887"/>
            </a:xfrm>
            <a:prstGeom prst="rect">
              <a:avLst/>
            </a:prstGeom>
            <a:effectLst/>
          </p:spPr>
          <p:txBody>
            <a:bodyPr wrap="square">
              <a:spAutoFit/>
            </a:bodyPr>
            <a:lstStyle/>
            <a:p>
              <a:pPr lvl="0">
                <a:spcBef>
                  <a:spcPct val="20000"/>
                </a:spcBef>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a:t>
              </a:r>
              <a:r>
                <a:rPr lang="en-US" sz="2200" i="1" dirty="0" smtClean="0">
                  <a:latin typeface="Arial" pitchFamily="34" charset="0"/>
                  <a:cs typeface="Arial" pitchFamily="34" charset="0"/>
                </a:rPr>
                <a:t>Y| = 0</a:t>
              </a:r>
              <a:endParaRPr lang="ru-RU" sz="2200" i="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a:off x="714348" y="3500438"/>
            <a:ext cx="4140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4857752" y="3143248"/>
            <a:ext cx="3924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4929190" y="2786058"/>
            <a:ext cx="3528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714348" y="3143248"/>
            <a:ext cx="3528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6000760" y="2428868"/>
            <a:ext cx="2772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14348" y="2786058"/>
            <a:ext cx="4068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142976" y="2428868"/>
            <a:ext cx="2232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14348" y="2428868"/>
            <a:ext cx="324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786050" y="2096622"/>
            <a:ext cx="4143404"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072330" y="2096622"/>
            <a:ext cx="1692000" cy="3571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t>Вопросы и задания</a:t>
            </a:r>
            <a:endParaRPr lang="ru-RU" dirty="0"/>
          </a:p>
        </p:txBody>
      </p:sp>
      <p:sp>
        <p:nvSpPr>
          <p:cNvPr id="3" name="Содержимое 2"/>
          <p:cNvSpPr>
            <a:spLocks noGrp="1"/>
          </p:cNvSpPr>
          <p:nvPr>
            <p:ph idx="1"/>
          </p:nvPr>
        </p:nvSpPr>
        <p:spPr>
          <a:xfrm>
            <a:off x="642910" y="1071546"/>
            <a:ext cx="8215369" cy="3143272"/>
          </a:xfrm>
        </p:spPr>
        <p:txBody>
          <a:bodyPr/>
          <a:lstStyle/>
          <a:p>
            <a:r>
              <a:rPr lang="ru-RU" dirty="0" smtClean="0"/>
              <a:t>В зимний лагерь отправляется 100 старшеклассников. Почти все они увлекаются сноубордом, коньками или лыжами. При этом многие из них занимаются несколькими видами спорта. Всего кататься на сноуборде умеют 30 ребят, на лыжах — 28, на коньках — 42. Умением кататься на лыжах и </a:t>
            </a:r>
            <a:r>
              <a:rPr lang="ru-RU" dirty="0" err="1" smtClean="0"/>
              <a:t>сноубор-де</a:t>
            </a:r>
            <a:r>
              <a:rPr lang="ru-RU" dirty="0" smtClean="0"/>
              <a:t> могут похвастаться 8 ребят, на лыжах и коньках — 10, на сноуборде и коньках — 5, но только трое из них владеют всеми тремя видами спорта. Сколько ребят не умеет кататься ни на сноуборде, ни на лыжах, ни на коньках?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 presetClass="exit"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par>
                          <p:cTn id="24" fill="hold">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par>
                          <p:cTn id="45" fill="hold">
                            <p:stCondLst>
                              <p:cond delay="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0"/>
                                        </p:tgtEl>
                                        <p:attrNameLst>
                                          <p:attrName>style.visibility</p:attrName>
                                        </p:attrNameLst>
                                      </p:cBhvr>
                                      <p:to>
                                        <p:strVal val="hidden"/>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3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7" grpId="0" animBg="1"/>
      <p:bldP spid="37" grpId="1" animBg="1"/>
      <p:bldP spid="30" grpId="0" animBg="1"/>
      <p:bldP spid="30" grpId="1" animBg="1"/>
      <p:bldP spid="26" grpId="0" animBg="1"/>
      <p:bldP spid="26" grpId="1" animBg="1"/>
      <p:bldP spid="21" grpId="0" animBg="1"/>
      <p:bldP spid="21" grpId="1" animBg="1"/>
      <p:bldP spid="22" grpId="0" animBg="1"/>
      <p:bldP spid="22" grpId="1" animBg="1"/>
      <p:bldP spid="17" grpId="0" animBg="1"/>
      <p:bldP spid="17" grpId="1" animBg="1"/>
      <p:bldP spid="13" grpId="0" animBg="1"/>
      <p:bldP spid="13" grpId="1" animBg="1"/>
      <p:bldP spid="9" grpId="0" animBg="1"/>
      <p:bldP spid="9"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и задания</a:t>
            </a:r>
            <a:endParaRPr lang="ru-RU" dirty="0"/>
          </a:p>
        </p:txBody>
      </p:sp>
      <p:sp>
        <p:nvSpPr>
          <p:cNvPr id="3" name="Содержимое 2"/>
          <p:cNvSpPr>
            <a:spLocks noGrp="1"/>
          </p:cNvSpPr>
          <p:nvPr>
            <p:ph idx="4294967295"/>
          </p:nvPr>
        </p:nvSpPr>
        <p:spPr>
          <a:xfrm>
            <a:off x="642910" y="1071563"/>
            <a:ext cx="8143902" cy="928677"/>
          </a:xfrm>
        </p:spPr>
        <p:txBody>
          <a:bodyPr/>
          <a:lstStyle/>
          <a:p>
            <a:r>
              <a:rPr lang="ru-RU" b="1" dirty="0" smtClean="0">
                <a:solidFill>
                  <a:srgbClr val="0070C0"/>
                </a:solidFill>
              </a:rPr>
              <a:t>1.</a:t>
            </a:r>
            <a:r>
              <a:rPr lang="ru-RU" dirty="0" smtClean="0"/>
              <a:t> Сколько натуральных чисел от </a:t>
            </a:r>
            <a:r>
              <a:rPr lang="ru-RU" i="1" dirty="0" smtClean="0"/>
              <a:t>1</a:t>
            </a:r>
            <a:r>
              <a:rPr lang="ru-RU" dirty="0" smtClean="0"/>
              <a:t> до </a:t>
            </a:r>
            <a:r>
              <a:rPr lang="ru-RU" i="1" dirty="0" smtClean="0"/>
              <a:t>1000</a:t>
            </a:r>
            <a:r>
              <a:rPr lang="ru-RU" dirty="0" smtClean="0"/>
              <a:t> включительно делятся на 3 или на 5, или на 7?</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и задания</a:t>
            </a:r>
            <a:endParaRPr lang="ru-RU" dirty="0"/>
          </a:p>
        </p:txBody>
      </p:sp>
      <p:sp>
        <p:nvSpPr>
          <p:cNvPr id="3" name="Содержимое 2"/>
          <p:cNvSpPr>
            <a:spLocks noGrp="1"/>
          </p:cNvSpPr>
          <p:nvPr>
            <p:ph idx="1"/>
          </p:nvPr>
        </p:nvSpPr>
        <p:spPr>
          <a:xfrm>
            <a:off x="642910" y="1071546"/>
            <a:ext cx="8215369" cy="1428760"/>
          </a:xfrm>
        </p:spPr>
        <p:txBody>
          <a:bodyPr/>
          <a:lstStyle/>
          <a:p>
            <a:r>
              <a:rPr lang="ru-RU" b="1" dirty="0" smtClean="0">
                <a:solidFill>
                  <a:srgbClr val="0070C0"/>
                </a:solidFill>
              </a:rPr>
              <a:t>3.</a:t>
            </a:r>
            <a:r>
              <a:rPr lang="ru-RU" dirty="0" smtClean="0"/>
              <a:t> Из </a:t>
            </a:r>
            <a:r>
              <a:rPr lang="ru-RU" i="1" dirty="0" smtClean="0"/>
              <a:t>100</a:t>
            </a:r>
            <a:r>
              <a:rPr lang="ru-RU" dirty="0" smtClean="0"/>
              <a:t> человек </a:t>
            </a:r>
            <a:r>
              <a:rPr lang="ru-RU" i="1" dirty="0" smtClean="0"/>
              <a:t>85</a:t>
            </a:r>
            <a:r>
              <a:rPr lang="ru-RU" dirty="0" smtClean="0"/>
              <a:t> знают английский язык, </a:t>
            </a:r>
            <a:r>
              <a:rPr lang="ru-RU" i="1" dirty="0" smtClean="0"/>
              <a:t>80</a:t>
            </a:r>
            <a:r>
              <a:rPr lang="ru-RU" dirty="0" smtClean="0"/>
              <a:t> - испанский, </a:t>
            </a:r>
            <a:r>
              <a:rPr lang="ru-RU" i="1" dirty="0" smtClean="0"/>
              <a:t>75 </a:t>
            </a:r>
            <a:r>
              <a:rPr lang="ru-RU" dirty="0" smtClean="0"/>
              <a:t>- немецкий. </a:t>
            </a:r>
            <a:r>
              <a:rPr lang="ru-RU" i="1" dirty="0" smtClean="0"/>
              <a:t>Каждый владеет хотя бы одним языком</a:t>
            </a:r>
            <a:r>
              <a:rPr lang="ru-RU" dirty="0" smtClean="0"/>
              <a:t>. Сколько человек знают все три языка? Укажите множество решений.</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642910" y="4857760"/>
            <a:ext cx="3786214" cy="12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500562" y="4857760"/>
            <a:ext cx="4286280" cy="126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3012" name="все" descr="C:\Documents and Settings\Администратор.HOME-FDD52612A3\Рабочий стол\Ирина_Раб стол\10-17\17407.png"/>
          <p:cNvPicPr>
            <a:picLocks noChangeAspect="1" noChangeArrowheads="1"/>
          </p:cNvPicPr>
          <p:nvPr/>
        </p:nvPicPr>
        <p:blipFill>
          <a:blip r:embed="rId3" cstate="print"/>
          <a:srcRect/>
          <a:stretch>
            <a:fillRect/>
          </a:stretch>
        </p:blipFill>
        <p:spPr bwMode="auto">
          <a:xfrm>
            <a:off x="5799173" y="2564186"/>
            <a:ext cx="2987669" cy="2222136"/>
          </a:xfrm>
          <a:prstGeom prst="rect">
            <a:avLst/>
          </a:prstGeom>
          <a:noFill/>
          <a:effectLst>
            <a:outerShdw blurRad="50800" dist="38100" dir="2700000" algn="tl" rotWithShape="0">
              <a:prstClr val="black">
                <a:alpha val="40000"/>
              </a:prstClr>
            </a:outerShdw>
          </a:effectLst>
        </p:spPr>
      </p:pic>
      <p:sp>
        <p:nvSpPr>
          <p:cNvPr id="2" name="Заголовок 1"/>
          <p:cNvSpPr>
            <a:spLocks noGrp="1"/>
          </p:cNvSpPr>
          <p:nvPr>
            <p:ph type="title"/>
          </p:nvPr>
        </p:nvSpPr>
        <p:spPr/>
        <p:txBody>
          <a:bodyPr/>
          <a:lstStyle/>
          <a:p>
            <a:r>
              <a:rPr lang="ru-RU" dirty="0" smtClean="0"/>
              <a:t>Вопросы и задания</a:t>
            </a:r>
            <a:endParaRPr lang="ru-RU" dirty="0"/>
          </a:p>
        </p:txBody>
      </p:sp>
      <p:sp>
        <p:nvSpPr>
          <p:cNvPr id="3" name="Содержимое 2"/>
          <p:cNvSpPr>
            <a:spLocks noGrp="1"/>
          </p:cNvSpPr>
          <p:nvPr>
            <p:ph idx="1"/>
          </p:nvPr>
        </p:nvSpPr>
        <p:spPr>
          <a:xfrm>
            <a:off x="642910" y="1071546"/>
            <a:ext cx="8215369" cy="1428760"/>
          </a:xfrm>
        </p:spPr>
        <p:txBody>
          <a:bodyPr/>
          <a:lstStyle/>
          <a:p>
            <a:r>
              <a:rPr lang="ru-RU" b="1" dirty="0" smtClean="0">
                <a:solidFill>
                  <a:srgbClr val="0070C0"/>
                </a:solidFill>
              </a:rPr>
              <a:t>3.</a:t>
            </a:r>
            <a:r>
              <a:rPr lang="ru-RU" dirty="0" smtClean="0"/>
              <a:t> Из </a:t>
            </a:r>
            <a:r>
              <a:rPr lang="ru-RU" i="1" dirty="0" smtClean="0"/>
              <a:t>100</a:t>
            </a:r>
            <a:r>
              <a:rPr lang="ru-RU" dirty="0" smtClean="0"/>
              <a:t> человек </a:t>
            </a:r>
            <a:r>
              <a:rPr lang="ru-RU" i="1" dirty="0" smtClean="0"/>
              <a:t>85</a:t>
            </a:r>
            <a:r>
              <a:rPr lang="ru-RU" dirty="0" smtClean="0"/>
              <a:t> знают английский язык, </a:t>
            </a:r>
            <a:r>
              <a:rPr lang="ru-RU" i="1" dirty="0" smtClean="0"/>
              <a:t>80</a:t>
            </a:r>
            <a:r>
              <a:rPr lang="ru-RU" dirty="0" smtClean="0"/>
              <a:t> - испанский, </a:t>
            </a:r>
            <a:r>
              <a:rPr lang="ru-RU" i="1" dirty="0" smtClean="0"/>
              <a:t>75 </a:t>
            </a:r>
            <a:r>
              <a:rPr lang="ru-RU" dirty="0" smtClean="0"/>
              <a:t>- немецкий. </a:t>
            </a:r>
            <a:r>
              <a:rPr lang="ru-RU" i="1" dirty="0" smtClean="0"/>
              <a:t>Каждый владеет хотя бы одним языком</a:t>
            </a:r>
            <a:r>
              <a:rPr lang="ru-RU" dirty="0" smtClean="0"/>
              <a:t>. Сколько человек знают все три языка? Укажите множество решений.</a:t>
            </a:r>
            <a:endParaRPr lang="ru-RU" dirty="0"/>
          </a:p>
        </p:txBody>
      </p:sp>
      <p:sp>
        <p:nvSpPr>
          <p:cNvPr id="14" name="011"/>
          <p:cNvSpPr txBox="1">
            <a:spLocks/>
          </p:cNvSpPr>
          <p:nvPr/>
        </p:nvSpPr>
        <p:spPr>
          <a:xfrm>
            <a:off x="642910" y="2428868"/>
            <a:ext cx="5072098" cy="428628"/>
          </a:xfrm>
          <a:prstGeom prst="rect">
            <a:avLst/>
          </a:prstGeom>
        </p:spPr>
        <p:txBody>
          <a:bodyPr vert="horz" lIns="91440" tIns="45720" rIns="91440" bIns="45720" rtlCol="0">
            <a:noAutofit/>
          </a:bodyPr>
          <a:lstStyle/>
          <a:p>
            <a:pPr lvl="0" algn="just">
              <a:spcBef>
                <a:spcPct val="20000"/>
              </a:spcBef>
            </a:pPr>
            <a:r>
              <a:rPr lang="ru-RU" sz="2200" b="1" dirty="0" smtClean="0">
                <a:solidFill>
                  <a:srgbClr val="0070C0"/>
                </a:solidFill>
                <a:latin typeface="Arial" pitchFamily="34" charset="0"/>
                <a:cs typeface="Arial" pitchFamily="34" charset="0"/>
              </a:rPr>
              <a:t>Решение (один из способов): </a:t>
            </a:r>
            <a:endParaRPr lang="ru-RU" sz="2200" b="1" dirty="0">
              <a:solidFill>
                <a:srgbClr val="0070C0"/>
              </a:solidFill>
              <a:latin typeface="Arial" pitchFamily="34" charset="0"/>
              <a:cs typeface="Arial" pitchFamily="34" charset="0"/>
            </a:endParaRPr>
          </a:p>
        </p:txBody>
      </p:sp>
      <p:sp>
        <p:nvSpPr>
          <p:cNvPr id="15" name="02"/>
          <p:cNvSpPr txBox="1">
            <a:spLocks/>
          </p:cNvSpPr>
          <p:nvPr/>
        </p:nvSpPr>
        <p:spPr>
          <a:xfrm>
            <a:off x="642910" y="2786058"/>
            <a:ext cx="3714776"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1. 100 - 85 = 15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не знают английского</a:t>
            </a:r>
          </a:p>
          <a:p>
            <a:pPr lvl="0" algn="just">
              <a:spcBef>
                <a:spcPct val="20000"/>
              </a:spcBef>
            </a:pPr>
            <a:endParaRPr lang="ru-RU" sz="2200" dirty="0">
              <a:latin typeface="Arial" pitchFamily="34" charset="0"/>
              <a:cs typeface="Arial" pitchFamily="34" charset="0"/>
            </a:endParaRPr>
          </a:p>
        </p:txBody>
      </p:sp>
      <p:sp>
        <p:nvSpPr>
          <p:cNvPr id="16" name="021"/>
          <p:cNvSpPr txBox="1">
            <a:spLocks/>
          </p:cNvSpPr>
          <p:nvPr/>
        </p:nvSpPr>
        <p:spPr>
          <a:xfrm>
            <a:off x="714348" y="6143644"/>
            <a:ext cx="7072362" cy="428628"/>
          </a:xfrm>
          <a:prstGeom prst="rect">
            <a:avLst/>
          </a:prstGeom>
        </p:spPr>
        <p:txBody>
          <a:bodyPr vert="horz" lIns="91440" tIns="45720" rIns="91440" bIns="45720" rtlCol="0">
            <a:noAutofit/>
          </a:bodyPr>
          <a:lstStyle/>
          <a:p>
            <a:pPr lvl="0" algn="just">
              <a:spcBef>
                <a:spcPct val="20000"/>
              </a:spcBef>
            </a:pPr>
            <a:r>
              <a:rPr lang="ru-RU" sz="2200" b="1" dirty="0" smtClean="0">
                <a:solidFill>
                  <a:srgbClr val="0070C0"/>
                </a:solidFill>
                <a:latin typeface="Arial" pitchFamily="34" charset="0"/>
                <a:cs typeface="Arial" pitchFamily="34" charset="0"/>
              </a:rPr>
              <a:t>Ответ: от </a:t>
            </a:r>
            <a:r>
              <a:rPr lang="ru-RU" sz="2200" b="1" i="1" dirty="0" smtClean="0">
                <a:solidFill>
                  <a:srgbClr val="0070C0"/>
                </a:solidFill>
                <a:latin typeface="Arial" pitchFamily="34" charset="0"/>
                <a:cs typeface="Arial" pitchFamily="34" charset="0"/>
              </a:rPr>
              <a:t>40 до 70 человек включительно</a:t>
            </a:r>
            <a:endParaRPr lang="ru-RU" sz="2200" b="1" dirty="0">
              <a:solidFill>
                <a:srgbClr val="0070C0"/>
              </a:solidFill>
              <a:latin typeface="Arial" pitchFamily="34" charset="0"/>
              <a:cs typeface="Arial" pitchFamily="34" charset="0"/>
            </a:endParaRPr>
          </a:p>
        </p:txBody>
      </p:sp>
      <p:pic>
        <p:nvPicPr>
          <p:cNvPr id="43013" name="англ" descr="C:\Documents and Settings\Администратор.HOME-FDD52612A3\Рабочий стол\Ирина_Раб стол\10-17\17501.png"/>
          <p:cNvPicPr>
            <a:picLocks noChangeAspect="1" noChangeArrowheads="1"/>
          </p:cNvPicPr>
          <p:nvPr/>
        </p:nvPicPr>
        <p:blipFill>
          <a:blip r:embed="rId4" cstate="print"/>
          <a:srcRect/>
          <a:stretch>
            <a:fillRect/>
          </a:stretch>
        </p:blipFill>
        <p:spPr bwMode="auto">
          <a:xfrm>
            <a:off x="5895844" y="2637996"/>
            <a:ext cx="2794326" cy="2074516"/>
          </a:xfrm>
          <a:prstGeom prst="rect">
            <a:avLst/>
          </a:prstGeom>
          <a:noFill/>
        </p:spPr>
      </p:pic>
      <p:pic>
        <p:nvPicPr>
          <p:cNvPr id="43010" name="Исп" descr="C:\Documents and Settings\Администратор.HOME-FDD52612A3\Рабочий стол\Ирина_Раб стол\10-17\17502.png"/>
          <p:cNvPicPr>
            <a:picLocks noChangeAspect="1" noChangeArrowheads="1"/>
          </p:cNvPicPr>
          <p:nvPr/>
        </p:nvPicPr>
        <p:blipFill>
          <a:blip r:embed="rId5" cstate="print"/>
          <a:srcRect/>
          <a:stretch>
            <a:fillRect/>
          </a:stretch>
        </p:blipFill>
        <p:spPr bwMode="auto">
          <a:xfrm>
            <a:off x="5952671" y="2679800"/>
            <a:ext cx="2680672" cy="1990909"/>
          </a:xfrm>
          <a:prstGeom prst="rect">
            <a:avLst/>
          </a:prstGeom>
          <a:noFill/>
        </p:spPr>
      </p:pic>
      <p:pic>
        <p:nvPicPr>
          <p:cNvPr id="43011" name="Нем" descr="C:\Documents and Settings\Администратор.HOME-FDD52612A3\Рабочий стол\Ирина_Раб стол\10-17\17503.png"/>
          <p:cNvPicPr>
            <a:picLocks noChangeAspect="1" noChangeArrowheads="1"/>
          </p:cNvPicPr>
          <p:nvPr/>
        </p:nvPicPr>
        <p:blipFill>
          <a:blip r:embed="rId6" cstate="print"/>
          <a:srcRect/>
          <a:stretch>
            <a:fillRect/>
          </a:stretch>
        </p:blipFill>
        <p:spPr bwMode="auto">
          <a:xfrm>
            <a:off x="5955938" y="2683066"/>
            <a:ext cx="2674139" cy="1984376"/>
          </a:xfrm>
          <a:prstGeom prst="rect">
            <a:avLst/>
          </a:prstGeom>
          <a:noFill/>
        </p:spPr>
      </p:pic>
      <p:grpSp>
        <p:nvGrpSpPr>
          <p:cNvPr id="4" name="Группа 50"/>
          <p:cNvGrpSpPr/>
          <p:nvPr/>
        </p:nvGrpSpPr>
        <p:grpSpPr>
          <a:xfrm>
            <a:off x="6413625" y="2702831"/>
            <a:ext cx="1763613" cy="1826118"/>
            <a:chOff x="5786446" y="2498047"/>
            <a:chExt cx="2143140" cy="2219096"/>
          </a:xfrm>
        </p:grpSpPr>
        <p:sp>
          <p:nvSpPr>
            <p:cNvPr id="46" name="TextBox 45"/>
            <p:cNvSpPr txBox="1"/>
            <p:nvPr/>
          </p:nvSpPr>
          <p:spPr>
            <a:xfrm>
              <a:off x="5786446" y="2498047"/>
              <a:ext cx="1000132" cy="523613"/>
            </a:xfrm>
            <a:prstGeom prst="rect">
              <a:avLst/>
            </a:prstGeom>
            <a:noFill/>
          </p:spPr>
          <p:txBody>
            <a:bodyPr wrap="square" rtlCol="0">
              <a:spAutoFit/>
            </a:bodyPr>
            <a:lstStyle/>
            <a:p>
              <a:pPr algn="ctr"/>
              <a:r>
                <a:rPr lang="ru-RU" sz="2200" b="1" dirty="0" err="1" smtClean="0">
                  <a:latin typeface="Arial" pitchFamily="34" charset="0"/>
                  <a:cs typeface="Arial" pitchFamily="34" charset="0"/>
                </a:rPr>
                <a:t>Анг</a:t>
              </a:r>
              <a:r>
                <a:rPr lang="ru-RU" sz="2200" b="1" dirty="0" smtClean="0">
                  <a:latin typeface="Arial" pitchFamily="34" charset="0"/>
                  <a:cs typeface="Arial" pitchFamily="34" charset="0"/>
                </a:rPr>
                <a:t>.</a:t>
              </a:r>
              <a:endParaRPr lang="ru-RU" sz="2200" b="1" dirty="0">
                <a:latin typeface="Arial" pitchFamily="34" charset="0"/>
                <a:cs typeface="Arial" pitchFamily="34" charset="0"/>
              </a:endParaRPr>
            </a:p>
          </p:txBody>
        </p:sp>
        <p:sp>
          <p:nvSpPr>
            <p:cNvPr id="47" name="TextBox 46"/>
            <p:cNvSpPr txBox="1"/>
            <p:nvPr/>
          </p:nvSpPr>
          <p:spPr>
            <a:xfrm>
              <a:off x="6929454" y="2498047"/>
              <a:ext cx="1000132" cy="430887"/>
            </a:xfrm>
            <a:prstGeom prst="rect">
              <a:avLst/>
            </a:prstGeom>
            <a:noFill/>
          </p:spPr>
          <p:txBody>
            <a:bodyPr wrap="square" rtlCol="0">
              <a:spAutoFit/>
            </a:bodyPr>
            <a:lstStyle/>
            <a:p>
              <a:pPr algn="ctr"/>
              <a:r>
                <a:rPr lang="ru-RU" sz="2200" b="1" dirty="0" smtClean="0">
                  <a:latin typeface="Arial" pitchFamily="34" charset="0"/>
                  <a:cs typeface="Arial" pitchFamily="34" charset="0"/>
                </a:rPr>
                <a:t>Исп.</a:t>
              </a:r>
              <a:endParaRPr lang="ru-RU" sz="2200" b="1" dirty="0">
                <a:latin typeface="Arial" pitchFamily="34" charset="0"/>
                <a:cs typeface="Arial" pitchFamily="34" charset="0"/>
              </a:endParaRPr>
            </a:p>
          </p:txBody>
        </p:sp>
        <p:sp>
          <p:nvSpPr>
            <p:cNvPr id="48" name="TextBox 47"/>
            <p:cNvSpPr txBox="1"/>
            <p:nvPr/>
          </p:nvSpPr>
          <p:spPr>
            <a:xfrm>
              <a:off x="6357950" y="4286256"/>
              <a:ext cx="1000132" cy="430887"/>
            </a:xfrm>
            <a:prstGeom prst="rect">
              <a:avLst/>
            </a:prstGeom>
            <a:noFill/>
          </p:spPr>
          <p:txBody>
            <a:bodyPr wrap="square" rtlCol="0">
              <a:spAutoFit/>
            </a:bodyPr>
            <a:lstStyle/>
            <a:p>
              <a:pPr algn="ctr"/>
              <a:r>
                <a:rPr lang="ru-RU" sz="2200" b="1" dirty="0" smtClean="0">
                  <a:latin typeface="Arial" pitchFamily="34" charset="0"/>
                  <a:cs typeface="Arial" pitchFamily="34" charset="0"/>
                </a:rPr>
                <a:t>Нем.</a:t>
              </a:r>
              <a:endParaRPr lang="ru-RU" sz="2200" b="1" dirty="0">
                <a:latin typeface="Arial" pitchFamily="34" charset="0"/>
                <a:cs typeface="Arial" pitchFamily="34" charset="0"/>
              </a:endParaRPr>
            </a:p>
          </p:txBody>
        </p:sp>
        <p:sp>
          <p:nvSpPr>
            <p:cNvPr id="50" name="TextBox 49"/>
            <p:cNvSpPr txBox="1"/>
            <p:nvPr/>
          </p:nvSpPr>
          <p:spPr>
            <a:xfrm>
              <a:off x="6368074" y="3287660"/>
              <a:ext cx="1000132" cy="430888"/>
            </a:xfrm>
            <a:prstGeom prst="rect">
              <a:avLst/>
            </a:prstGeom>
            <a:noFill/>
          </p:spPr>
          <p:txBody>
            <a:bodyPr wrap="square" rtlCol="0">
              <a:spAutoFit/>
            </a:bodyPr>
            <a:lstStyle/>
            <a:p>
              <a:pPr algn="ctr"/>
              <a:r>
                <a:rPr lang="ru-RU" sz="2200" b="1" dirty="0" smtClean="0">
                  <a:latin typeface="Arial" pitchFamily="34" charset="0"/>
                  <a:cs typeface="Arial" pitchFamily="34" charset="0"/>
                </a:rPr>
                <a:t>?</a:t>
              </a:r>
              <a:endParaRPr lang="ru-RU" sz="2200" b="1" dirty="0">
                <a:latin typeface="Arial" pitchFamily="34" charset="0"/>
                <a:cs typeface="Arial" pitchFamily="34" charset="0"/>
              </a:endParaRPr>
            </a:p>
          </p:txBody>
        </p:sp>
      </p:grpSp>
      <p:sp>
        <p:nvSpPr>
          <p:cNvPr id="52" name="02"/>
          <p:cNvSpPr txBox="1">
            <a:spLocks/>
          </p:cNvSpPr>
          <p:nvPr/>
        </p:nvSpPr>
        <p:spPr>
          <a:xfrm>
            <a:off x="642910" y="3500438"/>
            <a:ext cx="3714776"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2. 100 - 80 = 20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не знают испанского</a:t>
            </a:r>
          </a:p>
          <a:p>
            <a:pPr lvl="0" algn="just">
              <a:spcBef>
                <a:spcPct val="20000"/>
              </a:spcBef>
            </a:pPr>
            <a:endParaRPr lang="ru-RU" sz="2200" dirty="0">
              <a:latin typeface="Arial" pitchFamily="34" charset="0"/>
              <a:cs typeface="Arial" pitchFamily="34" charset="0"/>
            </a:endParaRPr>
          </a:p>
        </p:txBody>
      </p:sp>
      <p:sp>
        <p:nvSpPr>
          <p:cNvPr id="53" name="02"/>
          <p:cNvSpPr txBox="1">
            <a:spLocks/>
          </p:cNvSpPr>
          <p:nvPr/>
        </p:nvSpPr>
        <p:spPr>
          <a:xfrm>
            <a:off x="642910" y="4143380"/>
            <a:ext cx="3714776"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3. 100 - 75 = 25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не знают немецкого</a:t>
            </a:r>
          </a:p>
          <a:p>
            <a:pPr lvl="0" algn="just">
              <a:spcBef>
                <a:spcPct val="20000"/>
              </a:spcBef>
            </a:pPr>
            <a:endParaRPr lang="ru-RU" sz="2200" dirty="0">
              <a:latin typeface="Arial" pitchFamily="34" charset="0"/>
              <a:cs typeface="Arial" pitchFamily="34" charset="0"/>
            </a:endParaRPr>
          </a:p>
        </p:txBody>
      </p:sp>
      <p:sp>
        <p:nvSpPr>
          <p:cNvPr id="54" name="02"/>
          <p:cNvSpPr txBox="1">
            <a:spLocks/>
          </p:cNvSpPr>
          <p:nvPr/>
        </p:nvSpPr>
        <p:spPr>
          <a:xfrm>
            <a:off x="642910" y="4786322"/>
            <a:ext cx="3714776"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4. 15 + 20 +25 = 60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могут знать два языка</a:t>
            </a:r>
            <a:endParaRPr lang="ru-RU" sz="2200" dirty="0">
              <a:latin typeface="Arial" pitchFamily="34" charset="0"/>
              <a:cs typeface="Arial" pitchFamily="34" charset="0"/>
            </a:endParaRPr>
          </a:p>
        </p:txBody>
      </p:sp>
      <p:sp>
        <p:nvSpPr>
          <p:cNvPr id="55" name="02"/>
          <p:cNvSpPr txBox="1">
            <a:spLocks/>
          </p:cNvSpPr>
          <p:nvPr/>
        </p:nvSpPr>
        <p:spPr>
          <a:xfrm>
            <a:off x="642910" y="5429264"/>
            <a:ext cx="3714776"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5. 100 - 60 = 40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знают три языка</a:t>
            </a:r>
            <a:endParaRPr lang="ru-RU" sz="2200" dirty="0">
              <a:latin typeface="Arial" pitchFamily="34" charset="0"/>
              <a:cs typeface="Arial" pitchFamily="34" charset="0"/>
            </a:endParaRPr>
          </a:p>
        </p:txBody>
      </p:sp>
      <p:sp>
        <p:nvSpPr>
          <p:cNvPr id="20" name="02"/>
          <p:cNvSpPr txBox="1">
            <a:spLocks/>
          </p:cNvSpPr>
          <p:nvPr/>
        </p:nvSpPr>
        <p:spPr>
          <a:xfrm>
            <a:off x="4500562" y="4786322"/>
            <a:ext cx="4643438"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4. (15 + 20 +25) : 2 = 30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могут знать только один язык</a:t>
            </a:r>
            <a:endParaRPr lang="ru-RU" sz="2200" dirty="0">
              <a:latin typeface="Arial" pitchFamily="34" charset="0"/>
              <a:cs typeface="Arial" pitchFamily="34" charset="0"/>
            </a:endParaRPr>
          </a:p>
        </p:txBody>
      </p:sp>
      <p:sp>
        <p:nvSpPr>
          <p:cNvPr id="21" name="02"/>
          <p:cNvSpPr txBox="1">
            <a:spLocks/>
          </p:cNvSpPr>
          <p:nvPr/>
        </p:nvSpPr>
        <p:spPr>
          <a:xfrm>
            <a:off x="4500562" y="5429264"/>
            <a:ext cx="4286280" cy="785818"/>
          </a:xfrm>
          <a:prstGeom prst="rect">
            <a:avLst/>
          </a:prstGeom>
        </p:spPr>
        <p:txBody>
          <a:bodyPr vert="horz" lIns="91440" tIns="45720" rIns="91440" bIns="45720" rtlCol="0">
            <a:noAutofit/>
          </a:bodyPr>
          <a:lstStyle/>
          <a:p>
            <a:pPr marL="361950" lvl="0" indent="-361950">
              <a:spcBef>
                <a:spcPct val="20000"/>
              </a:spcBef>
            </a:pPr>
            <a:r>
              <a:rPr lang="ru-RU" sz="2200" dirty="0" smtClean="0">
                <a:latin typeface="Arial" pitchFamily="34" charset="0"/>
                <a:cs typeface="Arial" pitchFamily="34" charset="0"/>
              </a:rPr>
              <a:t>5. 100 - 30 = 70 (чел.) –</a:t>
            </a:r>
            <a:br>
              <a:rPr lang="ru-RU" sz="2200" dirty="0" smtClean="0">
                <a:latin typeface="Arial" pitchFamily="34" charset="0"/>
                <a:cs typeface="Arial" pitchFamily="34" charset="0"/>
              </a:rPr>
            </a:br>
            <a:r>
              <a:rPr lang="ru-RU" sz="2200" dirty="0" smtClean="0">
                <a:latin typeface="Arial" pitchFamily="34" charset="0"/>
                <a:cs typeface="Arial" pitchFamily="34" charset="0"/>
              </a:rPr>
              <a:t>знают три языка</a:t>
            </a:r>
            <a:endParaRPr lang="ru-RU" sz="2200" dirty="0">
              <a:latin typeface="Arial" pitchFamily="34" charset="0"/>
              <a:cs typeface="Arial" pitchFamily="34" charset="0"/>
            </a:endParaRPr>
          </a:p>
        </p:txBody>
      </p:sp>
      <p:sp>
        <p:nvSpPr>
          <p:cNvPr id="25" name="Прямоугольник 24"/>
          <p:cNvSpPr/>
          <p:nvPr/>
        </p:nvSpPr>
        <p:spPr>
          <a:xfrm>
            <a:off x="4071934" y="4405978"/>
            <a:ext cx="878767" cy="523220"/>
          </a:xfrm>
          <a:prstGeom prst="rect">
            <a:avLst/>
          </a:prstGeom>
          <a:noFill/>
        </p:spPr>
        <p:txBody>
          <a:bodyPr wrap="none" lIns="91440" tIns="45720" rIns="91440" bIns="45720">
            <a:spAutoFit/>
          </a:bodyPr>
          <a:lstStyle/>
          <a:p>
            <a:pPr algn="ctr"/>
            <a:r>
              <a:rPr lang="ru-RU" sz="2800" b="1" cap="none" spc="0" dirty="0" smtClean="0">
                <a:ln w="10541" cmpd="sng">
                  <a:solidFill>
                    <a:srgbClr val="C00000"/>
                  </a:solidFill>
                  <a:prstDash val="solid"/>
                </a:ln>
                <a:solidFill>
                  <a:srgbClr val="C00000"/>
                </a:solidFill>
                <a:effectLst/>
              </a:rPr>
              <a:t>ИЛИ</a:t>
            </a:r>
            <a:endParaRPr lang="ru-RU" sz="2800" b="1" cap="none" spc="0" dirty="0">
              <a:ln w="10541" cmpd="sng">
                <a:solidFill>
                  <a:srgbClr val="C00000"/>
                </a:solidFill>
                <a:prstDash val="solid"/>
              </a:ln>
              <a:solidFill>
                <a:srgbClr val="C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010"/>
                                        </p:tgtEl>
                                        <p:attrNameLst>
                                          <p:attrName>style.visibility</p:attrName>
                                        </p:attrNameLst>
                                      </p:cBhvr>
                                      <p:to>
                                        <p:strVal val="visible"/>
                                      </p:to>
                                    </p:set>
                                    <p:animEffect transition="in" filter="fade">
                                      <p:cBhvr>
                                        <p:cTn id="16" dur="500"/>
                                        <p:tgtEl>
                                          <p:spTgt spid="430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11"/>
                                        </p:tgtEl>
                                        <p:attrNameLst>
                                          <p:attrName>style.visibility</p:attrName>
                                        </p:attrNameLst>
                                      </p:cBhvr>
                                      <p:to>
                                        <p:strVal val="visible"/>
                                      </p:to>
                                    </p:set>
                                    <p:animEffect transition="in" filter="fade">
                                      <p:cBhvr>
                                        <p:cTn id="25" dur="500"/>
                                        <p:tgtEl>
                                          <p:spTgt spid="430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5" grpId="0"/>
      <p:bldP spid="16" grpId="0"/>
      <p:bldP spid="52" grpId="0"/>
      <p:bldP spid="53" grpId="0"/>
      <p:bldP spid="54" grpId="0"/>
      <p:bldP spid="55" grpId="0"/>
      <p:bldP spid="20" grpId="0"/>
      <p:bldP spid="21"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HOME-FDD52612A3\Рабочий стол\Ирина_Раб стол\10-17\17102.jpg"/>
          <p:cNvPicPr>
            <a:picLocks noChangeAspect="1" noChangeArrowheads="1"/>
          </p:cNvPicPr>
          <p:nvPr/>
        </p:nvPicPr>
        <p:blipFill>
          <a:blip r:embed="rId2"/>
          <a:srcRect r="1834"/>
          <a:stretch>
            <a:fillRect/>
          </a:stretch>
        </p:blipFill>
        <p:spPr bwMode="auto">
          <a:xfrm flipH="1">
            <a:off x="428596" y="555530"/>
            <a:ext cx="8286808" cy="4802296"/>
          </a:xfrm>
          <a:prstGeom prst="rect">
            <a:avLst/>
          </a:prstGeom>
          <a:noFill/>
        </p:spPr>
      </p:pic>
      <p:sp>
        <p:nvSpPr>
          <p:cNvPr id="2" name="Заголовок 1"/>
          <p:cNvSpPr>
            <a:spLocks noGrp="1"/>
          </p:cNvSpPr>
          <p:nvPr>
            <p:ph type="title"/>
          </p:nvPr>
        </p:nvSpPr>
        <p:spPr/>
        <p:txBody>
          <a:bodyPr/>
          <a:lstStyle/>
          <a:p>
            <a:r>
              <a:rPr lang="ru-RU" dirty="0" smtClean="0"/>
              <a:t>Понятие множества</a:t>
            </a:r>
            <a:endParaRPr lang="ru-RU" dirty="0"/>
          </a:p>
        </p:txBody>
      </p:sp>
      <p:pic>
        <p:nvPicPr>
          <p:cNvPr id="2053" name="Picture 5" descr="C:\Documents and Settings\Администратор.HOME-FDD52612A3\Рабочий стол\Ирина_Раб стол\10-17\17101.png"/>
          <p:cNvPicPr>
            <a:picLocks noChangeAspect="1" noChangeArrowheads="1"/>
          </p:cNvPicPr>
          <p:nvPr/>
        </p:nvPicPr>
        <p:blipFill>
          <a:blip r:embed="rId3" cstate="print"/>
          <a:srcRect/>
          <a:stretch>
            <a:fillRect/>
          </a:stretch>
        </p:blipFill>
        <p:spPr bwMode="auto">
          <a:xfrm>
            <a:off x="8286776" y="4143380"/>
            <a:ext cx="496959" cy="985350"/>
          </a:xfrm>
          <a:prstGeom prst="rect">
            <a:avLst/>
          </a:prstGeom>
          <a:noFill/>
          <a:effectLst>
            <a:outerShdw blurRad="50800" dist="38100" dir="2700000" algn="tl" rotWithShape="0">
              <a:prstClr val="black">
                <a:alpha val="40000"/>
              </a:prstClr>
            </a:outerShdw>
          </a:effectLst>
        </p:spPr>
      </p:pic>
      <p:pic>
        <p:nvPicPr>
          <p:cNvPr id="4099" name="Picture 3" descr="C:\Documents and Settings\Администратор.HOME-FDD52612A3\Рабочий стол\Ирина_Раб стол\10-17\171051.png"/>
          <p:cNvPicPr>
            <a:picLocks noChangeAspect="1" noChangeArrowheads="1"/>
          </p:cNvPicPr>
          <p:nvPr/>
        </p:nvPicPr>
        <p:blipFill>
          <a:blip r:embed="rId4" cstate="print"/>
          <a:srcRect/>
          <a:stretch>
            <a:fillRect/>
          </a:stretch>
        </p:blipFill>
        <p:spPr bwMode="auto">
          <a:xfrm>
            <a:off x="642910" y="1000108"/>
            <a:ext cx="1958937" cy="2000264"/>
          </a:xfrm>
          <a:prstGeom prst="rect">
            <a:avLst/>
          </a:prstGeom>
          <a:noFill/>
          <a:effectLst>
            <a:outerShdw blurRad="50800" dist="38100" dir="2700000" algn="tl" rotWithShape="0">
              <a:prstClr val="black">
                <a:alpha val="40000"/>
              </a:prstClr>
            </a:outerShdw>
          </a:effectLst>
        </p:spPr>
      </p:pic>
      <p:sp>
        <p:nvSpPr>
          <p:cNvPr id="12" name="Подзаголовок 5"/>
          <p:cNvSpPr txBox="1">
            <a:spLocks/>
          </p:cNvSpPr>
          <p:nvPr/>
        </p:nvSpPr>
        <p:spPr>
          <a:xfrm>
            <a:off x="1428728" y="5286388"/>
            <a:ext cx="7358113" cy="857256"/>
          </a:xfrm>
          <a:prstGeom prst="rect">
            <a:avLst/>
          </a:prstGeom>
          <a:noFill/>
        </p:spPr>
        <p:txBody>
          <a:bodyPr vert="horz" lIns="91440" tIns="45720" rIns="91440" bIns="45720" rtlCol="0">
            <a:noAutofit/>
          </a:bodyPr>
          <a:lstStyle/>
          <a:p>
            <a:pPr lvl="0" algn="just">
              <a:spcBef>
                <a:spcPct val="20000"/>
              </a:spcBef>
              <a:defRPr/>
            </a:pPr>
            <a:r>
              <a:rPr lang="ru-RU" sz="2200" b="1" dirty="0" smtClean="0">
                <a:latin typeface="Arial" pitchFamily="34" charset="0"/>
                <a:cs typeface="Arial" pitchFamily="34" charset="0"/>
              </a:rPr>
              <a:t>Множество </a:t>
            </a:r>
            <a:r>
              <a:rPr lang="ru-RU" sz="2200" dirty="0" smtClean="0">
                <a:latin typeface="Arial" pitchFamily="34" charset="0"/>
                <a:cs typeface="Arial" pitchFamily="34" charset="0"/>
              </a:rPr>
              <a:t>— совокупность объектов произвольной природы, которая рассматривается как единое целое.</a:t>
            </a:r>
            <a:endParaRPr kumimoji="0" lang="ru-RU" sz="220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3" name="Овал 12"/>
          <p:cNvSpPr/>
          <p:nvPr/>
        </p:nvSpPr>
        <p:spPr>
          <a:xfrm>
            <a:off x="678629" y="5286388"/>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14" name="Группа 7"/>
          <p:cNvGrpSpPr/>
          <p:nvPr/>
        </p:nvGrpSpPr>
        <p:grpSpPr>
          <a:xfrm>
            <a:off x="714348" y="5214951"/>
            <a:ext cx="8072494" cy="928693"/>
            <a:chOff x="428596" y="5072300"/>
            <a:chExt cx="5929354" cy="1694149"/>
          </a:xfrm>
        </p:grpSpPr>
        <p:cxnSp>
          <p:nvCxnSpPr>
            <p:cNvPr id="15" name="Прямая соединительная линия 14"/>
            <p:cNvCxnSpPr/>
            <p:nvPr/>
          </p:nvCxnSpPr>
          <p:spPr>
            <a:xfrm flipV="1">
              <a:off x="428596" y="5072300"/>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428596" y="6753269"/>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5125" name="Picture 5" descr="C:\Documents and Settings\Администратор.HOME-FDD52612A3\Рабочий стол\Ирина_Раб стол\10-17\4477117.png"/>
          <p:cNvPicPr>
            <a:picLocks noChangeAspect="1" noChangeArrowheads="1"/>
          </p:cNvPicPr>
          <p:nvPr/>
        </p:nvPicPr>
        <p:blipFill>
          <a:blip r:embed="rId5"/>
          <a:srcRect/>
          <a:stretch>
            <a:fillRect/>
          </a:stretch>
        </p:blipFill>
        <p:spPr bwMode="auto">
          <a:xfrm>
            <a:off x="3643306" y="1000108"/>
            <a:ext cx="2939942" cy="928694"/>
          </a:xfrm>
          <a:prstGeom prst="rect">
            <a:avLst/>
          </a:prstGeom>
          <a:noFill/>
          <a:effectLst>
            <a:outerShdw blurRad="50800" dist="38100" dir="2700000" algn="tl" rotWithShape="0">
              <a:prstClr val="black">
                <a:alpha val="40000"/>
              </a:prstClr>
            </a:outerShdw>
          </a:effectLst>
        </p:spPr>
      </p:pic>
      <p:pic>
        <p:nvPicPr>
          <p:cNvPr id="10243" name="Picture 3" descr="C:\Documents and Settings\Администратор.HOME-FDD52612A3\Рабочий стол\Ирина_Раб стол\10-17\17202.png"/>
          <p:cNvPicPr>
            <a:picLocks noChangeAspect="1" noChangeArrowheads="1"/>
          </p:cNvPicPr>
          <p:nvPr/>
        </p:nvPicPr>
        <p:blipFill>
          <a:blip r:embed="rId6"/>
          <a:srcRect/>
          <a:stretch>
            <a:fillRect/>
          </a:stretch>
        </p:blipFill>
        <p:spPr bwMode="auto">
          <a:xfrm>
            <a:off x="785786" y="6357958"/>
            <a:ext cx="7918450" cy="247650"/>
          </a:xfrm>
          <a:prstGeom prst="rect">
            <a:avLst/>
          </a:prstGeom>
          <a:noFill/>
          <a:effectLst>
            <a:outerShdw blurRad="50800" dist="38100" dir="2700000" algn="tl" rotWithShape="0">
              <a:prstClr val="black">
                <a:alpha val="40000"/>
              </a:prstClr>
            </a:outerShdw>
          </a:effectLst>
        </p:spPr>
      </p:pic>
      <p:pic>
        <p:nvPicPr>
          <p:cNvPr id="10247" name="Picture 7" descr="C:\Documents and Settings\Администратор.HOME-FDD52612A3\Рабочий стол\Ирина_Раб стол\10-17\17206.png"/>
          <p:cNvPicPr>
            <a:picLocks noChangeAspect="1" noChangeArrowheads="1"/>
          </p:cNvPicPr>
          <p:nvPr/>
        </p:nvPicPr>
        <p:blipFill>
          <a:blip r:embed="rId7" cstate="print"/>
          <a:srcRect/>
          <a:stretch>
            <a:fillRect/>
          </a:stretch>
        </p:blipFill>
        <p:spPr bwMode="auto">
          <a:xfrm>
            <a:off x="8122128" y="707399"/>
            <a:ext cx="785818" cy="435585"/>
          </a:xfrm>
          <a:prstGeom prst="rect">
            <a:avLst/>
          </a:prstGeom>
          <a:noFill/>
          <a:effectLst>
            <a:outerShdw blurRad="50800" dist="38100" dir="2700000" algn="tl" rotWithShape="0">
              <a:prstClr val="black">
                <a:alpha val="40000"/>
              </a:prstClr>
            </a:outerShdw>
          </a:effectLst>
        </p:spPr>
      </p:pic>
      <p:pic>
        <p:nvPicPr>
          <p:cNvPr id="20" name="Picture 2" descr="C:\Documents and Settings\Администратор.HOME-FDD52612A3\Рабочий стол\Ирина_Раб стол\10-17\17109.png"/>
          <p:cNvPicPr>
            <a:picLocks noChangeAspect="1" noChangeArrowheads="1"/>
          </p:cNvPicPr>
          <p:nvPr/>
        </p:nvPicPr>
        <p:blipFill>
          <a:blip r:embed="rId8" cstate="print"/>
          <a:srcRect/>
          <a:stretch>
            <a:fillRect/>
          </a:stretch>
        </p:blipFill>
        <p:spPr bwMode="auto">
          <a:xfrm>
            <a:off x="6572264" y="605731"/>
            <a:ext cx="2298060" cy="3494311"/>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Способы задания множества</a:t>
            </a:r>
            <a:endParaRPr lang="ru-RU" dirty="0"/>
          </a:p>
        </p:txBody>
      </p:sp>
      <p:graphicFrame>
        <p:nvGraphicFramePr>
          <p:cNvPr id="5" name="Содержимое 4"/>
          <p:cNvGraphicFramePr>
            <a:graphicFrameLocks noGrp="1"/>
          </p:cNvGraphicFramePr>
          <p:nvPr>
            <p:ph idx="1"/>
          </p:nvPr>
        </p:nvGraphicFramePr>
        <p:xfrm>
          <a:off x="642938" y="2119330"/>
          <a:ext cx="8072466" cy="381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429128">
                  <a:extLst>
                    <a:ext uri="{9D8B030D-6E8A-4147-A177-3AD203B41FA5}">
                      <a16:colId xmlns:a16="http://schemas.microsoft.com/office/drawing/2014/main" xmlns="" val="20000"/>
                    </a:ext>
                  </a:extLst>
                </a:gridCol>
                <a:gridCol w="3643338">
                  <a:extLst>
                    <a:ext uri="{9D8B030D-6E8A-4147-A177-3AD203B41FA5}">
                      <a16:colId xmlns:a16="http://schemas.microsoft.com/office/drawing/2014/main" xmlns="" val="20001"/>
                    </a:ext>
                  </a:extLst>
                </a:gridCol>
              </a:tblGrid>
              <a:tr h="370840">
                <a:tc>
                  <a:txBody>
                    <a:bodyPr/>
                    <a:lstStyle/>
                    <a:p>
                      <a:pPr algn="ctr"/>
                      <a:r>
                        <a:rPr lang="ru-RU" sz="2200" dirty="0" smtClean="0">
                          <a:latin typeface="Arial" pitchFamily="34" charset="0"/>
                          <a:cs typeface="Arial" pitchFamily="34" charset="0"/>
                        </a:rPr>
                        <a:t>Перечисление всех  </a:t>
                      </a:r>
                      <a:br>
                        <a:rPr lang="ru-RU" sz="2200" dirty="0" smtClean="0">
                          <a:latin typeface="Arial" pitchFamily="34" charset="0"/>
                          <a:cs typeface="Arial" pitchFamily="34" charset="0"/>
                        </a:rPr>
                      </a:br>
                      <a:r>
                        <a:rPr lang="ru-RU" sz="2200" dirty="0" smtClean="0">
                          <a:latin typeface="Arial" pitchFamily="34" charset="0"/>
                          <a:cs typeface="Arial" pitchFamily="34" charset="0"/>
                        </a:rPr>
                        <a:t>элементов множества</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Словесное описание множества</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0"/>
                  </a:ext>
                </a:extLst>
              </a:tr>
              <a:tr h="370840">
                <a:tc>
                  <a:txBody>
                    <a:bodyPr/>
                    <a:lstStyle/>
                    <a:p>
                      <a:pPr algn="ctr"/>
                      <a:r>
                        <a:rPr lang="en-US" sz="2200" dirty="0" smtClean="0">
                          <a:latin typeface="Arial" pitchFamily="34" charset="0"/>
                          <a:cs typeface="Arial" pitchFamily="34" charset="0"/>
                        </a:rPr>
                        <a:t>M</a:t>
                      </a:r>
                      <a:r>
                        <a:rPr lang="en-US" sz="2200" baseline="0" dirty="0" smtClean="0">
                          <a:latin typeface="Arial" pitchFamily="34" charset="0"/>
                          <a:cs typeface="Arial" pitchFamily="34" charset="0"/>
                        </a:rPr>
                        <a:t> = </a:t>
                      </a:r>
                      <a:r>
                        <a:rPr lang="en-US" sz="2200" dirty="0" smtClean="0">
                          <a:latin typeface="Arial" pitchFamily="34" charset="0"/>
                          <a:cs typeface="Arial" pitchFamily="34" charset="0"/>
                        </a:rPr>
                        <a:t>{1,</a:t>
                      </a:r>
                      <a:r>
                        <a:rPr lang="en-US" sz="2200" baseline="0" dirty="0" smtClean="0">
                          <a:latin typeface="Arial" pitchFamily="34" charset="0"/>
                          <a:cs typeface="Arial" pitchFamily="34" charset="0"/>
                        </a:rPr>
                        <a:t> 3, 5, 7, 9</a:t>
                      </a:r>
                      <a:r>
                        <a:rPr lang="en-US" sz="2200" dirty="0" smtClean="0">
                          <a:latin typeface="Arial" pitchFamily="34" charset="0"/>
                          <a:cs typeface="Arial" pitchFamily="34" charset="0"/>
                        </a:rPr>
                        <a:t>}</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множество</a:t>
                      </a:r>
                      <a:r>
                        <a:rPr lang="ru-RU" sz="2200" baseline="0" dirty="0" smtClean="0">
                          <a:latin typeface="Arial" pitchFamily="34" charset="0"/>
                          <a:cs typeface="Arial" pitchFamily="34" charset="0"/>
                        </a:rPr>
                        <a:t> однозначных нечетных чисел</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en-US" sz="2200" dirty="0" smtClean="0">
                          <a:latin typeface="Arial" pitchFamily="34" charset="0"/>
                          <a:cs typeface="Arial" pitchFamily="34" charset="0"/>
                        </a:rPr>
                        <a:t>A = {x | 10</a:t>
                      </a:r>
                      <a:r>
                        <a:rPr lang="ru-RU" sz="2200" dirty="0" smtClean="0">
                          <a:latin typeface="Arial" pitchFamily="34" charset="0"/>
                          <a:cs typeface="Arial" pitchFamily="34" charset="0"/>
                        </a:rPr>
                        <a:t> </a:t>
                      </a:r>
                      <a:r>
                        <a:rPr lang="en-US" sz="2200" dirty="0" smtClean="0">
                          <a:latin typeface="Arial" pitchFamily="34" charset="0"/>
                          <a:cs typeface="Arial" pitchFamily="34" charset="0"/>
                        </a:rPr>
                        <a:t>≤</a:t>
                      </a:r>
                      <a:r>
                        <a:rPr lang="ru-RU" sz="2200" dirty="0" smtClean="0">
                          <a:latin typeface="Arial" pitchFamily="34" charset="0"/>
                          <a:cs typeface="Arial" pitchFamily="34" charset="0"/>
                        </a:rPr>
                        <a:t> </a:t>
                      </a:r>
                      <a:r>
                        <a:rPr lang="en-US" sz="2200" dirty="0" smtClean="0">
                          <a:latin typeface="Arial" pitchFamily="34" charset="0"/>
                          <a:cs typeface="Arial" pitchFamily="34" charset="0"/>
                        </a:rPr>
                        <a:t> x &lt; 100}</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множество целых </a:t>
                      </a:r>
                      <a:br>
                        <a:rPr lang="ru-RU" sz="2200" dirty="0" smtClean="0">
                          <a:latin typeface="Arial" pitchFamily="34" charset="0"/>
                          <a:cs typeface="Arial" pitchFamily="34" charset="0"/>
                        </a:rPr>
                      </a:br>
                      <a:r>
                        <a:rPr lang="ru-RU" sz="2200" dirty="0" smtClean="0">
                          <a:latin typeface="Arial" pitchFamily="34" charset="0"/>
                          <a:cs typeface="Arial" pitchFamily="34" charset="0"/>
                        </a:rPr>
                        <a:t>двузначных</a:t>
                      </a:r>
                      <a:r>
                        <a:rPr lang="ru-RU" sz="2200" baseline="0" dirty="0" smtClean="0">
                          <a:latin typeface="Arial" pitchFamily="34" charset="0"/>
                          <a:cs typeface="Arial" pitchFamily="34" charset="0"/>
                        </a:rPr>
                        <a:t> чисел </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en-US" sz="2200" dirty="0" smtClean="0">
                          <a:latin typeface="Arial" pitchFamily="34" charset="0"/>
                          <a:cs typeface="Arial" pitchFamily="34" charset="0"/>
                        </a:rPr>
                        <a:t>B = {0, 1}</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цифры</a:t>
                      </a:r>
                      <a:r>
                        <a:rPr lang="ru-RU" sz="2200" baseline="0" dirty="0" smtClean="0">
                          <a:latin typeface="Arial" pitchFamily="34" charset="0"/>
                          <a:cs typeface="Arial" pitchFamily="34" charset="0"/>
                        </a:rPr>
                        <a:t> двоичного </a:t>
                      </a:r>
                      <a:br>
                        <a:rPr lang="ru-RU" sz="2200" baseline="0" dirty="0" smtClean="0">
                          <a:latin typeface="Arial" pitchFamily="34" charset="0"/>
                          <a:cs typeface="Arial" pitchFamily="34" charset="0"/>
                        </a:rPr>
                      </a:br>
                      <a:r>
                        <a:rPr lang="ru-RU" sz="2200" baseline="0" dirty="0" smtClean="0">
                          <a:latin typeface="Arial" pitchFamily="34" charset="0"/>
                          <a:cs typeface="Arial" pitchFamily="34" charset="0"/>
                        </a:rPr>
                        <a:t>алфавита</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en-US" sz="2200" dirty="0" smtClean="0">
                          <a:latin typeface="Arial" pitchFamily="34" charset="0"/>
                          <a:cs typeface="Arial" pitchFamily="34" charset="0"/>
                        </a:rPr>
                        <a:t>C = {</a:t>
                      </a:r>
                      <a:r>
                        <a:rPr lang="ru-RU" sz="2200" dirty="0" smtClean="0">
                          <a:latin typeface="Arial" pitchFamily="34" charset="0"/>
                          <a:cs typeface="Arial" pitchFamily="34" charset="0"/>
                        </a:rPr>
                        <a:t>А, Е, Ё, И, О, У, Ы, Э, Ю, Я</a:t>
                      </a:r>
                      <a:r>
                        <a:rPr lang="en-US" sz="2200" dirty="0" smtClean="0">
                          <a:latin typeface="Arial" pitchFamily="34" charset="0"/>
                          <a:cs typeface="Arial" pitchFamily="34" charset="0"/>
                        </a:rPr>
                        <a:t>}</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гласные буквы русского алфавита</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Стандартные обозначения</a:t>
            </a:r>
            <a:endParaRPr lang="ru-RU" dirty="0"/>
          </a:p>
        </p:txBody>
      </p:sp>
      <p:graphicFrame>
        <p:nvGraphicFramePr>
          <p:cNvPr id="7" name="Содержимое 3"/>
          <p:cNvGraphicFramePr>
            <a:graphicFrameLocks/>
          </p:cNvGraphicFramePr>
          <p:nvPr/>
        </p:nvGraphicFramePr>
        <p:xfrm>
          <a:off x="642910" y="2571744"/>
          <a:ext cx="8215312" cy="383380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143508">
                  <a:extLst>
                    <a:ext uri="{9D8B030D-6E8A-4147-A177-3AD203B41FA5}">
                      <a16:colId xmlns:a16="http://schemas.microsoft.com/office/drawing/2014/main" xmlns="" val="20000"/>
                    </a:ext>
                  </a:extLst>
                </a:gridCol>
                <a:gridCol w="3071804">
                  <a:extLst>
                    <a:ext uri="{9D8B030D-6E8A-4147-A177-3AD203B41FA5}">
                      <a16:colId xmlns:a16="http://schemas.microsoft.com/office/drawing/2014/main" xmlns="" val="20001"/>
                    </a:ext>
                  </a:extLst>
                </a:gridCol>
              </a:tblGrid>
              <a:tr h="785801">
                <a:tc>
                  <a:txBody>
                    <a:bodyPr/>
                    <a:lstStyle/>
                    <a:p>
                      <a:pPr algn="ctr"/>
                      <a:r>
                        <a:rPr lang="ru-RU" sz="2200" dirty="0" smtClean="0">
                          <a:latin typeface="Arial" pitchFamily="34" charset="0"/>
                          <a:cs typeface="Arial" pitchFamily="34" charset="0"/>
                        </a:rPr>
                        <a:t>Описание</a:t>
                      </a:r>
                      <a:endParaRPr lang="ru-RU" sz="2200" dirty="0">
                        <a:latin typeface="Arial" pitchFamily="34" charset="0"/>
                        <a:cs typeface="Arial" pitchFamily="34" charset="0"/>
                      </a:endParaRPr>
                    </a:p>
                  </a:txBody>
                  <a:tcPr anchor="ctr"/>
                </a:tc>
                <a:tc>
                  <a:txBody>
                    <a:bodyPr/>
                    <a:lstStyle/>
                    <a:p>
                      <a:pPr algn="ctr"/>
                      <a:r>
                        <a:rPr lang="ru-RU" sz="2200" dirty="0" smtClean="0">
                          <a:latin typeface="Arial" pitchFamily="34" charset="0"/>
                          <a:cs typeface="Arial" pitchFamily="34" charset="0"/>
                        </a:rPr>
                        <a:t>Обозначение</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0"/>
                  </a:ext>
                </a:extLst>
              </a:tr>
              <a:tr h="370840">
                <a:tc>
                  <a:txBody>
                    <a:bodyPr/>
                    <a:lstStyle/>
                    <a:p>
                      <a:pPr algn="l"/>
                      <a:r>
                        <a:rPr lang="en-US" sz="2200" i="1" dirty="0" smtClean="0">
                          <a:latin typeface="Arial" pitchFamily="34" charset="0"/>
                          <a:cs typeface="Arial" pitchFamily="34" charset="0"/>
                        </a:rPr>
                        <a:t>x</a:t>
                      </a:r>
                      <a:r>
                        <a:rPr lang="ru-RU" sz="2200" dirty="0" smtClean="0">
                          <a:latin typeface="Arial" pitchFamily="34" charset="0"/>
                          <a:cs typeface="Arial" pitchFamily="34" charset="0"/>
                        </a:rPr>
                        <a:t> - элемент множества </a:t>
                      </a:r>
                      <a:r>
                        <a:rPr lang="en-US" sz="2200" i="1" dirty="0" smtClean="0">
                          <a:latin typeface="Arial" pitchFamily="34" charset="0"/>
                          <a:cs typeface="Arial" pitchFamily="34" charset="0"/>
                        </a:rPr>
                        <a:t>M</a:t>
                      </a:r>
                      <a:r>
                        <a:rPr lang="ru-RU" sz="2200" dirty="0" smtClean="0">
                          <a:latin typeface="Arial" pitchFamily="34" charset="0"/>
                          <a:cs typeface="Arial" pitchFamily="34" charset="0"/>
                        </a:rPr>
                        <a:t/>
                      </a:r>
                      <a:br>
                        <a:rPr lang="ru-RU" sz="2200" dirty="0" smtClean="0">
                          <a:latin typeface="Arial" pitchFamily="34" charset="0"/>
                          <a:cs typeface="Arial" pitchFamily="34" charset="0"/>
                        </a:rPr>
                      </a:br>
                      <a:r>
                        <a:rPr lang="ru-RU" sz="2200" dirty="0" smtClean="0">
                          <a:latin typeface="Arial" pitchFamily="34" charset="0"/>
                          <a:cs typeface="Arial" pitchFamily="34" charset="0"/>
                        </a:rPr>
                        <a:t>(</a:t>
                      </a:r>
                      <a:r>
                        <a:rPr lang="en-US" sz="2200" i="1" dirty="0" smtClean="0">
                          <a:latin typeface="Arial" pitchFamily="34" charset="0"/>
                          <a:cs typeface="Arial" pitchFamily="34" charset="0"/>
                        </a:rPr>
                        <a:t>x </a:t>
                      </a:r>
                      <a:r>
                        <a:rPr lang="ru-RU" sz="2200" dirty="0" smtClean="0">
                          <a:latin typeface="Arial" pitchFamily="34" charset="0"/>
                          <a:cs typeface="Arial" pitchFamily="34" charset="0"/>
                        </a:rPr>
                        <a:t>принадлежит множеству </a:t>
                      </a:r>
                      <a:r>
                        <a:rPr lang="en-US" sz="2200" i="1" dirty="0" smtClean="0">
                          <a:latin typeface="Arial" pitchFamily="34" charset="0"/>
                          <a:cs typeface="Arial" pitchFamily="34" charset="0"/>
                        </a:rPr>
                        <a:t>M</a:t>
                      </a:r>
                      <a:r>
                        <a:rPr lang="ru-RU" sz="22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baseline="0" dirty="0" smtClean="0">
                          <a:latin typeface="Arial" pitchFamily="34" charset="0"/>
                          <a:cs typeface="Arial" pitchFamily="34" charset="0"/>
                        </a:rPr>
                        <a:t> </a:t>
                      </a:r>
                      <a:endParaRPr lang="ru-RU" sz="2200" dirty="0">
                        <a:latin typeface="Arial" pitchFamily="34" charset="0"/>
                        <a:cs typeface="Arial" pitchFamily="34" charset="0"/>
                      </a:endParaRPr>
                    </a:p>
                  </a:txBody>
                  <a:tcPr anchor="ctr"/>
                </a:tc>
                <a:tc>
                  <a:txBody>
                    <a:bodyPr/>
                    <a:lstStyle/>
                    <a:p>
                      <a:pPr algn="ctr"/>
                      <a:r>
                        <a:rPr lang="en-US" sz="2200" i="1" dirty="0" smtClean="0">
                          <a:latin typeface="Arial" pitchFamily="34" charset="0"/>
                          <a:cs typeface="Arial" pitchFamily="34" charset="0"/>
                        </a:rPr>
                        <a:t>x</a:t>
                      </a:r>
                      <a:r>
                        <a:rPr lang="ru-RU" sz="2200" baseline="0" dirty="0" smtClean="0">
                          <a:latin typeface="Arial" pitchFamily="34" charset="0"/>
                          <a:cs typeface="Arial" pitchFamily="34" charset="0"/>
                        </a:rPr>
                        <a:t> </a:t>
                      </a:r>
                      <a:r>
                        <a:rPr lang="ru-RU" sz="2200" kern="1200" dirty="0" smtClean="0">
                          <a:solidFill>
                            <a:schemeClr val="dk1"/>
                          </a:solidFill>
                          <a:latin typeface="Arial" pitchFamily="34" charset="0"/>
                          <a:ea typeface="+mn-ea"/>
                          <a:cs typeface="Arial" pitchFamily="34" charset="0"/>
                        </a:rPr>
                        <a:t>∈ </a:t>
                      </a:r>
                      <a:r>
                        <a:rPr lang="en-US" sz="2200" i="1" kern="1200" dirty="0" smtClean="0">
                          <a:solidFill>
                            <a:schemeClr val="dk1"/>
                          </a:solidFill>
                          <a:latin typeface="Arial" pitchFamily="34" charset="0"/>
                          <a:ea typeface="+mn-ea"/>
                          <a:cs typeface="Arial" pitchFamily="34" charset="0"/>
                        </a:rPr>
                        <a:t>M</a:t>
                      </a:r>
                      <a:endParaRPr lang="ru-RU" sz="2200" i="1" kern="1200" dirty="0" smtClean="0">
                        <a:solidFill>
                          <a:schemeClr val="dk1"/>
                        </a:solidFill>
                        <a:latin typeface="Arial" pitchFamily="34" charset="0"/>
                        <a:ea typeface="+mn-ea"/>
                        <a:cs typeface="Arial" pitchFamily="34" charset="0"/>
                      </a:endParaRPr>
                    </a:p>
                  </a:txBody>
                  <a:tcPr anchor="ct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i="1" dirty="0" smtClean="0">
                          <a:latin typeface="Arial" pitchFamily="34" charset="0"/>
                          <a:cs typeface="Arial" pitchFamily="34" charset="0"/>
                        </a:rPr>
                        <a:t>x</a:t>
                      </a:r>
                      <a:r>
                        <a:rPr lang="ru-RU" sz="2200" dirty="0" smtClean="0">
                          <a:latin typeface="Arial" pitchFamily="34" charset="0"/>
                          <a:cs typeface="Arial" pitchFamily="34" charset="0"/>
                        </a:rPr>
                        <a:t>  не является элементом</a:t>
                      </a:r>
                      <a:r>
                        <a:rPr lang="ru-RU" sz="2200" baseline="0" dirty="0" smtClean="0">
                          <a:latin typeface="Arial" pitchFamily="34" charset="0"/>
                          <a:cs typeface="Arial" pitchFamily="34" charset="0"/>
                        </a:rPr>
                        <a:t> </a:t>
                      </a:r>
                      <a:br>
                        <a:rPr lang="ru-RU" sz="2200" baseline="0" dirty="0" smtClean="0">
                          <a:latin typeface="Arial" pitchFamily="34" charset="0"/>
                          <a:cs typeface="Arial" pitchFamily="34" charset="0"/>
                        </a:rPr>
                      </a:br>
                      <a:r>
                        <a:rPr lang="ru-RU" sz="2200" baseline="0" dirty="0" smtClean="0">
                          <a:latin typeface="Arial" pitchFamily="34" charset="0"/>
                          <a:cs typeface="Arial" pitchFamily="34" charset="0"/>
                        </a:rPr>
                        <a:t>множества </a:t>
                      </a:r>
                      <a:r>
                        <a:rPr lang="ru-RU" sz="2200" i="1" baseline="0" dirty="0" smtClean="0">
                          <a:latin typeface="Arial" pitchFamily="34" charset="0"/>
                          <a:cs typeface="Arial" pitchFamily="34" charset="0"/>
                        </a:rPr>
                        <a:t>М</a:t>
                      </a:r>
                      <a:r>
                        <a:rPr lang="ru-RU" sz="2200" baseline="0" dirty="0" smtClean="0">
                          <a:latin typeface="Arial" pitchFamily="34" charset="0"/>
                          <a:cs typeface="Arial" pitchFamily="34" charset="0"/>
                        </a:rPr>
                        <a:t> (</a:t>
                      </a:r>
                      <a:r>
                        <a:rPr lang="en-US" sz="2200" i="1" dirty="0" smtClean="0">
                          <a:latin typeface="Arial" pitchFamily="34" charset="0"/>
                          <a:cs typeface="Arial" pitchFamily="34" charset="0"/>
                        </a:rPr>
                        <a:t>x</a:t>
                      </a:r>
                      <a:r>
                        <a:rPr lang="ru-RU" sz="2200" i="1" dirty="0" smtClean="0">
                          <a:latin typeface="Arial" pitchFamily="34" charset="0"/>
                          <a:cs typeface="Arial" pitchFamily="34" charset="0"/>
                        </a:rPr>
                        <a:t> </a:t>
                      </a:r>
                      <a:r>
                        <a:rPr lang="ru-RU" sz="2200" baseline="0" dirty="0" smtClean="0">
                          <a:latin typeface="Arial" pitchFamily="34" charset="0"/>
                          <a:cs typeface="Arial" pitchFamily="34" charset="0"/>
                        </a:rPr>
                        <a:t>не </a:t>
                      </a:r>
                      <a:r>
                        <a:rPr lang="ru-RU" sz="2200" dirty="0" smtClean="0">
                          <a:latin typeface="Arial" pitchFamily="34" charset="0"/>
                          <a:cs typeface="Arial" pitchFamily="34" charset="0"/>
                        </a:rPr>
                        <a:t>принадлежит </a:t>
                      </a:r>
                      <a:r>
                        <a:rPr lang="en-US" sz="2200" i="1" dirty="0" smtClean="0">
                          <a:latin typeface="Arial" pitchFamily="34" charset="0"/>
                          <a:cs typeface="Arial" pitchFamily="34" charset="0"/>
                        </a:rPr>
                        <a:t>M</a:t>
                      </a:r>
                      <a:r>
                        <a:rPr lang="ru-RU" sz="2200" i="1" dirty="0" smtClean="0">
                          <a:latin typeface="Arial" pitchFamily="34" charset="0"/>
                          <a:cs typeface="Arial" pitchFamily="34" charset="0"/>
                        </a:rPr>
                        <a:t>)</a:t>
                      </a:r>
                      <a:endParaRPr lang="ru-RU" sz="22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i="1" dirty="0" smtClean="0">
                          <a:latin typeface="Arial" pitchFamily="34" charset="0"/>
                          <a:cs typeface="Arial" pitchFamily="34" charset="0"/>
                        </a:rPr>
                        <a:t>x </a:t>
                      </a:r>
                      <a:r>
                        <a:rPr lang="ru-RU" sz="2200" kern="1200" dirty="0" smtClean="0">
                          <a:solidFill>
                            <a:schemeClr val="dk1"/>
                          </a:solidFill>
                          <a:latin typeface="Arial" pitchFamily="34" charset="0"/>
                          <a:ea typeface="+mn-ea"/>
                          <a:cs typeface="Arial" pitchFamily="34" charset="0"/>
                        </a:rPr>
                        <a:t>∉ </a:t>
                      </a:r>
                      <a:r>
                        <a:rPr lang="en-US" sz="2200" i="1" kern="1200" dirty="0" smtClean="0">
                          <a:solidFill>
                            <a:schemeClr val="dk1"/>
                          </a:solidFill>
                          <a:latin typeface="Arial" pitchFamily="34" charset="0"/>
                          <a:ea typeface="+mn-ea"/>
                          <a:cs typeface="Arial" pitchFamily="34" charset="0"/>
                        </a:rPr>
                        <a:t>M</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2"/>
                  </a:ext>
                </a:extLst>
              </a:tr>
              <a:tr h="370840">
                <a:tc>
                  <a:txBody>
                    <a:bodyPr/>
                    <a:lstStyle/>
                    <a:p>
                      <a:pPr algn="l"/>
                      <a:r>
                        <a:rPr lang="ru-RU" sz="2200" dirty="0" smtClean="0">
                          <a:latin typeface="Arial" pitchFamily="34" charset="0"/>
                          <a:cs typeface="Arial" pitchFamily="34" charset="0"/>
                        </a:rPr>
                        <a:t>мощность (количество элементов) </a:t>
                      </a:r>
                      <a:br>
                        <a:rPr lang="ru-RU" sz="2200" dirty="0" smtClean="0">
                          <a:latin typeface="Arial" pitchFamily="34" charset="0"/>
                          <a:cs typeface="Arial" pitchFamily="34" charset="0"/>
                        </a:rPr>
                      </a:br>
                      <a:r>
                        <a:rPr lang="ru-RU" sz="2200" dirty="0" smtClean="0">
                          <a:latin typeface="Arial" pitchFamily="34" charset="0"/>
                          <a:cs typeface="Arial" pitchFamily="34" charset="0"/>
                        </a:rPr>
                        <a:t>множества </a:t>
                      </a:r>
                      <a:r>
                        <a:rPr lang="ru-RU" sz="2200" i="1" dirty="0" smtClean="0">
                          <a:latin typeface="Arial" pitchFamily="34" charset="0"/>
                          <a:cs typeface="Arial" pitchFamily="34" charset="0"/>
                        </a:rPr>
                        <a:t>М</a:t>
                      </a:r>
                      <a:endParaRPr lang="ru-RU" sz="2200" i="1" dirty="0">
                        <a:latin typeface="Arial" pitchFamily="34" charset="0"/>
                        <a:cs typeface="Arial" pitchFamily="34" charset="0"/>
                      </a:endParaRPr>
                    </a:p>
                  </a:txBody>
                  <a:tcPr anchor="ctr"/>
                </a:tc>
                <a:tc>
                  <a:txBody>
                    <a:bodyPr/>
                    <a:lstStyle/>
                    <a:p>
                      <a:pPr algn="ctr"/>
                      <a:r>
                        <a:rPr lang="en-US" sz="2200" dirty="0" smtClean="0">
                          <a:latin typeface="Arial" pitchFamily="34" charset="0"/>
                          <a:cs typeface="Arial" pitchFamily="34" charset="0"/>
                        </a:rPr>
                        <a:t>| M |</a:t>
                      </a:r>
                      <a:endParaRPr lang="ru-RU" sz="2200" dirty="0">
                        <a:latin typeface="Arial" pitchFamily="34" charset="0"/>
                        <a:cs typeface="Arial" pitchFamily="34" charset="0"/>
                      </a:endParaRPr>
                    </a:p>
                  </a:txBody>
                  <a:tcPr anchor="ctr"/>
                </a:tc>
                <a:extLst>
                  <a:ext uri="{0D108BD9-81ED-4DB2-BD59-A6C34878D82A}">
                    <a16:rowId xmlns:a16="http://schemas.microsoft.com/office/drawing/2014/main" xmlns="" val="10003"/>
                  </a:ext>
                </a:extLst>
              </a:tr>
              <a:tr h="370840">
                <a:tc>
                  <a:txBody>
                    <a:bodyPr/>
                    <a:lstStyle/>
                    <a:p>
                      <a:pPr algn="l"/>
                      <a:r>
                        <a:rPr lang="ru-RU" sz="2200" dirty="0" smtClean="0">
                          <a:latin typeface="Arial" pitchFamily="34" charset="0"/>
                          <a:cs typeface="Arial" pitchFamily="34" charset="0"/>
                        </a:rPr>
                        <a:t>пустое множество – </a:t>
                      </a:r>
                      <a:r>
                        <a:rPr lang="ru-RU" sz="2200" dirty="0" err="1" smtClean="0">
                          <a:latin typeface="Arial" pitchFamily="34" charset="0"/>
                          <a:cs typeface="Arial" pitchFamily="34" charset="0"/>
                        </a:rPr>
                        <a:t>множество</a:t>
                      </a:r>
                      <a:r>
                        <a:rPr lang="ru-RU" sz="2200" dirty="0" smtClean="0">
                          <a:latin typeface="Arial" pitchFamily="34" charset="0"/>
                          <a:cs typeface="Arial" pitchFamily="34" charset="0"/>
                        </a:rPr>
                        <a:t>, в котором нет ни одного элемента</a:t>
                      </a:r>
                      <a:endParaRPr lang="ru-RU" sz="2200" dirty="0">
                        <a:latin typeface="Arial" pitchFamily="34" charset="0"/>
                        <a:cs typeface="Arial" pitchFamily="34" charset="0"/>
                      </a:endParaRPr>
                    </a:p>
                  </a:txBody>
                  <a:tcPr anchor="ctr"/>
                </a:tc>
                <a:tc>
                  <a:txBody>
                    <a:bodyPr/>
                    <a:lstStyle/>
                    <a:p>
                      <a:pPr algn="ctr"/>
                      <a:r>
                        <a:rPr lang="ru-RU" sz="2800" kern="1200" dirty="0" smtClean="0">
                          <a:solidFill>
                            <a:schemeClr val="dk1"/>
                          </a:solidFill>
                          <a:latin typeface="Arial" pitchFamily="34" charset="0"/>
                          <a:ea typeface="+mn-ea"/>
                          <a:cs typeface="Arial" pitchFamily="34" charset="0"/>
                        </a:rPr>
                        <a:t>∅</a:t>
                      </a:r>
                    </a:p>
                  </a:txBody>
                  <a:tcPr anchor="ctr"/>
                </a:tc>
                <a:extLst>
                  <a:ext uri="{0D108BD9-81ED-4DB2-BD59-A6C34878D82A}">
                    <a16:rowId xmlns:a16="http://schemas.microsoft.com/office/drawing/2014/main" xmlns="" val="10004"/>
                  </a:ext>
                </a:extLst>
              </a:tr>
            </a:tbl>
          </a:graphicData>
        </a:graphic>
      </p:graphicFrame>
      <p:sp>
        <p:nvSpPr>
          <p:cNvPr id="5" name="Содержимое 7"/>
          <p:cNvSpPr txBox="1">
            <a:spLocks/>
          </p:cNvSpPr>
          <p:nvPr/>
        </p:nvSpPr>
        <p:spPr>
          <a:xfrm>
            <a:off x="642910" y="1071546"/>
            <a:ext cx="8215370" cy="1500198"/>
          </a:xfrm>
          <a:prstGeom prst="rect">
            <a:avLst/>
          </a:prstGeom>
        </p:spPr>
        <p:txBody>
          <a:bodyPr/>
          <a:lstStyle/>
          <a:p>
            <a:pPr lvl="0" algn="just">
              <a:spcBef>
                <a:spcPct val="20000"/>
              </a:spcBef>
            </a:pPr>
            <a:r>
              <a:rPr lang="ru-RU" sz="2200" dirty="0" smtClean="0">
                <a:latin typeface="Arial" pitchFamily="34" charset="0"/>
                <a:cs typeface="Arial" pitchFamily="34" charset="0"/>
              </a:rPr>
              <a:t>Множества принято обозначать прописными буквами латинского алфавита (A, B, C, …). Объекты, входящие в состав множества, называются его </a:t>
            </a:r>
            <a:r>
              <a:rPr lang="ru-RU" sz="2200" i="1" dirty="0" smtClean="0">
                <a:latin typeface="Arial" pitchFamily="34" charset="0"/>
                <a:cs typeface="Arial" pitchFamily="34" charset="0"/>
              </a:rPr>
              <a:t>элементами</a:t>
            </a:r>
            <a:r>
              <a:rPr lang="ru-RU" sz="2200" dirty="0" smtClean="0">
                <a:latin typeface="Arial" pitchFamily="34" charset="0"/>
                <a:cs typeface="Arial" pitchFamily="34" charset="0"/>
              </a:rPr>
              <a:t> и обозначаются строчными латинскими буквами.</a:t>
            </a:r>
            <a:endParaRPr kumimoji="0" lang="ru-RU"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Круги Эйлера</a:t>
            </a:r>
            <a:endParaRPr lang="ru-RU" dirty="0"/>
          </a:p>
        </p:txBody>
      </p:sp>
      <p:sp>
        <p:nvSpPr>
          <p:cNvPr id="3" name="Содержимое 7"/>
          <p:cNvSpPr txBox="1">
            <a:spLocks/>
          </p:cNvSpPr>
          <p:nvPr/>
        </p:nvSpPr>
        <p:spPr>
          <a:xfrm>
            <a:off x="642910" y="1071546"/>
            <a:ext cx="8215370" cy="1214446"/>
          </a:xfrm>
          <a:prstGeom prst="rect">
            <a:avLst/>
          </a:prstGeom>
        </p:spPr>
        <p:txBody>
          <a:bodyPr/>
          <a:lstStyle/>
          <a:p>
            <a:pPr lvl="0" algn="just">
              <a:spcBef>
                <a:spcPct val="20000"/>
              </a:spcBef>
            </a:pPr>
            <a:r>
              <a:rPr lang="ru-RU" sz="2200" dirty="0" smtClean="0">
                <a:latin typeface="Arial" pitchFamily="34" charset="0"/>
                <a:cs typeface="Arial" pitchFamily="34" charset="0"/>
              </a:rPr>
              <a:t>Для наглядного изображения множеств используются круги Эйлера. </a:t>
            </a:r>
          </a:p>
          <a:p>
            <a:pPr lvl="0" algn="just">
              <a:spcBef>
                <a:spcPct val="20000"/>
              </a:spcBef>
            </a:pPr>
            <a:r>
              <a:rPr lang="ru-RU" sz="2200" dirty="0" smtClean="0">
                <a:latin typeface="Arial" pitchFamily="34" charset="0"/>
                <a:cs typeface="Arial" pitchFamily="34" charset="0"/>
              </a:rPr>
              <a:t>Точки внутри круга считаются элементами множества.</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Picture 3" descr="C:\Documents and Settings\Администратор.HOME-FDD52612A3\Рабочий стол\Ирина_Раб стол\10-17\1359314403_01-8.jpg"/>
          <p:cNvPicPr>
            <a:picLocks noChangeAspect="1" noChangeArrowheads="1"/>
          </p:cNvPicPr>
          <p:nvPr/>
        </p:nvPicPr>
        <p:blipFill>
          <a:blip r:embed="rId2"/>
          <a:srcRect l="1667" t="6562" r="4166" b="30008"/>
          <a:stretch>
            <a:fillRect/>
          </a:stretch>
        </p:blipFill>
        <p:spPr bwMode="auto">
          <a:xfrm>
            <a:off x="714348" y="2357430"/>
            <a:ext cx="8072494" cy="4143404"/>
          </a:xfrm>
          <a:prstGeom prst="rect">
            <a:avLst/>
          </a:prstGeom>
          <a:ln>
            <a:noFill/>
          </a:ln>
          <a:effectLst>
            <a:outerShdw blurRad="292100" dist="139700" dir="2700000" algn="tl" rotWithShape="0">
              <a:srgbClr val="333333">
                <a:alpha val="65000"/>
              </a:srgbClr>
            </a:outerShdw>
          </a:effectLst>
        </p:spPr>
      </p:pic>
      <p:grpSp>
        <p:nvGrpSpPr>
          <p:cNvPr id="6" name="Группа 20"/>
          <p:cNvGrpSpPr/>
          <p:nvPr/>
        </p:nvGrpSpPr>
        <p:grpSpPr>
          <a:xfrm>
            <a:off x="1714480" y="2857497"/>
            <a:ext cx="1978469" cy="1978469"/>
            <a:chOff x="1142976" y="2571744"/>
            <a:chExt cx="2714644" cy="2714644"/>
          </a:xfrm>
          <a:effectLst/>
        </p:grpSpPr>
        <p:sp>
          <p:nvSpPr>
            <p:cNvPr id="12" name="Хорда 11"/>
            <p:cNvSpPr/>
            <p:nvPr/>
          </p:nvSpPr>
          <p:spPr>
            <a:xfrm>
              <a:off x="1142976" y="2571744"/>
              <a:ext cx="2714644" cy="2714644"/>
            </a:xfrm>
            <a:prstGeom prst="chord">
              <a:avLst>
                <a:gd name="adj1" fmla="val 2700000"/>
                <a:gd name="adj2" fmla="val 26075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214414" y="2928934"/>
              <a:ext cx="2071703" cy="633447"/>
            </a:xfrm>
            <a:prstGeom prst="rect">
              <a:avLst/>
            </a:prstGeom>
            <a:noFill/>
          </p:spPr>
          <p:txBody>
            <a:bodyPr wrap="square" rtlCol="0">
              <a:spAutoFit/>
            </a:bodyPr>
            <a:lstStyle/>
            <a:p>
              <a:pPr algn="ctr"/>
              <a:r>
                <a:rPr lang="ru-RU" sz="2400" i="1" dirty="0" smtClean="0">
                  <a:latin typeface="Arial" pitchFamily="34" charset="0"/>
                  <a:cs typeface="Arial" pitchFamily="34" charset="0"/>
                </a:rPr>
                <a:t>М</a:t>
              </a:r>
              <a:endParaRPr lang="ru-RU" sz="2400" i="1" dirty="0">
                <a:latin typeface="Arial" pitchFamily="34" charset="0"/>
                <a:cs typeface="Arial" pitchFamily="34" charset="0"/>
              </a:endParaRPr>
            </a:p>
          </p:txBody>
        </p:sp>
        <p:sp>
          <p:nvSpPr>
            <p:cNvPr id="10" name="TextBox 9"/>
            <p:cNvSpPr txBox="1"/>
            <p:nvPr/>
          </p:nvSpPr>
          <p:spPr>
            <a:xfrm>
              <a:off x="2802775" y="3750748"/>
              <a:ext cx="882176" cy="633447"/>
            </a:xfrm>
            <a:prstGeom prst="rect">
              <a:avLst/>
            </a:prstGeom>
            <a:noFill/>
          </p:spPr>
          <p:txBody>
            <a:bodyPr wrap="square" rtlCol="0">
              <a:spAutoFit/>
            </a:bodyPr>
            <a:lstStyle/>
            <a:p>
              <a:pPr algn="ctr"/>
              <a:r>
                <a:rPr lang="ru-RU" sz="2400" i="1" dirty="0" err="1" smtClean="0">
                  <a:latin typeface="Arial" pitchFamily="34" charset="0"/>
                  <a:cs typeface="Arial" pitchFamily="34" charset="0"/>
                </a:rPr>
                <a:t>х</a:t>
              </a:r>
              <a:endParaRPr lang="ru-RU" sz="2400" i="1" dirty="0">
                <a:latin typeface="Arial" pitchFamily="34" charset="0"/>
                <a:cs typeface="Arial" pitchFamily="34" charset="0"/>
              </a:endParaRPr>
            </a:p>
          </p:txBody>
        </p:sp>
        <p:sp>
          <p:nvSpPr>
            <p:cNvPr id="33" name="TextBox 32"/>
            <p:cNvSpPr txBox="1"/>
            <p:nvPr/>
          </p:nvSpPr>
          <p:spPr>
            <a:xfrm>
              <a:off x="2809309" y="4142258"/>
              <a:ext cx="882176" cy="464528"/>
            </a:xfrm>
            <a:prstGeom prst="rect">
              <a:avLst/>
            </a:prstGeom>
            <a:noFill/>
          </p:spPr>
          <p:txBody>
            <a:bodyPr wrap="square" rtlCol="0">
              <a:spAutoFit/>
            </a:bodyPr>
            <a:lstStyle/>
            <a:p>
              <a:pPr algn="ct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grpSp>
      <p:pic>
        <p:nvPicPr>
          <p:cNvPr id="32" name="Picture 5" descr="C:\Documents and Settings\Администратор.HOME-FDD52612A3\Рабочий стол\Ирина_Раб стол\10-17\pencil-146715__1801.png"/>
          <p:cNvPicPr>
            <a:picLocks noChangeAspect="1" noChangeArrowheads="1"/>
          </p:cNvPicPr>
          <p:nvPr/>
        </p:nvPicPr>
        <p:blipFill>
          <a:blip r:embed="rId3"/>
          <a:srcRect/>
          <a:stretch>
            <a:fillRect/>
          </a:stretch>
        </p:blipFill>
        <p:spPr bwMode="auto">
          <a:xfrm rot="3956763" flipH="1">
            <a:off x="2646495" y="4234295"/>
            <a:ext cx="4572000" cy="469900"/>
          </a:xfrm>
          <a:prstGeom prst="rect">
            <a:avLst/>
          </a:prstGeom>
          <a:noFill/>
        </p:spPr>
      </p:pic>
      <p:grpSp>
        <p:nvGrpSpPr>
          <p:cNvPr id="34" name="Группа 20"/>
          <p:cNvGrpSpPr/>
          <p:nvPr/>
        </p:nvGrpSpPr>
        <p:grpSpPr>
          <a:xfrm>
            <a:off x="5110167" y="2857497"/>
            <a:ext cx="2583310" cy="1978469"/>
            <a:chOff x="313075" y="2571744"/>
            <a:chExt cx="3544545" cy="2714644"/>
          </a:xfrm>
          <a:effectLst/>
        </p:grpSpPr>
        <p:sp>
          <p:nvSpPr>
            <p:cNvPr id="35" name="Хорда 34"/>
            <p:cNvSpPr/>
            <p:nvPr/>
          </p:nvSpPr>
          <p:spPr>
            <a:xfrm>
              <a:off x="1142976" y="2571744"/>
              <a:ext cx="2714644" cy="2714644"/>
            </a:xfrm>
            <a:prstGeom prst="chord">
              <a:avLst>
                <a:gd name="adj1" fmla="val 2700000"/>
                <a:gd name="adj2" fmla="val 26075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Box 35"/>
            <p:cNvSpPr txBox="1"/>
            <p:nvPr/>
          </p:nvSpPr>
          <p:spPr>
            <a:xfrm>
              <a:off x="1214414" y="2928934"/>
              <a:ext cx="2071703" cy="633447"/>
            </a:xfrm>
            <a:prstGeom prst="rect">
              <a:avLst/>
            </a:prstGeom>
            <a:noFill/>
          </p:spPr>
          <p:txBody>
            <a:bodyPr wrap="square" rtlCol="0">
              <a:spAutoFit/>
            </a:bodyPr>
            <a:lstStyle/>
            <a:p>
              <a:pPr algn="ctr"/>
              <a:r>
                <a:rPr lang="ru-RU" sz="2400" i="1" dirty="0" smtClean="0">
                  <a:latin typeface="Arial" pitchFamily="34" charset="0"/>
                  <a:cs typeface="Arial" pitchFamily="34" charset="0"/>
                </a:rPr>
                <a:t>М</a:t>
              </a:r>
              <a:endParaRPr lang="ru-RU" sz="2400" i="1" dirty="0">
                <a:latin typeface="Arial" pitchFamily="34" charset="0"/>
                <a:cs typeface="Arial" pitchFamily="34" charset="0"/>
              </a:endParaRPr>
            </a:p>
          </p:txBody>
        </p:sp>
        <p:sp>
          <p:nvSpPr>
            <p:cNvPr id="37" name="TextBox 36"/>
            <p:cNvSpPr txBox="1"/>
            <p:nvPr/>
          </p:nvSpPr>
          <p:spPr>
            <a:xfrm>
              <a:off x="313075" y="3734910"/>
              <a:ext cx="882177" cy="633447"/>
            </a:xfrm>
            <a:prstGeom prst="rect">
              <a:avLst/>
            </a:prstGeom>
            <a:noFill/>
          </p:spPr>
          <p:txBody>
            <a:bodyPr wrap="square" rtlCol="0">
              <a:spAutoFit/>
            </a:bodyPr>
            <a:lstStyle/>
            <a:p>
              <a:pPr algn="ctr"/>
              <a:r>
                <a:rPr lang="ru-RU" sz="2400" i="1" dirty="0" err="1" smtClean="0">
                  <a:latin typeface="Arial" pitchFamily="34" charset="0"/>
                  <a:cs typeface="Arial" pitchFamily="34" charset="0"/>
                </a:rPr>
                <a:t>х</a:t>
              </a:r>
              <a:endParaRPr lang="ru-RU" sz="2400" i="1" dirty="0">
                <a:latin typeface="Arial" pitchFamily="34" charset="0"/>
                <a:cs typeface="Arial" pitchFamily="34" charset="0"/>
              </a:endParaRPr>
            </a:p>
          </p:txBody>
        </p:sp>
        <p:sp>
          <p:nvSpPr>
            <p:cNvPr id="38" name="TextBox 37"/>
            <p:cNvSpPr txBox="1"/>
            <p:nvPr/>
          </p:nvSpPr>
          <p:spPr>
            <a:xfrm>
              <a:off x="319609" y="4126420"/>
              <a:ext cx="882177" cy="464528"/>
            </a:xfrm>
            <a:prstGeom prst="rect">
              <a:avLst/>
            </a:prstGeom>
            <a:noFill/>
          </p:spPr>
          <p:txBody>
            <a:bodyPr wrap="square" rtlCol="0">
              <a:spAutoFit/>
            </a:bodyPr>
            <a:lstStyle/>
            <a:p>
              <a:pPr algn="ct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grpSp>
      <p:sp>
        <p:nvSpPr>
          <p:cNvPr id="39" name="TextBox 38"/>
          <p:cNvSpPr txBox="1"/>
          <p:nvPr/>
        </p:nvSpPr>
        <p:spPr>
          <a:xfrm>
            <a:off x="2214546" y="5129224"/>
            <a:ext cx="1145430"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r>
              <a:rPr lang="ru-RU" sz="2400" dirty="0" smtClean="0">
                <a:latin typeface="Arial" pitchFamily="34" charset="0"/>
                <a:cs typeface="Arial" pitchFamily="34" charset="0"/>
              </a:rPr>
              <a:t> </a:t>
            </a:r>
            <a:r>
              <a:rPr lang="ru-RU" sz="2400" dirty="0" smtClean="0">
                <a:solidFill>
                  <a:schemeClr val="dk1"/>
                </a:solidFill>
                <a:latin typeface="Arial" pitchFamily="34" charset="0"/>
                <a:cs typeface="Arial" pitchFamily="34" charset="0"/>
              </a:rPr>
              <a:t>∈ </a:t>
            </a:r>
            <a:r>
              <a:rPr lang="en-US" sz="2400" i="1" dirty="0" smtClean="0">
                <a:solidFill>
                  <a:schemeClr val="dk1"/>
                </a:solidFill>
                <a:latin typeface="Arial" pitchFamily="34" charset="0"/>
                <a:cs typeface="Arial" pitchFamily="34" charset="0"/>
              </a:rPr>
              <a:t>M</a:t>
            </a:r>
            <a:endParaRPr lang="ru-RU" sz="2400" i="1" dirty="0" smtClean="0">
              <a:solidFill>
                <a:schemeClr val="dk1"/>
              </a:solidFill>
              <a:latin typeface="Arial" pitchFamily="34" charset="0"/>
              <a:cs typeface="Arial" pitchFamily="34" charset="0"/>
            </a:endParaRPr>
          </a:p>
        </p:txBody>
      </p:sp>
      <p:sp>
        <p:nvSpPr>
          <p:cNvPr id="40" name="TextBox 39"/>
          <p:cNvSpPr txBox="1"/>
          <p:nvPr/>
        </p:nvSpPr>
        <p:spPr>
          <a:xfrm>
            <a:off x="6143636" y="5129224"/>
            <a:ext cx="1145430"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r>
              <a:rPr lang="ru-RU" sz="2400" dirty="0" smtClean="0">
                <a:latin typeface="Arial" pitchFamily="34" charset="0"/>
                <a:cs typeface="Arial" pitchFamily="34" charset="0"/>
              </a:rPr>
              <a:t> </a:t>
            </a:r>
            <a:r>
              <a:rPr lang="ru-RU" sz="2400" dirty="0" smtClean="0">
                <a:solidFill>
                  <a:schemeClr val="dk1"/>
                </a:solidFill>
                <a:latin typeface="Arial" pitchFamily="34" charset="0"/>
                <a:cs typeface="Arial" pitchFamily="34" charset="0"/>
              </a:rPr>
              <a:t>∉ </a:t>
            </a:r>
            <a:r>
              <a:rPr lang="en-US" sz="2400" i="1" dirty="0" smtClean="0">
                <a:solidFill>
                  <a:schemeClr val="dk1"/>
                </a:solidFill>
                <a:latin typeface="Arial" pitchFamily="34" charset="0"/>
                <a:cs typeface="Arial" pitchFamily="34" charset="0"/>
              </a:rPr>
              <a:t>M</a:t>
            </a:r>
            <a:endParaRPr lang="ru-RU" sz="2400" i="1" dirty="0" smtClean="0">
              <a:solidFill>
                <a:schemeClr val="dk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Подмножество</a:t>
            </a:r>
            <a:endParaRPr lang="ru-RU" dirty="0"/>
          </a:p>
        </p:txBody>
      </p:sp>
      <p:sp>
        <p:nvSpPr>
          <p:cNvPr id="3" name="Содержимое 7"/>
          <p:cNvSpPr txBox="1">
            <a:spLocks/>
          </p:cNvSpPr>
          <p:nvPr/>
        </p:nvSpPr>
        <p:spPr>
          <a:xfrm>
            <a:off x="642910" y="1071546"/>
            <a:ext cx="8215370" cy="1214446"/>
          </a:xfrm>
          <a:prstGeom prst="rect">
            <a:avLst/>
          </a:prstGeom>
        </p:spPr>
        <p:txBody>
          <a:bodyPr/>
          <a:lstStyle/>
          <a:p>
            <a:pPr lvl="0" algn="just">
              <a:spcBef>
                <a:spcPct val="20000"/>
              </a:spcBef>
            </a:pPr>
            <a:r>
              <a:rPr lang="ru-RU" sz="2200" dirty="0" smtClean="0">
                <a:latin typeface="Arial" pitchFamily="34" charset="0"/>
                <a:cs typeface="Arial" pitchFamily="34" charset="0"/>
              </a:rPr>
              <a:t>Если каждый элемент множества </a:t>
            </a:r>
            <a:r>
              <a:rPr lang="ru-RU" sz="2200" i="1" dirty="0" smtClean="0">
                <a:latin typeface="Arial" pitchFamily="34" charset="0"/>
                <a:cs typeface="Arial" pitchFamily="34" charset="0"/>
              </a:rPr>
              <a:t>P</a:t>
            </a:r>
            <a:r>
              <a:rPr lang="ru-RU" sz="2200" dirty="0" smtClean="0">
                <a:latin typeface="Arial" pitchFamily="34" charset="0"/>
                <a:cs typeface="Arial" pitchFamily="34" charset="0"/>
              </a:rPr>
              <a:t> принадлежит </a:t>
            </a:r>
            <a:r>
              <a:rPr lang="ru-RU" sz="2200" dirty="0" smtClean="0">
                <a:latin typeface="Arial" pitchFamily="34" charset="0"/>
                <a:cs typeface="Arial" pitchFamily="34" charset="0"/>
              </a:rPr>
              <a:t>множеству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 то говорят, что </a:t>
            </a:r>
            <a:r>
              <a:rPr lang="ru-RU" sz="2200" i="1" dirty="0" smtClean="0">
                <a:latin typeface="Arial" pitchFamily="34" charset="0"/>
                <a:cs typeface="Arial" pitchFamily="34" charset="0"/>
              </a:rPr>
              <a:t>P</a:t>
            </a:r>
            <a:r>
              <a:rPr lang="ru-RU" sz="2200" dirty="0" smtClean="0">
                <a:latin typeface="Arial" pitchFamily="34" charset="0"/>
                <a:cs typeface="Arial" pitchFamily="34" charset="0"/>
              </a:rPr>
              <a:t> есть </a:t>
            </a:r>
            <a:r>
              <a:rPr lang="ru-RU" sz="2200" b="1" dirty="0" smtClean="0">
                <a:latin typeface="Arial" pitchFamily="34" charset="0"/>
                <a:cs typeface="Arial" pitchFamily="34" charset="0"/>
              </a:rPr>
              <a:t>подмножество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 и записывают:</a:t>
            </a:r>
          </a:p>
          <a:p>
            <a:pPr lvl="0" algn="ctr">
              <a:spcBef>
                <a:spcPct val="20000"/>
              </a:spcBef>
            </a:pPr>
            <a:r>
              <a:rPr lang="ru-RU" sz="2200" i="1" dirty="0" smtClean="0">
                <a:latin typeface="Arial" pitchFamily="34" charset="0"/>
                <a:cs typeface="Arial" pitchFamily="34" charset="0"/>
              </a:rPr>
              <a:t>P </a:t>
            </a:r>
            <a:r>
              <a:rPr lang="ru-RU" sz="2200" dirty="0" smtClean="0">
                <a:latin typeface="Arial" pitchFamily="34" charset="0"/>
                <a:cs typeface="Arial" pitchFamily="34" charset="0"/>
              </a:rPr>
              <a:t>⊂ </a:t>
            </a:r>
            <a:r>
              <a:rPr lang="ru-RU" sz="2200" i="1" dirty="0" smtClean="0">
                <a:latin typeface="Arial" pitchFamily="34" charset="0"/>
                <a:cs typeface="Arial" pitchFamily="34" charset="0"/>
              </a:rPr>
              <a:t>М</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3" descr="C:\Documents and Settings\Администратор.HOME-FDD52612A3\Рабочий стол\Ирина_Раб стол\10-17\1359314403_01-8.jpg"/>
          <p:cNvPicPr>
            <a:picLocks noChangeAspect="1" noChangeArrowheads="1"/>
          </p:cNvPicPr>
          <p:nvPr/>
        </p:nvPicPr>
        <p:blipFill>
          <a:blip r:embed="rId2"/>
          <a:srcRect l="1667" t="4374" r="54166" b="32195"/>
          <a:stretch>
            <a:fillRect/>
          </a:stretch>
        </p:blipFill>
        <p:spPr bwMode="auto">
          <a:xfrm>
            <a:off x="714348" y="2357430"/>
            <a:ext cx="3786214" cy="4143404"/>
          </a:xfrm>
          <a:prstGeom prst="rect">
            <a:avLst/>
          </a:prstGeom>
          <a:ln>
            <a:noFill/>
          </a:ln>
          <a:effectLst>
            <a:outerShdw blurRad="292100" dist="139700" dir="2700000" algn="tl" rotWithShape="0">
              <a:srgbClr val="333333">
                <a:alpha val="65000"/>
              </a:srgbClr>
            </a:outerShdw>
          </a:effectLst>
        </p:spPr>
      </p:pic>
      <p:grpSp>
        <p:nvGrpSpPr>
          <p:cNvPr id="7" name="Группа 20"/>
          <p:cNvGrpSpPr/>
          <p:nvPr/>
        </p:nvGrpSpPr>
        <p:grpSpPr>
          <a:xfrm>
            <a:off x="1334271" y="2697610"/>
            <a:ext cx="2546368" cy="2546368"/>
            <a:chOff x="1142976" y="2571744"/>
            <a:chExt cx="2714644" cy="2714644"/>
          </a:xfrm>
          <a:effectLst/>
        </p:grpSpPr>
        <p:grpSp>
          <p:nvGrpSpPr>
            <p:cNvPr id="9" name="Группа 16"/>
            <p:cNvGrpSpPr/>
            <p:nvPr/>
          </p:nvGrpSpPr>
          <p:grpSpPr>
            <a:xfrm>
              <a:off x="1142976" y="2571744"/>
              <a:ext cx="2714644" cy="2714644"/>
              <a:chOff x="1142976" y="2571744"/>
              <a:chExt cx="2714644" cy="2714644"/>
            </a:xfrm>
          </p:grpSpPr>
          <p:sp>
            <p:nvSpPr>
              <p:cNvPr id="13" name="Хорда 12"/>
              <p:cNvSpPr/>
              <p:nvPr/>
            </p:nvSpPr>
            <p:spPr>
              <a:xfrm>
                <a:off x="1142976" y="2571744"/>
                <a:ext cx="2714644" cy="2714644"/>
              </a:xfrm>
              <a:prstGeom prst="chord">
                <a:avLst>
                  <a:gd name="adj1" fmla="val 2700000"/>
                  <a:gd name="adj2" fmla="val 26075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Хорда 13"/>
              <p:cNvSpPr/>
              <p:nvPr/>
            </p:nvSpPr>
            <p:spPr>
              <a:xfrm>
                <a:off x="2025152" y="3512142"/>
                <a:ext cx="1573260" cy="1573260"/>
              </a:xfrm>
              <a:prstGeom prst="chord">
                <a:avLst>
                  <a:gd name="adj1" fmla="val 2700000"/>
                  <a:gd name="adj2" fmla="val 2607572"/>
                </a:avLst>
              </a:prstGeom>
              <a:solidFill>
                <a:srgbClr val="29C7FF">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TextBox 9"/>
            <p:cNvSpPr txBox="1"/>
            <p:nvPr/>
          </p:nvSpPr>
          <p:spPr>
            <a:xfrm>
              <a:off x="1214414" y="2928934"/>
              <a:ext cx="2071703" cy="492174"/>
            </a:xfrm>
            <a:prstGeom prst="rect">
              <a:avLst/>
            </a:prstGeom>
            <a:noFill/>
          </p:spPr>
          <p:txBody>
            <a:bodyPr wrap="square" rtlCol="0">
              <a:spAutoFit/>
            </a:bodyPr>
            <a:lstStyle/>
            <a:p>
              <a:pPr algn="ctr"/>
              <a:r>
                <a:rPr lang="ru-RU" sz="2400" i="1" dirty="0" smtClean="0">
                  <a:latin typeface="Arial" pitchFamily="34" charset="0"/>
                  <a:cs typeface="Arial" pitchFamily="34" charset="0"/>
                </a:rPr>
                <a:t>М</a:t>
              </a:r>
              <a:endParaRPr lang="ru-RU" sz="2400" i="1" dirty="0">
                <a:latin typeface="Arial" pitchFamily="34" charset="0"/>
                <a:cs typeface="Arial" pitchFamily="34" charset="0"/>
              </a:endParaRPr>
            </a:p>
          </p:txBody>
        </p:sp>
        <p:sp>
          <p:nvSpPr>
            <p:cNvPr id="11" name="TextBox 10"/>
            <p:cNvSpPr txBox="1"/>
            <p:nvPr/>
          </p:nvSpPr>
          <p:spPr>
            <a:xfrm>
              <a:off x="2025154" y="4007187"/>
              <a:ext cx="1568313" cy="492174"/>
            </a:xfrm>
            <a:prstGeom prst="rect">
              <a:avLst/>
            </a:prstGeom>
            <a:noFill/>
          </p:spPr>
          <p:txBody>
            <a:bodyPr wrap="square" rtlCol="0">
              <a:spAutoFit/>
            </a:bodyPr>
            <a:lstStyle/>
            <a:p>
              <a:pPr algn="ctr"/>
              <a:r>
                <a:rPr lang="ru-RU" sz="2400" i="1" dirty="0" smtClean="0">
                  <a:latin typeface="Arial" pitchFamily="34" charset="0"/>
                  <a:cs typeface="Arial" pitchFamily="34" charset="0"/>
                </a:rPr>
                <a:t>Р</a:t>
              </a:r>
              <a:endParaRPr lang="ru-RU" sz="2400" i="1" dirty="0">
                <a:latin typeface="Arial" pitchFamily="34" charset="0"/>
                <a:cs typeface="Arial" pitchFamily="34" charset="0"/>
              </a:endParaRPr>
            </a:p>
          </p:txBody>
        </p:sp>
      </p:grpSp>
      <p:sp>
        <p:nvSpPr>
          <p:cNvPr id="34" name="Содержимое 7"/>
          <p:cNvSpPr txBox="1">
            <a:spLocks/>
          </p:cNvSpPr>
          <p:nvPr/>
        </p:nvSpPr>
        <p:spPr>
          <a:xfrm>
            <a:off x="4643438" y="2357430"/>
            <a:ext cx="4140000" cy="1214446"/>
          </a:xfrm>
          <a:prstGeom prst="rect">
            <a:avLst/>
          </a:prstGeom>
          <a:solidFill>
            <a:schemeClr val="accent6">
              <a:lumMod val="20000"/>
              <a:lumOff val="80000"/>
            </a:schemeClr>
          </a:solidFill>
        </p:spPr>
        <p:txBody>
          <a:bodyPr anchor="ctr" anchorCtr="0"/>
          <a:lstStyle/>
          <a:p>
            <a:pPr lvl="0" algn="ctr">
              <a:spcBef>
                <a:spcPct val="20000"/>
              </a:spcBef>
            </a:pPr>
            <a:r>
              <a:rPr lang="ru-RU" sz="2200" dirty="0" smtClean="0">
                <a:latin typeface="Arial" pitchFamily="34" charset="0"/>
                <a:cs typeface="Arial" pitchFamily="34" charset="0"/>
              </a:rPr>
              <a:t>Само множество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  является своим подмножеством:</a:t>
            </a:r>
            <a:br>
              <a:rPr lang="ru-RU" sz="2200" dirty="0" smtClean="0">
                <a:latin typeface="Arial" pitchFamily="34" charset="0"/>
                <a:cs typeface="Arial" pitchFamily="34" charset="0"/>
              </a:rPr>
            </a:br>
            <a:r>
              <a:rPr lang="ru-RU" sz="2200" i="1" dirty="0" smtClean="0">
                <a:latin typeface="Arial" pitchFamily="34" charset="0"/>
                <a:cs typeface="Arial" pitchFamily="34" charset="0"/>
              </a:rPr>
              <a:t>М </a:t>
            </a:r>
            <a:r>
              <a:rPr lang="ru-RU" sz="2200" dirty="0" smtClean="0">
                <a:latin typeface="Arial" pitchFamily="34" charset="0"/>
                <a:cs typeface="Arial" pitchFamily="34" charset="0"/>
              </a:rPr>
              <a:t>⊂ </a:t>
            </a:r>
            <a:r>
              <a:rPr lang="ru-RU" sz="2200" i="1" dirty="0" smtClean="0">
                <a:latin typeface="Arial" pitchFamily="34" charset="0"/>
                <a:cs typeface="Arial" pitchFamily="34" charset="0"/>
              </a:rPr>
              <a:t>М</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5" name="Содержимое 7"/>
          <p:cNvSpPr txBox="1">
            <a:spLocks/>
          </p:cNvSpPr>
          <p:nvPr/>
        </p:nvSpPr>
        <p:spPr>
          <a:xfrm>
            <a:off x="4643438" y="3673794"/>
            <a:ext cx="4140000" cy="1214446"/>
          </a:xfrm>
          <a:prstGeom prst="rect">
            <a:avLst/>
          </a:prstGeom>
          <a:solidFill>
            <a:schemeClr val="accent1">
              <a:lumMod val="20000"/>
              <a:lumOff val="80000"/>
            </a:schemeClr>
          </a:solidFill>
        </p:spPr>
        <p:txBody>
          <a:bodyPr anchor="ctr" anchorCtr="0"/>
          <a:lstStyle/>
          <a:p>
            <a:pPr lvl="0" algn="ctr">
              <a:spcBef>
                <a:spcPct val="20000"/>
              </a:spcBef>
            </a:pPr>
            <a:r>
              <a:rPr lang="ru-RU" sz="2200" dirty="0" smtClean="0">
                <a:latin typeface="Arial" pitchFamily="34" charset="0"/>
                <a:cs typeface="Arial" pitchFamily="34" charset="0"/>
              </a:rPr>
              <a:t>Пустое множество является подмножеством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a:t>
            </a:r>
            <a:br>
              <a:rPr lang="ru-RU" sz="2200" dirty="0" smtClean="0">
                <a:latin typeface="Arial" pitchFamily="34" charset="0"/>
                <a:cs typeface="Arial" pitchFamily="34" charset="0"/>
              </a:rPr>
            </a:br>
            <a:r>
              <a:rPr lang="ru-RU" sz="2400" dirty="0" smtClean="0">
                <a:solidFill>
                  <a:schemeClr val="dk1"/>
                </a:solidFill>
                <a:latin typeface="Arial" pitchFamily="34" charset="0"/>
                <a:cs typeface="Arial" pitchFamily="34" charset="0"/>
              </a:rPr>
              <a:t>∅</a:t>
            </a:r>
            <a:r>
              <a:rPr lang="ru-RU" sz="2200" i="1" dirty="0" smtClean="0">
                <a:latin typeface="Arial" pitchFamily="34" charset="0"/>
                <a:cs typeface="Arial" pitchFamily="34" charset="0"/>
              </a:rPr>
              <a:t> </a:t>
            </a:r>
            <a:r>
              <a:rPr lang="ru-RU" sz="2200" dirty="0" smtClean="0">
                <a:latin typeface="Arial" pitchFamily="34" charset="0"/>
                <a:cs typeface="Arial" pitchFamily="34" charset="0"/>
              </a:rPr>
              <a:t>⊂ </a:t>
            </a:r>
            <a:r>
              <a:rPr lang="ru-RU" sz="2200" i="1" dirty="0" smtClean="0">
                <a:latin typeface="Arial" pitchFamily="34" charset="0"/>
                <a:cs typeface="Arial" pitchFamily="34" charset="0"/>
              </a:rPr>
              <a:t>М</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6" name="Содержимое 7"/>
          <p:cNvSpPr txBox="1">
            <a:spLocks/>
          </p:cNvSpPr>
          <p:nvPr/>
        </p:nvSpPr>
        <p:spPr>
          <a:xfrm>
            <a:off x="4643438" y="5000636"/>
            <a:ext cx="4143404" cy="1643074"/>
          </a:xfrm>
          <a:prstGeom prst="rect">
            <a:avLst/>
          </a:prstGeom>
          <a:solidFill>
            <a:schemeClr val="accent4">
              <a:lumMod val="20000"/>
              <a:lumOff val="80000"/>
            </a:schemeClr>
          </a:solidFill>
        </p:spPr>
        <p:txBody>
          <a:bodyPr anchor="ctr" anchorCtr="0"/>
          <a:lstStyle/>
          <a:p>
            <a:pPr lvl="0" algn="ctr">
              <a:spcBef>
                <a:spcPct val="20000"/>
              </a:spcBef>
            </a:pPr>
            <a:r>
              <a:rPr lang="ru-RU" sz="2200" b="1" dirty="0" smtClean="0">
                <a:latin typeface="Arial" pitchFamily="34" charset="0"/>
                <a:cs typeface="Arial" pitchFamily="34" charset="0"/>
              </a:rPr>
              <a:t>Универсальное</a:t>
            </a:r>
            <a:r>
              <a:rPr lang="ru-RU" sz="2200" dirty="0" smtClean="0">
                <a:latin typeface="Arial" pitchFamily="34" charset="0"/>
                <a:cs typeface="Arial" pitchFamily="34" charset="0"/>
              </a:rPr>
              <a:t> множество содержит все возможные подмножества одной </a:t>
            </a:r>
            <a:r>
              <a:rPr lang="ru-RU" sz="2200" dirty="0" smtClean="0">
                <a:latin typeface="Arial" pitchFamily="34" charset="0"/>
                <a:cs typeface="Arial" pitchFamily="34" charset="0"/>
              </a:rPr>
              <a:t>природы</a:t>
            </a:r>
            <a:r>
              <a:rPr lang="ru-RU" sz="2200" dirty="0" smtClean="0">
                <a:latin typeface="Arial" pitchFamily="34" charset="0"/>
                <a:cs typeface="Arial" pitchFamily="34" charset="0"/>
              </a:rPr>
              <a:t>. Обозначается буквой </a:t>
            </a:r>
            <a:r>
              <a:rPr lang="en-US" sz="2400" i="1" dirty="0" smtClean="0">
                <a:latin typeface="Times New Roman" pitchFamily="18" charset="0"/>
                <a:cs typeface="Times New Roman" pitchFamily="18" charset="0"/>
              </a:rPr>
              <a:t>U</a:t>
            </a:r>
            <a:r>
              <a:rPr lang="ru-RU" sz="2200" dirty="0" smtClean="0">
                <a:latin typeface="Arial" pitchFamily="34" charset="0"/>
                <a:cs typeface="Arial" pitchFamily="34" charset="0"/>
              </a:rPr>
              <a:t>.</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3" name="Picture 5" descr="C:\Documents and Settings\Администратор.HOME-FDD52612A3\Рабочий стол\Ирина_Раб стол\10-17\pencil-146715__1801.png"/>
          <p:cNvPicPr>
            <a:picLocks noChangeAspect="1" noChangeArrowheads="1"/>
          </p:cNvPicPr>
          <p:nvPr/>
        </p:nvPicPr>
        <p:blipFill>
          <a:blip r:embed="rId3"/>
          <a:srcRect/>
          <a:stretch>
            <a:fillRect/>
          </a:stretch>
        </p:blipFill>
        <p:spPr bwMode="auto">
          <a:xfrm rot="20832430">
            <a:off x="352437" y="5215234"/>
            <a:ext cx="4572000" cy="469900"/>
          </a:xfrm>
          <a:prstGeom prst="rect">
            <a:avLst/>
          </a:prstGeom>
          <a:noFill/>
        </p:spPr>
      </p:pic>
      <p:sp>
        <p:nvSpPr>
          <p:cNvPr id="15" name="Прямоугольник 14"/>
          <p:cNvSpPr/>
          <p:nvPr/>
        </p:nvSpPr>
        <p:spPr>
          <a:xfrm>
            <a:off x="2090422" y="5821623"/>
            <a:ext cx="1034066" cy="461665"/>
          </a:xfrm>
          <a:prstGeom prst="rect">
            <a:avLst/>
          </a:prstGeom>
          <a:effectLst/>
        </p:spPr>
        <p:txBody>
          <a:bodyPr wrap="none">
            <a:spAutoFit/>
          </a:bodyPr>
          <a:lstStyle/>
          <a:p>
            <a:pPr lvl="0" algn="ctr">
              <a:spcBef>
                <a:spcPct val="20000"/>
              </a:spcBef>
            </a:pPr>
            <a:r>
              <a:rPr lang="ru-RU" sz="2400" i="1" dirty="0" smtClean="0">
                <a:latin typeface="Arial" pitchFamily="34" charset="0"/>
                <a:cs typeface="Arial" pitchFamily="34" charset="0"/>
              </a:rPr>
              <a:t>P </a:t>
            </a:r>
            <a:r>
              <a:rPr lang="ru-RU" sz="2400" dirty="0" smtClean="0">
                <a:latin typeface="Arial" pitchFamily="34" charset="0"/>
                <a:cs typeface="Arial" pitchFamily="34" charset="0"/>
              </a:rPr>
              <a:t>⊂ </a:t>
            </a:r>
            <a:r>
              <a:rPr lang="ru-RU" sz="2400" i="1" dirty="0" smtClean="0">
                <a:latin typeface="Arial" pitchFamily="34" charset="0"/>
                <a:cs typeface="Arial" pitchFamily="34" charset="0"/>
              </a:rPr>
              <a:t>М</a:t>
            </a:r>
            <a:endParaRPr lang="ru-RU"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Содержимое 7"/>
          <p:cNvSpPr txBox="1">
            <a:spLocks/>
          </p:cNvSpPr>
          <p:nvPr/>
        </p:nvSpPr>
        <p:spPr>
          <a:xfrm>
            <a:off x="4672672" y="2357430"/>
            <a:ext cx="4140000" cy="1296000"/>
          </a:xfrm>
          <a:prstGeom prst="rect">
            <a:avLst/>
          </a:prstGeom>
          <a:solidFill>
            <a:schemeClr val="accent6">
              <a:lumMod val="20000"/>
              <a:lumOff val="80000"/>
            </a:schemeClr>
          </a:solidFill>
        </p:spPr>
        <p:txBody>
          <a:bodyPr lIns="72000" rIns="72000" anchor="ctr" anchorCtr="0"/>
          <a:lstStyle/>
          <a:p>
            <a:pPr lvl="0" algn="ctr"/>
            <a:r>
              <a:rPr lang="ru-RU" sz="2200" dirty="0" smtClean="0">
                <a:latin typeface="Arial" pitchFamily="34" charset="0"/>
                <a:cs typeface="Arial" pitchFamily="34" charset="0"/>
              </a:rPr>
              <a:t>Множества </a:t>
            </a:r>
            <a:r>
              <a:rPr lang="ru-RU" sz="2200" i="1" dirty="0" smtClean="0">
                <a:latin typeface="Arial" pitchFamily="34" charset="0"/>
                <a:cs typeface="Arial" pitchFamily="34" charset="0"/>
              </a:rPr>
              <a:t>M</a:t>
            </a:r>
            <a:r>
              <a:rPr lang="ru-RU" sz="2200" dirty="0" smtClean="0">
                <a:latin typeface="Arial" pitchFamily="34" charset="0"/>
                <a:cs typeface="Arial" pitchFamily="34" charset="0"/>
              </a:rPr>
              <a:t> и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 не имеют общих элементов:</a:t>
            </a:r>
            <a:br>
              <a:rPr lang="ru-RU" sz="2200" dirty="0" smtClean="0">
                <a:latin typeface="Arial" pitchFamily="34" charset="0"/>
                <a:cs typeface="Arial" pitchFamily="34" charset="0"/>
              </a:rPr>
            </a:br>
            <a:r>
              <a:rPr lang="en-US" sz="2200" i="1" dirty="0" smtClean="0">
                <a:latin typeface="Arial" pitchFamily="34" charset="0"/>
                <a:cs typeface="Arial" pitchFamily="34" charset="0"/>
              </a:rPr>
              <a:t>M </a:t>
            </a:r>
            <a:r>
              <a:rPr lang="ru-RU" sz="22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i="1" dirty="0" smtClean="0">
                <a:latin typeface="Arial" pitchFamily="34" charset="0"/>
                <a:cs typeface="Arial" pitchFamily="34" charset="0"/>
              </a:rPr>
              <a:t>X = </a:t>
            </a:r>
            <a:r>
              <a:rPr lang="ru-RU" sz="2400" dirty="0" smtClean="0">
                <a:latin typeface="Arial" pitchFamily="34" charset="0"/>
                <a:cs typeface="Arial" pitchFamily="34" charset="0"/>
              </a:rPr>
              <a:t>∅</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5" name="Содержимое 7"/>
          <p:cNvSpPr txBox="1">
            <a:spLocks/>
          </p:cNvSpPr>
          <p:nvPr/>
        </p:nvSpPr>
        <p:spPr>
          <a:xfrm>
            <a:off x="4672672" y="3781132"/>
            <a:ext cx="4140000" cy="1296000"/>
          </a:xfrm>
          <a:prstGeom prst="rect">
            <a:avLst/>
          </a:prstGeom>
          <a:solidFill>
            <a:schemeClr val="accent1">
              <a:lumMod val="20000"/>
              <a:lumOff val="80000"/>
            </a:schemeClr>
          </a:solidFill>
        </p:spPr>
        <p:txBody>
          <a:bodyPr lIns="0" rIns="0" anchor="ctr" anchorCtr="0"/>
          <a:lstStyle/>
          <a:p>
            <a:pPr lvl="0" algn="ctr"/>
            <a:r>
              <a:rPr lang="en-US" sz="2200" i="1" dirty="0" smtClean="0">
                <a:latin typeface="Arial" pitchFamily="34" charset="0"/>
                <a:cs typeface="Arial" pitchFamily="34" charset="0"/>
              </a:rPr>
              <a:t>P</a:t>
            </a:r>
            <a:r>
              <a:rPr lang="en-US" sz="2200" dirty="0" smtClean="0">
                <a:latin typeface="Arial" pitchFamily="34" charset="0"/>
                <a:cs typeface="Arial" pitchFamily="34" charset="0"/>
              </a:rPr>
              <a:t> </a:t>
            </a:r>
            <a:r>
              <a:rPr lang="ru-RU" sz="2200" dirty="0" smtClean="0">
                <a:latin typeface="Arial" pitchFamily="34" charset="0"/>
                <a:cs typeface="Arial" pitchFamily="34" charset="0"/>
              </a:rPr>
              <a:t>подмножество множества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a:t>
            </a:r>
            <a:br>
              <a:rPr lang="ru-RU" sz="2200" dirty="0" smtClean="0">
                <a:latin typeface="Arial" pitchFamily="34" charset="0"/>
                <a:cs typeface="Arial" pitchFamily="34" charset="0"/>
              </a:rPr>
            </a:br>
            <a:r>
              <a:rPr lang="ru-RU" sz="2200" i="1" dirty="0" smtClean="0">
                <a:latin typeface="Arial" pitchFamily="34" charset="0"/>
                <a:cs typeface="Arial" pitchFamily="34" charset="0"/>
              </a:rPr>
              <a:t>М  </a:t>
            </a:r>
            <a:r>
              <a:rPr lang="ru-RU" sz="2200" dirty="0" smtClean="0">
                <a:latin typeface="Arial" pitchFamily="34" charset="0"/>
                <a:cs typeface="Arial" pitchFamily="34" charset="0"/>
              </a:rPr>
              <a:t>∩ </a:t>
            </a:r>
            <a:r>
              <a:rPr lang="en-US" sz="2200" i="1" dirty="0" smtClean="0">
                <a:latin typeface="Arial" pitchFamily="34" charset="0"/>
                <a:cs typeface="Arial" pitchFamily="34" charset="0"/>
              </a:rPr>
              <a:t>P = P</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6" name="Содержимое 7"/>
          <p:cNvSpPr txBox="1">
            <a:spLocks/>
          </p:cNvSpPr>
          <p:nvPr/>
        </p:nvSpPr>
        <p:spPr>
          <a:xfrm>
            <a:off x="4672672" y="5204834"/>
            <a:ext cx="4140000" cy="1296000"/>
          </a:xfrm>
          <a:prstGeom prst="rect">
            <a:avLst/>
          </a:prstGeom>
          <a:solidFill>
            <a:schemeClr val="accent4">
              <a:lumMod val="20000"/>
              <a:lumOff val="80000"/>
            </a:schemeClr>
          </a:solidFill>
        </p:spPr>
        <p:txBody>
          <a:bodyPr lIns="72000" rIns="72000" anchor="ctr" anchorCtr="0"/>
          <a:lstStyle/>
          <a:p>
            <a:pPr lvl="0" algn="ctr"/>
            <a:r>
              <a:rPr lang="ru-RU" sz="2200" dirty="0" smtClean="0">
                <a:latin typeface="Arial" pitchFamily="34" charset="0"/>
                <a:cs typeface="Arial" pitchFamily="34" charset="0"/>
              </a:rPr>
              <a:t>Пересечение множеств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 и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a:t>
            </a:r>
            <a:br>
              <a:rPr lang="ru-RU" sz="2200" dirty="0" smtClean="0">
                <a:latin typeface="Arial" pitchFamily="34" charset="0"/>
                <a:cs typeface="Arial" pitchFamily="34" charset="0"/>
              </a:rPr>
            </a:br>
            <a:r>
              <a:rPr lang="ru-RU" sz="2200" i="1" dirty="0" smtClean="0">
                <a:latin typeface="Arial" pitchFamily="34" charset="0"/>
                <a:cs typeface="Arial" pitchFamily="34" charset="0"/>
              </a:rPr>
              <a:t>М  </a:t>
            </a:r>
            <a:r>
              <a:rPr lang="ru-RU" sz="2200" dirty="0" smtClean="0">
                <a:latin typeface="Arial" pitchFamily="34" charset="0"/>
                <a:cs typeface="Arial" pitchFamily="34" charset="0"/>
              </a:rPr>
              <a:t>∩ </a:t>
            </a:r>
            <a:r>
              <a:rPr lang="ru-RU" sz="2200" i="1" dirty="0" smtClean="0">
                <a:latin typeface="Arial" pitchFamily="34" charset="0"/>
                <a:cs typeface="Arial" pitchFamily="34" charset="0"/>
              </a:rPr>
              <a:t>М</a:t>
            </a:r>
            <a:r>
              <a:rPr lang="en-US" sz="2200" i="1" dirty="0" smtClean="0">
                <a:latin typeface="Arial" pitchFamily="34" charset="0"/>
                <a:cs typeface="Arial" pitchFamily="34" charset="0"/>
              </a:rPr>
              <a:t> = </a:t>
            </a:r>
            <a:r>
              <a:rPr lang="ru-RU" sz="2200" i="1" dirty="0" smtClean="0">
                <a:latin typeface="Arial" pitchFamily="34" charset="0"/>
                <a:cs typeface="Arial" pitchFamily="34" charset="0"/>
              </a:rPr>
              <a:t>М</a:t>
            </a:r>
            <a:endParaRPr kumimoji="0" lang="ru-RU" sz="220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1" name="Picture 3" descr="C:\Documents and Settings\Администратор.HOME-FDD52612A3\Рабочий стол\Ирина_Раб стол\10-17\1359314403_01-8.jpg"/>
          <p:cNvPicPr>
            <a:picLocks noChangeAspect="1" noChangeArrowheads="1"/>
          </p:cNvPicPr>
          <p:nvPr/>
        </p:nvPicPr>
        <p:blipFill>
          <a:blip r:embed="rId2"/>
          <a:srcRect l="1667" t="4374" r="54166" b="32195"/>
          <a:stretch>
            <a:fillRect/>
          </a:stretch>
        </p:blipFill>
        <p:spPr bwMode="auto">
          <a:xfrm>
            <a:off x="714348" y="2357430"/>
            <a:ext cx="3786214" cy="4143404"/>
          </a:xfrm>
          <a:prstGeom prst="rect">
            <a:avLst/>
          </a:prstGeom>
          <a:ln>
            <a:noFill/>
          </a:ln>
          <a:effectLst>
            <a:outerShdw blurRad="292100" dist="139700" dir="2700000" algn="tl" rotWithShape="0">
              <a:srgbClr val="333333">
                <a:alpha val="65000"/>
              </a:srgbClr>
            </a:outerShdw>
          </a:effectLst>
        </p:spPr>
      </p:pic>
      <p:pic>
        <p:nvPicPr>
          <p:cNvPr id="52" name="Picture 5" descr="C:\Documents and Settings\Администратор.HOME-FDD52612A3\Рабочий стол\Ирина_Раб стол\10-17\pencil-146715__1801.png"/>
          <p:cNvPicPr>
            <a:picLocks noChangeAspect="1" noChangeArrowheads="1"/>
          </p:cNvPicPr>
          <p:nvPr/>
        </p:nvPicPr>
        <p:blipFill>
          <a:blip r:embed="rId3"/>
          <a:srcRect/>
          <a:stretch>
            <a:fillRect/>
          </a:stretch>
        </p:blipFill>
        <p:spPr bwMode="auto">
          <a:xfrm rot="20311419">
            <a:off x="284457" y="4964010"/>
            <a:ext cx="4572000" cy="469900"/>
          </a:xfrm>
          <a:prstGeom prst="rect">
            <a:avLst/>
          </a:prstGeom>
          <a:noFill/>
        </p:spPr>
      </p:pic>
      <p:sp>
        <p:nvSpPr>
          <p:cNvPr id="53" name="Прямоугольник 52"/>
          <p:cNvSpPr/>
          <p:nvPr/>
        </p:nvSpPr>
        <p:spPr>
          <a:xfrm>
            <a:off x="2114372" y="5726739"/>
            <a:ext cx="986167" cy="461665"/>
          </a:xfrm>
          <a:prstGeom prst="rect">
            <a:avLst/>
          </a:prstGeom>
          <a:effectLst/>
        </p:spPr>
        <p:txBody>
          <a:bodyPr wrap="none">
            <a:spAutoFit/>
          </a:bodyPr>
          <a:lstStyle/>
          <a:p>
            <a:pPr lvl="0" algn="ctr">
              <a:spcBef>
                <a:spcPct val="20000"/>
              </a:spcBef>
            </a:pPr>
            <a:r>
              <a:rPr lang="ru-RU" sz="2400" i="1" dirty="0" smtClean="0">
                <a:latin typeface="Arial" pitchFamily="34" charset="0"/>
                <a:cs typeface="Arial" pitchFamily="34" charset="0"/>
              </a:rPr>
              <a:t>X</a:t>
            </a:r>
            <a:r>
              <a:rPr lang="ru-RU" sz="2400" dirty="0" smtClean="0">
                <a:latin typeface="Arial" pitchFamily="34" charset="0"/>
                <a:cs typeface="Arial" pitchFamily="34" charset="0"/>
              </a:rPr>
              <a:t> ∩ </a:t>
            </a:r>
            <a:r>
              <a:rPr lang="ru-RU"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2" name="Заголовок 1"/>
          <p:cNvSpPr>
            <a:spLocks noGrp="1"/>
          </p:cNvSpPr>
          <p:nvPr>
            <p:ph type="title"/>
          </p:nvPr>
        </p:nvSpPr>
        <p:spPr/>
        <p:txBody>
          <a:bodyPr/>
          <a:lstStyle/>
          <a:p>
            <a:r>
              <a:rPr lang="ru-RU" dirty="0" smtClean="0"/>
              <a:t>Пересечение множеств</a:t>
            </a:r>
            <a:endParaRPr lang="ru-RU" dirty="0"/>
          </a:p>
        </p:txBody>
      </p:sp>
      <p:sp>
        <p:nvSpPr>
          <p:cNvPr id="3" name="Подзаголовок 5"/>
          <p:cNvSpPr txBox="1">
            <a:spLocks/>
          </p:cNvSpPr>
          <p:nvPr/>
        </p:nvSpPr>
        <p:spPr>
          <a:xfrm>
            <a:off x="1428728" y="1122346"/>
            <a:ext cx="7358113" cy="806456"/>
          </a:xfrm>
          <a:prstGeom prst="rect">
            <a:avLst/>
          </a:prstGeom>
          <a:noFill/>
        </p:spPr>
        <p:txBody>
          <a:bodyPr vert="horz" lIns="91440" tIns="45720" rIns="91440" bIns="45720" rtlCol="0">
            <a:noAutofit/>
          </a:bodyPr>
          <a:lstStyle/>
          <a:p>
            <a:pPr lvl="0" algn="just">
              <a:spcBef>
                <a:spcPct val="20000"/>
              </a:spcBef>
              <a:defRPr/>
            </a:pPr>
            <a:r>
              <a:rPr lang="ru-RU" sz="2200" b="1" dirty="0" smtClean="0">
                <a:latin typeface="Arial" pitchFamily="34" charset="0"/>
                <a:cs typeface="Arial" pitchFamily="34" charset="0"/>
              </a:rPr>
              <a:t>Пересечением</a:t>
            </a:r>
            <a:r>
              <a:rPr lang="ru-RU" sz="2200" dirty="0" smtClean="0">
                <a:latin typeface="Arial" pitchFamily="34" charset="0"/>
                <a:cs typeface="Arial" pitchFamily="34" charset="0"/>
              </a:rPr>
              <a:t> двух множеств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 и </a:t>
            </a:r>
            <a:r>
              <a:rPr lang="ru-RU" sz="2200" i="1" dirty="0" smtClean="0">
                <a:latin typeface="Arial" pitchFamily="34" charset="0"/>
                <a:cs typeface="Arial" pitchFamily="34" charset="0"/>
              </a:rPr>
              <a:t>Y</a:t>
            </a:r>
            <a:r>
              <a:rPr lang="ru-RU" sz="2200" dirty="0" smtClean="0">
                <a:latin typeface="Arial" pitchFamily="34" charset="0"/>
                <a:cs typeface="Arial" pitchFamily="34" charset="0"/>
              </a:rPr>
              <a:t> называется множество их общих элементов. Обозначается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 ∩ </a:t>
            </a:r>
            <a:r>
              <a:rPr lang="ru-RU" sz="2200" i="1" dirty="0" smtClean="0">
                <a:latin typeface="Arial" pitchFamily="34" charset="0"/>
                <a:cs typeface="Arial" pitchFamily="34" charset="0"/>
              </a:rPr>
              <a:t>Y.</a:t>
            </a:r>
            <a:r>
              <a:rPr lang="ru-RU" sz="2200" dirty="0" smtClean="0">
                <a:latin typeface="Arial" pitchFamily="34" charset="0"/>
                <a:cs typeface="Arial" pitchFamily="34" charset="0"/>
              </a:rPr>
              <a:t> </a:t>
            </a:r>
            <a:endParaRPr kumimoji="0" lang="ru-RU" sz="220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Овал 3"/>
          <p:cNvSpPr/>
          <p:nvPr/>
        </p:nvSpPr>
        <p:spPr>
          <a:xfrm>
            <a:off x="678629" y="1142984"/>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5" name="Группа 7"/>
          <p:cNvGrpSpPr/>
          <p:nvPr/>
        </p:nvGrpSpPr>
        <p:grpSpPr>
          <a:xfrm>
            <a:off x="714348" y="1071546"/>
            <a:ext cx="8072494" cy="928694"/>
            <a:chOff x="428596" y="5072074"/>
            <a:chExt cx="5929354" cy="1785950"/>
          </a:xfrm>
        </p:grpSpPr>
        <p:cxnSp>
          <p:nvCxnSpPr>
            <p:cNvPr id="6" name="Прямая соединительная линия 5"/>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28596" y="684484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Группа 14"/>
          <p:cNvGrpSpPr/>
          <p:nvPr/>
        </p:nvGrpSpPr>
        <p:grpSpPr>
          <a:xfrm>
            <a:off x="1081226" y="2525706"/>
            <a:ext cx="3071833" cy="1978469"/>
            <a:chOff x="1142976" y="2571744"/>
            <a:chExt cx="4214842" cy="2714644"/>
          </a:xfrm>
          <a:effectLst/>
        </p:grpSpPr>
        <p:sp>
          <p:nvSpPr>
            <p:cNvPr id="13" name="Хорда 12"/>
            <p:cNvSpPr/>
            <p:nvPr/>
          </p:nvSpPr>
          <p:spPr>
            <a:xfrm>
              <a:off x="1142976" y="2571744"/>
              <a:ext cx="2714644" cy="2714644"/>
            </a:xfrm>
            <a:prstGeom prst="chord">
              <a:avLst>
                <a:gd name="adj1" fmla="val 18173091"/>
                <a:gd name="adj2" fmla="val 3423893"/>
              </a:avLst>
            </a:prstGeom>
            <a:solidFill>
              <a:srgbClr val="29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Хорда 13"/>
            <p:cNvSpPr/>
            <p:nvPr/>
          </p:nvSpPr>
          <p:spPr>
            <a:xfrm>
              <a:off x="2643174" y="2571744"/>
              <a:ext cx="2714644" cy="2714644"/>
            </a:xfrm>
            <a:prstGeom prst="chord">
              <a:avLst>
                <a:gd name="adj1" fmla="val 7427611"/>
                <a:gd name="adj2" fmla="val 14173099"/>
              </a:avLst>
            </a:prstGeom>
            <a:solidFill>
              <a:srgbClr val="29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Хорда 10"/>
          <p:cNvSpPr/>
          <p:nvPr/>
        </p:nvSpPr>
        <p:spPr>
          <a:xfrm>
            <a:off x="1081226" y="2525706"/>
            <a:ext cx="1978469" cy="1978469"/>
          </a:xfrm>
          <a:prstGeom prst="chord">
            <a:avLst>
              <a:gd name="adj1" fmla="val 2700000"/>
              <a:gd name="adj2" fmla="val 2607572"/>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Хорда 11"/>
          <p:cNvSpPr/>
          <p:nvPr/>
        </p:nvSpPr>
        <p:spPr>
          <a:xfrm>
            <a:off x="2174590" y="2525706"/>
            <a:ext cx="1978469" cy="1978469"/>
          </a:xfrm>
          <a:prstGeom prst="chord">
            <a:avLst>
              <a:gd name="adj1" fmla="val 2700000"/>
              <a:gd name="adj2" fmla="val 260757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918976" y="2571744"/>
            <a:ext cx="376563"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9" name="TextBox 18"/>
          <p:cNvSpPr txBox="1"/>
          <p:nvPr/>
        </p:nvSpPr>
        <p:spPr>
          <a:xfrm>
            <a:off x="3857620" y="2571744"/>
            <a:ext cx="438315"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20" name="TextBox 19"/>
          <p:cNvSpPr txBox="1"/>
          <p:nvPr/>
        </p:nvSpPr>
        <p:spPr>
          <a:xfrm>
            <a:off x="2051411" y="3276651"/>
            <a:ext cx="1145430"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r>
              <a:rPr lang="en-US" sz="2400" dirty="0" smtClean="0">
                <a:latin typeface="Arial" pitchFamily="34" charset="0"/>
                <a:cs typeface="Arial" pitchFamily="34" charset="0"/>
              </a:rPr>
              <a:t> ∩ </a:t>
            </a: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C:\Documents and Settings\Администратор.HOME-FDD52612A3\Рабочий стол\Ирина_Раб стол\10-17\1359314403_01-8.jpg"/>
          <p:cNvPicPr>
            <a:picLocks noChangeAspect="1" noChangeArrowheads="1"/>
          </p:cNvPicPr>
          <p:nvPr/>
        </p:nvPicPr>
        <p:blipFill>
          <a:blip r:embed="rId2"/>
          <a:srcRect l="1667" t="4374" r="54166" b="32195"/>
          <a:stretch>
            <a:fillRect/>
          </a:stretch>
        </p:blipFill>
        <p:spPr bwMode="auto">
          <a:xfrm>
            <a:off x="714348" y="2357430"/>
            <a:ext cx="3786214" cy="4143404"/>
          </a:xfrm>
          <a:prstGeom prst="rect">
            <a:avLst/>
          </a:prstGeom>
          <a:ln>
            <a:noFill/>
          </a:ln>
          <a:effectLst>
            <a:outerShdw blurRad="292100" dist="139700" dir="2700000" algn="tl" rotWithShape="0">
              <a:srgbClr val="333333">
                <a:alpha val="65000"/>
              </a:srgbClr>
            </a:outerShdw>
          </a:effectLst>
        </p:spPr>
      </p:pic>
      <p:sp>
        <p:nvSpPr>
          <p:cNvPr id="38" name="Прямоугольник 37"/>
          <p:cNvSpPr/>
          <p:nvPr/>
        </p:nvSpPr>
        <p:spPr>
          <a:xfrm>
            <a:off x="2114372" y="5824855"/>
            <a:ext cx="986167" cy="461665"/>
          </a:xfrm>
          <a:prstGeom prst="rect">
            <a:avLst/>
          </a:prstGeom>
          <a:effectLst/>
        </p:spPr>
        <p:txBody>
          <a:bodyPr wrap="none">
            <a:spAutoFit/>
          </a:bodyPr>
          <a:lstStyle/>
          <a:p>
            <a:pPr lvl="0" algn="ctr">
              <a:spcBef>
                <a:spcPct val="20000"/>
              </a:spcBef>
            </a:pPr>
            <a:r>
              <a:rPr lang="ru-RU" sz="2400" i="1" dirty="0" smtClean="0">
                <a:latin typeface="Arial" pitchFamily="34" charset="0"/>
                <a:cs typeface="Arial" pitchFamily="34" charset="0"/>
              </a:rPr>
              <a:t>X</a:t>
            </a:r>
            <a:r>
              <a:rPr lang="ru-RU" sz="2400" dirty="0" smtClean="0">
                <a:latin typeface="Arial" pitchFamily="34" charset="0"/>
                <a:cs typeface="Arial" pitchFamily="34" charset="0"/>
              </a:rPr>
              <a:t> ∪ </a:t>
            </a:r>
            <a:r>
              <a:rPr lang="ru-RU"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2" name="Заголовок 1"/>
          <p:cNvSpPr>
            <a:spLocks noGrp="1"/>
          </p:cNvSpPr>
          <p:nvPr>
            <p:ph type="title"/>
          </p:nvPr>
        </p:nvSpPr>
        <p:spPr/>
        <p:txBody>
          <a:bodyPr/>
          <a:lstStyle/>
          <a:p>
            <a:r>
              <a:rPr lang="ru-RU" dirty="0" smtClean="0"/>
              <a:t>Объединение множеств</a:t>
            </a:r>
            <a:endParaRPr lang="ru-RU" dirty="0"/>
          </a:p>
        </p:txBody>
      </p:sp>
      <p:grpSp>
        <p:nvGrpSpPr>
          <p:cNvPr id="11" name="Группа 10"/>
          <p:cNvGrpSpPr/>
          <p:nvPr/>
        </p:nvGrpSpPr>
        <p:grpSpPr>
          <a:xfrm>
            <a:off x="908090" y="2643182"/>
            <a:ext cx="3376959" cy="1978469"/>
            <a:chOff x="920354" y="2571744"/>
            <a:chExt cx="4633503" cy="2714644"/>
          </a:xfrm>
          <a:effectLst/>
        </p:grpSpPr>
        <p:grpSp>
          <p:nvGrpSpPr>
            <p:cNvPr id="12" name="Группа 20"/>
            <p:cNvGrpSpPr/>
            <p:nvPr/>
          </p:nvGrpSpPr>
          <p:grpSpPr>
            <a:xfrm>
              <a:off x="920354" y="2571744"/>
              <a:ext cx="4633503" cy="2714644"/>
              <a:chOff x="920354" y="2571744"/>
              <a:chExt cx="4633503" cy="2714644"/>
            </a:xfrm>
          </p:grpSpPr>
          <p:grpSp>
            <p:nvGrpSpPr>
              <p:cNvPr id="14" name="Группа 16"/>
              <p:cNvGrpSpPr/>
              <p:nvPr/>
            </p:nvGrpSpPr>
            <p:grpSpPr>
              <a:xfrm>
                <a:off x="1142976" y="2571744"/>
                <a:ext cx="4214842" cy="2714644"/>
                <a:chOff x="1142976" y="2571744"/>
                <a:chExt cx="4214842" cy="2714644"/>
              </a:xfrm>
            </p:grpSpPr>
            <p:sp>
              <p:nvSpPr>
                <p:cNvPr id="18" name="Хорда 17"/>
                <p:cNvSpPr/>
                <p:nvPr/>
              </p:nvSpPr>
              <p:spPr>
                <a:xfrm>
                  <a:off x="1142976" y="2571744"/>
                  <a:ext cx="2714644" cy="2714644"/>
                </a:xfrm>
                <a:prstGeom prst="chord">
                  <a:avLst>
                    <a:gd name="adj1" fmla="val 2700000"/>
                    <a:gd name="adj2" fmla="val 2607572"/>
                  </a:avLst>
                </a:prstGeom>
                <a:solidFill>
                  <a:srgbClr val="29C7FF">
                    <a:alpha val="30196"/>
                  </a:srgb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Хорда 18"/>
                <p:cNvSpPr/>
                <p:nvPr/>
              </p:nvSpPr>
              <p:spPr>
                <a:xfrm>
                  <a:off x="2643174" y="2571744"/>
                  <a:ext cx="2714644" cy="2714644"/>
                </a:xfrm>
                <a:prstGeom prst="chord">
                  <a:avLst>
                    <a:gd name="adj1" fmla="val 2700000"/>
                    <a:gd name="adj2" fmla="val 2607572"/>
                  </a:avLst>
                </a:prstGeom>
                <a:solidFill>
                  <a:srgbClr val="29C7FF">
                    <a:alpha val="30196"/>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920354" y="2634912"/>
                <a:ext cx="516680" cy="63344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16" name="TextBox 15"/>
              <p:cNvSpPr txBox="1"/>
              <p:nvPr/>
            </p:nvSpPr>
            <p:spPr>
              <a:xfrm>
                <a:off x="4952448" y="2634912"/>
                <a:ext cx="601409" cy="63344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13" name="TextBox 12"/>
            <p:cNvSpPr txBox="1"/>
            <p:nvPr/>
          </p:nvSpPr>
          <p:spPr>
            <a:xfrm>
              <a:off x="2474160" y="3602111"/>
              <a:ext cx="1571637" cy="633447"/>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r>
                <a:rPr lang="en-US" sz="2400" dirty="0" smtClean="0">
                  <a:latin typeface="Arial" pitchFamily="34" charset="0"/>
                  <a:cs typeface="Arial" pitchFamily="34" charset="0"/>
                </a:rPr>
                <a:t> </a:t>
              </a:r>
              <a:r>
                <a:rPr lang="ru-RU" sz="24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grpSp>
      <p:sp>
        <p:nvSpPr>
          <p:cNvPr id="3" name="Подзаголовок 5"/>
          <p:cNvSpPr txBox="1">
            <a:spLocks/>
          </p:cNvSpPr>
          <p:nvPr/>
        </p:nvSpPr>
        <p:spPr>
          <a:xfrm>
            <a:off x="1428728" y="1071546"/>
            <a:ext cx="7358113" cy="1214446"/>
          </a:xfrm>
          <a:prstGeom prst="rect">
            <a:avLst/>
          </a:prstGeom>
          <a:noFill/>
        </p:spPr>
        <p:txBody>
          <a:bodyPr vert="horz" lIns="91440" tIns="45720" rIns="91440" bIns="45720" rtlCol="0">
            <a:noAutofit/>
          </a:bodyPr>
          <a:lstStyle/>
          <a:p>
            <a:pPr algn="just">
              <a:spcBef>
                <a:spcPct val="20000"/>
              </a:spcBef>
              <a:defRPr/>
            </a:pPr>
            <a:r>
              <a:rPr lang="ru-RU" sz="2200" b="1" dirty="0" smtClean="0">
                <a:latin typeface="Arial" pitchFamily="34" charset="0"/>
                <a:cs typeface="Arial" pitchFamily="34" charset="0"/>
              </a:rPr>
              <a:t>Объединением </a:t>
            </a:r>
            <a:r>
              <a:rPr lang="ru-RU" sz="2200" dirty="0" smtClean="0">
                <a:latin typeface="Arial" pitchFamily="34" charset="0"/>
                <a:cs typeface="Arial" pitchFamily="34" charset="0"/>
              </a:rPr>
              <a:t>двух множеств </a:t>
            </a:r>
            <a:r>
              <a:rPr lang="ru-RU" sz="2200" i="1" dirty="0" smtClean="0">
                <a:latin typeface="Arial" pitchFamily="34" charset="0"/>
                <a:cs typeface="Arial" pitchFamily="34" charset="0"/>
              </a:rPr>
              <a:t>X</a:t>
            </a:r>
            <a:r>
              <a:rPr lang="ru-RU" sz="2200" dirty="0" smtClean="0">
                <a:latin typeface="Arial" pitchFamily="34" charset="0"/>
                <a:cs typeface="Arial" pitchFamily="34" charset="0"/>
              </a:rPr>
              <a:t> и </a:t>
            </a:r>
            <a:r>
              <a:rPr lang="ru-RU" sz="2200" i="1" dirty="0" smtClean="0">
                <a:latin typeface="Arial" pitchFamily="34" charset="0"/>
                <a:cs typeface="Arial" pitchFamily="34" charset="0"/>
              </a:rPr>
              <a:t>Y</a:t>
            </a:r>
            <a:r>
              <a:rPr lang="ru-RU" sz="2200" dirty="0" smtClean="0">
                <a:latin typeface="Arial" pitchFamily="34" charset="0"/>
                <a:cs typeface="Arial" pitchFamily="34" charset="0"/>
              </a:rPr>
              <a:t> называется </a:t>
            </a:r>
            <a:r>
              <a:rPr lang="ru-RU" sz="2200" dirty="0" err="1" smtClean="0">
                <a:latin typeface="Arial" pitchFamily="34" charset="0"/>
                <a:cs typeface="Arial" pitchFamily="34" charset="0"/>
              </a:rPr>
              <a:t>мно-жество</a:t>
            </a:r>
            <a:r>
              <a:rPr lang="ru-RU" sz="2200" dirty="0" smtClean="0">
                <a:latin typeface="Arial" pitchFamily="34" charset="0"/>
                <a:cs typeface="Arial" pitchFamily="34" charset="0"/>
              </a:rPr>
              <a:t>, состоящее из всех элементов этих множеств и не содержащее никаких других элементов (</a:t>
            </a:r>
            <a:r>
              <a:rPr lang="en-US" sz="2200" i="1" dirty="0" smtClean="0">
                <a:latin typeface="Arial" pitchFamily="34" charset="0"/>
                <a:cs typeface="Arial" pitchFamily="34" charset="0"/>
              </a:rPr>
              <a:t>X</a:t>
            </a:r>
            <a:r>
              <a:rPr lang="en-US" sz="2200" dirty="0" smtClean="0">
                <a:latin typeface="Arial" pitchFamily="34" charset="0"/>
                <a:cs typeface="Arial" pitchFamily="34" charset="0"/>
              </a:rPr>
              <a:t> </a:t>
            </a:r>
            <a:r>
              <a:rPr lang="ru-RU" sz="22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i="1" dirty="0" smtClean="0">
                <a:latin typeface="Arial" pitchFamily="34" charset="0"/>
                <a:cs typeface="Arial" pitchFamily="34" charset="0"/>
              </a:rPr>
              <a:t>Y</a:t>
            </a:r>
            <a:r>
              <a:rPr lang="ru-RU" sz="2200" dirty="0" smtClean="0">
                <a:latin typeface="Arial" pitchFamily="34" charset="0"/>
                <a:cs typeface="Arial" pitchFamily="34" charset="0"/>
              </a:rPr>
              <a:t>). </a:t>
            </a:r>
            <a:endParaRPr lang="ru-RU" sz="2200" dirty="0">
              <a:latin typeface="Arial" pitchFamily="34" charset="0"/>
              <a:cs typeface="Arial" pitchFamily="34" charset="0"/>
            </a:endParaRPr>
          </a:p>
        </p:txBody>
      </p:sp>
      <p:sp>
        <p:nvSpPr>
          <p:cNvPr id="4" name="Овал 3"/>
          <p:cNvSpPr/>
          <p:nvPr/>
        </p:nvSpPr>
        <p:spPr>
          <a:xfrm>
            <a:off x="678629" y="1285860"/>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5" name="Группа 7"/>
          <p:cNvGrpSpPr/>
          <p:nvPr/>
        </p:nvGrpSpPr>
        <p:grpSpPr>
          <a:xfrm>
            <a:off x="714348" y="1071546"/>
            <a:ext cx="8072494" cy="1143008"/>
            <a:chOff x="428596" y="5072074"/>
            <a:chExt cx="5929354" cy="1785950"/>
          </a:xfrm>
        </p:grpSpPr>
        <p:cxnSp>
          <p:nvCxnSpPr>
            <p:cNvPr id="6" name="Прямая соединительная линия 5"/>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28596" y="684484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9" name="Содержимое 7"/>
          <p:cNvSpPr txBox="1">
            <a:spLocks/>
          </p:cNvSpPr>
          <p:nvPr/>
        </p:nvSpPr>
        <p:spPr>
          <a:xfrm>
            <a:off x="4643438" y="2357430"/>
            <a:ext cx="4140000" cy="1296000"/>
          </a:xfrm>
          <a:prstGeom prst="rect">
            <a:avLst/>
          </a:prstGeom>
          <a:solidFill>
            <a:schemeClr val="accent6">
              <a:lumMod val="20000"/>
              <a:lumOff val="80000"/>
            </a:schemeClr>
          </a:solidFill>
        </p:spPr>
        <p:txBody>
          <a:bodyPr lIns="0" rIns="0" anchor="ctr" anchorCtr="0"/>
          <a:lstStyle/>
          <a:p>
            <a:pPr lvl="0" algn="ctr">
              <a:spcBef>
                <a:spcPct val="20000"/>
              </a:spcBef>
            </a:pPr>
            <a:r>
              <a:rPr lang="en-US" sz="2200" i="1" dirty="0" smtClean="0">
                <a:latin typeface="Arial" pitchFamily="34" charset="0"/>
                <a:cs typeface="Arial" pitchFamily="34" charset="0"/>
              </a:rPr>
              <a:t>M </a:t>
            </a:r>
            <a:r>
              <a:rPr lang="ru-RU" sz="2200" dirty="0" smtClean="0">
                <a:latin typeface="Arial" pitchFamily="34" charset="0"/>
                <a:cs typeface="Arial" pitchFamily="34" charset="0"/>
              </a:rPr>
              <a:t>∪</a:t>
            </a:r>
            <a:r>
              <a:rPr lang="en-US" sz="2200" dirty="0" smtClean="0">
                <a:latin typeface="Arial" pitchFamily="34" charset="0"/>
                <a:cs typeface="Arial" pitchFamily="34" charset="0"/>
              </a:rPr>
              <a:t> </a:t>
            </a:r>
            <a:r>
              <a:rPr lang="ru-RU" sz="2400" dirty="0" smtClean="0">
                <a:latin typeface="Arial" pitchFamily="34" charset="0"/>
                <a:cs typeface="Arial" pitchFamily="34" charset="0"/>
              </a:rPr>
              <a:t>∅</a:t>
            </a:r>
            <a:r>
              <a:rPr lang="en-US" sz="2200" i="1" dirty="0" smtClean="0">
                <a:latin typeface="Arial" pitchFamily="34" charset="0"/>
                <a:cs typeface="Arial" pitchFamily="34" charset="0"/>
              </a:rPr>
              <a:t> = </a:t>
            </a:r>
            <a:r>
              <a:rPr lang="ru-RU" sz="2400" i="1" dirty="0" smtClean="0">
                <a:latin typeface="Arial" pitchFamily="34" charset="0"/>
                <a:cs typeface="Arial" pitchFamily="34" charset="0"/>
              </a:rPr>
              <a:t>М</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0" name="Содержимое 7"/>
          <p:cNvSpPr txBox="1">
            <a:spLocks/>
          </p:cNvSpPr>
          <p:nvPr/>
        </p:nvSpPr>
        <p:spPr>
          <a:xfrm>
            <a:off x="4643438" y="3786190"/>
            <a:ext cx="4140000" cy="1296000"/>
          </a:xfrm>
          <a:prstGeom prst="rect">
            <a:avLst/>
          </a:prstGeom>
          <a:solidFill>
            <a:schemeClr val="accent1">
              <a:lumMod val="20000"/>
              <a:lumOff val="80000"/>
            </a:schemeClr>
          </a:solidFill>
        </p:spPr>
        <p:txBody>
          <a:bodyPr lIns="0" rIns="0" anchor="ctr" anchorCtr="0"/>
          <a:lstStyle/>
          <a:p>
            <a:pPr lvl="0" algn="ctr">
              <a:spcBef>
                <a:spcPct val="20000"/>
              </a:spcBef>
            </a:pPr>
            <a:r>
              <a:rPr lang="en-US" sz="2200" i="1" dirty="0" smtClean="0">
                <a:latin typeface="Arial" pitchFamily="34" charset="0"/>
                <a:cs typeface="Arial" pitchFamily="34" charset="0"/>
              </a:rPr>
              <a:t>P</a:t>
            </a:r>
            <a:r>
              <a:rPr lang="en-US" sz="2200" dirty="0" smtClean="0">
                <a:latin typeface="Arial" pitchFamily="34" charset="0"/>
                <a:cs typeface="Arial" pitchFamily="34" charset="0"/>
              </a:rPr>
              <a:t> </a:t>
            </a:r>
            <a:r>
              <a:rPr lang="ru-RU" sz="2200" dirty="0" smtClean="0">
                <a:latin typeface="Arial" pitchFamily="34" charset="0"/>
                <a:cs typeface="Arial" pitchFamily="34" charset="0"/>
              </a:rPr>
              <a:t>подмножество множества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a:t>
            </a:r>
            <a:br>
              <a:rPr lang="ru-RU" sz="2200" dirty="0" smtClean="0">
                <a:latin typeface="Arial" pitchFamily="34" charset="0"/>
                <a:cs typeface="Arial" pitchFamily="34" charset="0"/>
              </a:rPr>
            </a:br>
            <a:r>
              <a:rPr lang="ru-RU" sz="2200" i="1" dirty="0" smtClean="0">
                <a:latin typeface="Arial" pitchFamily="34" charset="0"/>
                <a:cs typeface="Arial" pitchFamily="34" charset="0"/>
              </a:rPr>
              <a:t>М </a:t>
            </a:r>
            <a:r>
              <a:rPr lang="ru-RU" sz="22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i="1" dirty="0" smtClean="0">
                <a:latin typeface="Arial" pitchFamily="34" charset="0"/>
                <a:cs typeface="Arial" pitchFamily="34" charset="0"/>
              </a:rPr>
              <a:t>P = </a:t>
            </a:r>
            <a:r>
              <a:rPr lang="ru-RU" sz="2200" i="1" dirty="0" smtClean="0">
                <a:latin typeface="Arial" pitchFamily="34" charset="0"/>
                <a:cs typeface="Arial" pitchFamily="34" charset="0"/>
              </a:rPr>
              <a:t>М</a:t>
            </a:r>
            <a:endParaRPr kumimoji="0" lang="ru-RU" sz="2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Содержимое 7"/>
          <p:cNvSpPr txBox="1">
            <a:spLocks/>
          </p:cNvSpPr>
          <p:nvPr/>
        </p:nvSpPr>
        <p:spPr>
          <a:xfrm>
            <a:off x="4643438" y="5214950"/>
            <a:ext cx="4140000" cy="1296000"/>
          </a:xfrm>
          <a:prstGeom prst="rect">
            <a:avLst/>
          </a:prstGeom>
          <a:solidFill>
            <a:schemeClr val="accent4">
              <a:lumMod val="20000"/>
              <a:lumOff val="80000"/>
            </a:schemeClr>
          </a:solidFill>
        </p:spPr>
        <p:txBody>
          <a:bodyPr lIns="0" rIns="0" anchor="ctr" anchorCtr="0"/>
          <a:lstStyle/>
          <a:p>
            <a:pPr lvl="0" algn="ctr">
              <a:spcBef>
                <a:spcPct val="20000"/>
              </a:spcBef>
            </a:pPr>
            <a:r>
              <a:rPr lang="ru-RU" sz="2200" dirty="0" smtClean="0">
                <a:latin typeface="Arial" pitchFamily="34" charset="0"/>
                <a:cs typeface="Arial" pitchFamily="34" charset="0"/>
              </a:rPr>
              <a:t>Объединение множеств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 и </a:t>
            </a:r>
            <a:r>
              <a:rPr lang="ru-RU" sz="2200" i="1" dirty="0" smtClean="0">
                <a:latin typeface="Arial" pitchFamily="34" charset="0"/>
                <a:cs typeface="Arial" pitchFamily="34" charset="0"/>
              </a:rPr>
              <a:t>М</a:t>
            </a:r>
            <a:r>
              <a:rPr lang="ru-RU" sz="2200" dirty="0" smtClean="0">
                <a:latin typeface="Arial" pitchFamily="34" charset="0"/>
                <a:cs typeface="Arial" pitchFamily="34" charset="0"/>
              </a:rPr>
              <a:t>:</a:t>
            </a:r>
            <a:br>
              <a:rPr lang="ru-RU" sz="2200" dirty="0" smtClean="0">
                <a:latin typeface="Arial" pitchFamily="34" charset="0"/>
                <a:cs typeface="Arial" pitchFamily="34" charset="0"/>
              </a:rPr>
            </a:br>
            <a:r>
              <a:rPr lang="ru-RU" sz="2200" i="1" dirty="0" smtClean="0">
                <a:latin typeface="Arial" pitchFamily="34" charset="0"/>
                <a:cs typeface="Arial" pitchFamily="34" charset="0"/>
              </a:rPr>
              <a:t>М </a:t>
            </a:r>
            <a:r>
              <a:rPr lang="ru-RU" sz="2200" dirty="0" smtClean="0">
                <a:latin typeface="Arial" pitchFamily="34" charset="0"/>
                <a:cs typeface="Arial" pitchFamily="34" charset="0"/>
              </a:rPr>
              <a:t>∪ </a:t>
            </a:r>
            <a:r>
              <a:rPr lang="ru-RU" sz="2200" i="1" dirty="0" smtClean="0">
                <a:latin typeface="Arial" pitchFamily="34" charset="0"/>
                <a:cs typeface="Arial" pitchFamily="34" charset="0"/>
              </a:rPr>
              <a:t>М</a:t>
            </a:r>
            <a:r>
              <a:rPr lang="en-US" sz="2200" i="1" dirty="0" smtClean="0">
                <a:latin typeface="Arial" pitchFamily="34" charset="0"/>
                <a:cs typeface="Arial" pitchFamily="34" charset="0"/>
              </a:rPr>
              <a:t> = </a:t>
            </a:r>
            <a:r>
              <a:rPr lang="ru-RU" sz="2200" i="1" dirty="0" smtClean="0">
                <a:latin typeface="Arial" pitchFamily="34" charset="0"/>
                <a:cs typeface="Arial" pitchFamily="34" charset="0"/>
              </a:rPr>
              <a:t>М</a:t>
            </a:r>
            <a:endParaRPr kumimoji="0" lang="ru-RU" sz="220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7" name="Picture 5" descr="C:\Documents and Settings\Администратор.HOME-FDD52612A3\Рабочий стол\Ирина_Раб стол\10-17\pencil-146715__1801.png"/>
          <p:cNvPicPr>
            <a:picLocks noChangeAspect="1" noChangeArrowheads="1"/>
          </p:cNvPicPr>
          <p:nvPr/>
        </p:nvPicPr>
        <p:blipFill>
          <a:blip r:embed="rId3"/>
          <a:srcRect/>
          <a:stretch>
            <a:fillRect/>
          </a:stretch>
        </p:blipFill>
        <p:spPr bwMode="auto">
          <a:xfrm rot="20311419">
            <a:off x="284457" y="4964010"/>
            <a:ext cx="4572000" cy="469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C:\Documents and Settings\Администратор.HOME-FDD52612A3\Рабочий стол\Ирина_Раб стол\10-17\1359314403_01-8.jpg"/>
          <p:cNvPicPr>
            <a:picLocks noChangeAspect="1" noChangeArrowheads="1"/>
          </p:cNvPicPr>
          <p:nvPr/>
        </p:nvPicPr>
        <p:blipFill>
          <a:blip r:embed="rId2"/>
          <a:srcRect l="1667" t="6562" r="4166" b="30008"/>
          <a:stretch>
            <a:fillRect/>
          </a:stretch>
        </p:blipFill>
        <p:spPr bwMode="auto">
          <a:xfrm>
            <a:off x="714348" y="1285860"/>
            <a:ext cx="8072494" cy="4143404"/>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p:txBody>
          <a:bodyPr/>
          <a:lstStyle/>
          <a:p>
            <a:r>
              <a:rPr lang="ru-RU" dirty="0" smtClean="0"/>
              <a:t>Примеры пересечения и объединения множеств</a:t>
            </a:r>
            <a:endParaRPr lang="ru-RU" dirty="0"/>
          </a:p>
        </p:txBody>
      </p:sp>
      <p:pic>
        <p:nvPicPr>
          <p:cNvPr id="25" name="Picture 5" descr="C:\Documents and Settings\Администратор.HOME-FDD52612A3\Рабочий стол\Ирина_Раб стол\10-17\pencil-146715__1801.png"/>
          <p:cNvPicPr>
            <a:picLocks noChangeAspect="1" noChangeArrowheads="1"/>
          </p:cNvPicPr>
          <p:nvPr/>
        </p:nvPicPr>
        <p:blipFill>
          <a:blip r:embed="rId3"/>
          <a:srcRect/>
          <a:stretch>
            <a:fillRect/>
          </a:stretch>
        </p:blipFill>
        <p:spPr bwMode="auto">
          <a:xfrm rot="16200000">
            <a:off x="2265364" y="3194034"/>
            <a:ext cx="4572000" cy="469900"/>
          </a:xfrm>
          <a:prstGeom prst="rect">
            <a:avLst/>
          </a:prstGeom>
          <a:noFill/>
        </p:spPr>
      </p:pic>
      <p:sp>
        <p:nvSpPr>
          <p:cNvPr id="31" name="Хорда 30"/>
          <p:cNvSpPr/>
          <p:nvPr/>
        </p:nvSpPr>
        <p:spPr>
          <a:xfrm>
            <a:off x="5162878" y="2428868"/>
            <a:ext cx="1978469" cy="1978469"/>
          </a:xfrm>
          <a:prstGeom prst="chord">
            <a:avLst>
              <a:gd name="adj1" fmla="val 2700000"/>
              <a:gd name="adj2" fmla="val 2607572"/>
            </a:avLst>
          </a:prstGeom>
          <a:solidFill>
            <a:srgbClr val="29C7FF">
              <a:alpha val="30196"/>
            </a:srgb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Хорда 31"/>
          <p:cNvSpPr/>
          <p:nvPr/>
        </p:nvSpPr>
        <p:spPr>
          <a:xfrm>
            <a:off x="6256242" y="2428868"/>
            <a:ext cx="1978469" cy="1978469"/>
          </a:xfrm>
          <a:prstGeom prst="chord">
            <a:avLst>
              <a:gd name="adj1" fmla="val 2700000"/>
              <a:gd name="adj2" fmla="val 2607572"/>
            </a:avLst>
          </a:prstGeom>
          <a:solidFill>
            <a:srgbClr val="29C7FF">
              <a:alpha val="30196"/>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5000628" y="2474906"/>
            <a:ext cx="376563"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29" name="TextBox 28"/>
          <p:cNvSpPr txBox="1"/>
          <p:nvPr/>
        </p:nvSpPr>
        <p:spPr>
          <a:xfrm>
            <a:off x="7939272" y="2474906"/>
            <a:ext cx="438315"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47" name="Прямоугольник 46"/>
          <p:cNvSpPr/>
          <p:nvPr/>
        </p:nvSpPr>
        <p:spPr>
          <a:xfrm>
            <a:off x="4924426" y="4714884"/>
            <a:ext cx="3740768"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X </a:t>
            </a:r>
            <a:r>
              <a:rPr lang="ru-RU" sz="2400" spc="50" dirty="0" smtClean="0">
                <a:ln w="11430"/>
                <a:latin typeface="Arial" pitchFamily="34" charset="0"/>
                <a:cs typeface="Arial" pitchFamily="34" charset="0"/>
              </a:rPr>
              <a:t>∪</a:t>
            </a:r>
            <a:r>
              <a:rPr lang="en-US" sz="2400" spc="50" dirty="0" smtClean="0">
                <a:ln w="11430"/>
                <a:latin typeface="Arial" pitchFamily="34" charset="0"/>
                <a:cs typeface="Arial" pitchFamily="34" charset="0"/>
              </a:rPr>
              <a:t> Y = {</a:t>
            </a:r>
            <a:r>
              <a:rPr lang="ru-RU" sz="2400" spc="50" dirty="0" smtClean="0">
                <a:ln w="11430"/>
                <a:latin typeface="Arial" pitchFamily="34" charset="0"/>
                <a:cs typeface="Arial" pitchFamily="34" charset="0"/>
              </a:rPr>
              <a:t>Ш,К,О,Л,А,У,Р</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
        <p:nvSpPr>
          <p:cNvPr id="35" name="Прямоугольник 34"/>
          <p:cNvSpPr/>
          <p:nvPr/>
        </p:nvSpPr>
        <p:spPr>
          <a:xfrm>
            <a:off x="857224" y="1439622"/>
            <a:ext cx="2488181"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X = {</a:t>
            </a:r>
            <a:r>
              <a:rPr lang="ru-RU" sz="2400" spc="50" dirty="0" smtClean="0">
                <a:ln w="11430"/>
                <a:latin typeface="Arial" pitchFamily="34" charset="0"/>
                <a:cs typeface="Arial" pitchFamily="34" charset="0"/>
              </a:rPr>
              <a:t>Ш,К,О,Л,А</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
        <p:nvSpPr>
          <p:cNvPr id="36" name="Прямоугольник 35"/>
          <p:cNvSpPr/>
          <p:nvPr/>
        </p:nvSpPr>
        <p:spPr>
          <a:xfrm>
            <a:off x="857224" y="1846478"/>
            <a:ext cx="2057551"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Y = {</a:t>
            </a:r>
            <a:r>
              <a:rPr lang="ru-RU" sz="2400" spc="50" dirty="0" smtClean="0">
                <a:ln w="11430"/>
                <a:latin typeface="Arial" pitchFamily="34" charset="0"/>
                <a:cs typeface="Arial" pitchFamily="34" charset="0"/>
              </a:rPr>
              <a:t>У,Р,О,К</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
        <p:nvSpPr>
          <p:cNvPr id="37" name="Прямоугольник 36"/>
          <p:cNvSpPr/>
          <p:nvPr/>
        </p:nvSpPr>
        <p:spPr>
          <a:xfrm>
            <a:off x="857224" y="4714884"/>
            <a:ext cx="2153218"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X </a:t>
            </a:r>
            <a:r>
              <a:rPr lang="ru-RU" sz="2400" spc="50" dirty="0" smtClean="0">
                <a:ln w="11430"/>
                <a:latin typeface="Arial" pitchFamily="34" charset="0"/>
                <a:cs typeface="Arial" pitchFamily="34" charset="0"/>
              </a:rPr>
              <a:t>∩</a:t>
            </a:r>
            <a:r>
              <a:rPr lang="en-US" sz="2400" spc="50" dirty="0" smtClean="0">
                <a:ln w="11430"/>
                <a:latin typeface="Arial" pitchFamily="34" charset="0"/>
                <a:cs typeface="Arial" pitchFamily="34" charset="0"/>
              </a:rPr>
              <a:t> Y = {</a:t>
            </a:r>
            <a:r>
              <a:rPr lang="ru-RU" sz="2400" spc="50" dirty="0" smtClean="0">
                <a:ln w="11430"/>
                <a:latin typeface="Arial" pitchFamily="34" charset="0"/>
                <a:cs typeface="Arial" pitchFamily="34" charset="0"/>
              </a:rPr>
              <a:t>К,О</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
        <p:nvSpPr>
          <p:cNvPr id="49" name="Хорда 48"/>
          <p:cNvSpPr/>
          <p:nvPr/>
        </p:nvSpPr>
        <p:spPr>
          <a:xfrm>
            <a:off x="1032759" y="2428868"/>
            <a:ext cx="1978469" cy="1978469"/>
          </a:xfrm>
          <a:prstGeom prst="chord">
            <a:avLst>
              <a:gd name="adj1" fmla="val 18173091"/>
              <a:gd name="adj2" fmla="val 3423893"/>
            </a:avLst>
          </a:prstGeom>
          <a:solidFill>
            <a:srgbClr val="29C7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Хорда 49"/>
          <p:cNvSpPr/>
          <p:nvPr/>
        </p:nvSpPr>
        <p:spPr>
          <a:xfrm>
            <a:off x="2126123" y="2428868"/>
            <a:ext cx="1978469" cy="1978469"/>
          </a:xfrm>
          <a:prstGeom prst="chord">
            <a:avLst>
              <a:gd name="adj1" fmla="val 7427611"/>
              <a:gd name="adj2" fmla="val 14173099"/>
            </a:avLst>
          </a:prstGeom>
          <a:solidFill>
            <a:srgbClr val="29C7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Хорда 42"/>
          <p:cNvSpPr/>
          <p:nvPr/>
        </p:nvSpPr>
        <p:spPr>
          <a:xfrm>
            <a:off x="1032759" y="2428868"/>
            <a:ext cx="1978469" cy="1978469"/>
          </a:xfrm>
          <a:prstGeom prst="chord">
            <a:avLst>
              <a:gd name="adj1" fmla="val 2700000"/>
              <a:gd name="adj2" fmla="val 2607572"/>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Хорда 47"/>
          <p:cNvSpPr/>
          <p:nvPr/>
        </p:nvSpPr>
        <p:spPr>
          <a:xfrm>
            <a:off x="2126123" y="2428868"/>
            <a:ext cx="1978469" cy="1978469"/>
          </a:xfrm>
          <a:prstGeom prst="chord">
            <a:avLst>
              <a:gd name="adj1" fmla="val 2700000"/>
              <a:gd name="adj2" fmla="val 260757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870509" y="2474906"/>
            <a:ext cx="376563"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X</a:t>
            </a:r>
            <a:endParaRPr lang="ru-RU" sz="2400" i="1" dirty="0">
              <a:latin typeface="Arial" pitchFamily="34" charset="0"/>
              <a:cs typeface="Arial" pitchFamily="34" charset="0"/>
            </a:endParaRPr>
          </a:p>
        </p:txBody>
      </p:sp>
      <p:sp>
        <p:nvSpPr>
          <p:cNvPr id="41" name="TextBox 40"/>
          <p:cNvSpPr txBox="1"/>
          <p:nvPr/>
        </p:nvSpPr>
        <p:spPr>
          <a:xfrm>
            <a:off x="3809153" y="2474906"/>
            <a:ext cx="438315" cy="461665"/>
          </a:xfrm>
          <a:prstGeom prst="rect">
            <a:avLst/>
          </a:prstGeom>
          <a:noFill/>
          <a:effectLst/>
        </p:spPr>
        <p:txBody>
          <a:bodyPr wrap="square" rtlCol="0">
            <a:spAutoFit/>
          </a:bodyPr>
          <a:lstStyle/>
          <a:p>
            <a:pPr algn="ctr"/>
            <a:r>
              <a:rPr lang="en-US" sz="2400" i="1" dirty="0" smtClean="0">
                <a:latin typeface="Arial" pitchFamily="34" charset="0"/>
                <a:cs typeface="Arial" pitchFamily="34" charset="0"/>
              </a:rPr>
              <a:t>Y</a:t>
            </a:r>
            <a:endParaRPr lang="ru-RU" sz="2400" i="1" dirty="0">
              <a:latin typeface="Arial" pitchFamily="34" charset="0"/>
              <a:cs typeface="Arial" pitchFamily="34" charset="0"/>
            </a:endParaRPr>
          </a:p>
        </p:txBody>
      </p:sp>
      <p:sp>
        <p:nvSpPr>
          <p:cNvPr id="67" name="Прямоугольник 66"/>
          <p:cNvSpPr/>
          <p:nvPr/>
        </p:nvSpPr>
        <p:spPr>
          <a:xfrm>
            <a:off x="5655651" y="2491283"/>
            <a:ext cx="69762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Ш</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68" name="Прямоугольник 67"/>
          <p:cNvSpPr/>
          <p:nvPr/>
        </p:nvSpPr>
        <p:spPr>
          <a:xfrm>
            <a:off x="5731794" y="3546476"/>
            <a:ext cx="545341"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Л</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69" name="Прямоугольник 68"/>
          <p:cNvSpPr/>
          <p:nvPr/>
        </p:nvSpPr>
        <p:spPr>
          <a:xfrm>
            <a:off x="5298461" y="3018880"/>
            <a:ext cx="545341"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А</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0" name="Прямоугольник 69"/>
          <p:cNvSpPr/>
          <p:nvPr/>
        </p:nvSpPr>
        <p:spPr>
          <a:xfrm>
            <a:off x="6440192" y="2689220"/>
            <a:ext cx="508473"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К</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1" name="Прямоугольник 70"/>
          <p:cNvSpPr/>
          <p:nvPr/>
        </p:nvSpPr>
        <p:spPr>
          <a:xfrm>
            <a:off x="6408131" y="3348539"/>
            <a:ext cx="572594"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О</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2" name="Прямоугольник 71"/>
          <p:cNvSpPr/>
          <p:nvPr/>
        </p:nvSpPr>
        <p:spPr>
          <a:xfrm>
            <a:off x="7405882" y="2667149"/>
            <a:ext cx="50045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У</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3" name="Прямоугольник 72"/>
          <p:cNvSpPr/>
          <p:nvPr/>
        </p:nvSpPr>
        <p:spPr>
          <a:xfrm>
            <a:off x="7405882" y="3370611"/>
            <a:ext cx="50045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Р</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5" name="Прямоугольник 74"/>
          <p:cNvSpPr/>
          <p:nvPr/>
        </p:nvSpPr>
        <p:spPr>
          <a:xfrm>
            <a:off x="1532907" y="2474906"/>
            <a:ext cx="69762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Ш</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6" name="Прямоугольник 75"/>
          <p:cNvSpPr/>
          <p:nvPr/>
        </p:nvSpPr>
        <p:spPr>
          <a:xfrm>
            <a:off x="1609050" y="3530099"/>
            <a:ext cx="545341"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Л</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7" name="Прямоугольник 76"/>
          <p:cNvSpPr/>
          <p:nvPr/>
        </p:nvSpPr>
        <p:spPr>
          <a:xfrm>
            <a:off x="1175717" y="3002503"/>
            <a:ext cx="545341"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А</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8" name="Прямоугольник 77"/>
          <p:cNvSpPr/>
          <p:nvPr/>
        </p:nvSpPr>
        <p:spPr>
          <a:xfrm>
            <a:off x="2317448" y="2672843"/>
            <a:ext cx="508473"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К</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79" name="Прямоугольник 78"/>
          <p:cNvSpPr/>
          <p:nvPr/>
        </p:nvSpPr>
        <p:spPr>
          <a:xfrm>
            <a:off x="2285387" y="3332162"/>
            <a:ext cx="572594"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О</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80" name="Прямоугольник 79"/>
          <p:cNvSpPr/>
          <p:nvPr/>
        </p:nvSpPr>
        <p:spPr>
          <a:xfrm>
            <a:off x="3283138" y="2650772"/>
            <a:ext cx="50045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У</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p:sp>
        <p:nvSpPr>
          <p:cNvPr id="81" name="Прямоугольник 80"/>
          <p:cNvSpPr/>
          <p:nvPr/>
        </p:nvSpPr>
        <p:spPr>
          <a:xfrm>
            <a:off x="3283138" y="3354234"/>
            <a:ext cx="500457" cy="769441"/>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rgbClr val="C00000"/>
                </a:solidFill>
                <a:effectLst>
                  <a:outerShdw blurRad="76200" dist="50800" dir="5400000" algn="tl" rotWithShape="0">
                    <a:srgbClr val="000000">
                      <a:alpha val="65000"/>
                    </a:srgbClr>
                  </a:outerShdw>
                </a:effectLst>
              </a:rPr>
              <a:t>Р</a:t>
            </a:r>
            <a:endParaRPr lang="ru-RU" sz="4400" b="1" cap="none" spc="50" dirty="0">
              <a:ln w="11430"/>
              <a:solidFill>
                <a:srgbClr val="C00000"/>
              </a:solidFill>
              <a:effectLst>
                <a:outerShdw blurRad="76200" dist="50800" dir="5400000" algn="tl" rotWithShape="0">
                  <a:srgbClr val="000000">
                    <a:alpha val="65000"/>
                  </a:srgbClr>
                </a:outerShdw>
              </a:effectLst>
            </a:endParaRPr>
          </a:p>
        </p:txBody>
      </p:sp>
      <mc:AlternateContent xmlns:mc="http://schemas.openxmlformats.org/markup-compatibility/2006">
        <mc:Choice xmlns:a14="http://schemas.microsoft.com/office/drawing/2010/main" xmlns="" Requires="a14">
          <p:sp>
            <p:nvSpPr>
              <p:cNvPr id="45" name="Подзаголовок 5"/>
              <p:cNvSpPr txBox="1">
                <a:spLocks/>
              </p:cNvSpPr>
              <p:nvPr/>
            </p:nvSpPr>
            <p:spPr>
              <a:xfrm>
                <a:off x="1428728" y="5960501"/>
                <a:ext cx="6643734" cy="441001"/>
              </a:xfrm>
              <a:prstGeom prst="rect">
                <a:avLst/>
              </a:prstGeom>
              <a:noFill/>
            </p:spPr>
            <p:txBody>
              <a:bodyPr vert="horz" lIns="91440" tIns="45720" rIns="91440" bIns="45720" rtlCol="0">
                <a:normAutofit lnSpcReduction="10000"/>
              </a:bodyPr>
              <a:lstStyle/>
              <a:p>
                <a:pPr lvl="0" algn="just">
                  <a:spcBef>
                    <a:spcPct val="20000"/>
                  </a:spcBef>
                </a:pPr>
                <a:r>
                  <a:rPr lang="ru-RU" sz="2200" i="1" dirty="0" smtClean="0">
                    <a:latin typeface="Arial" pitchFamily="34" charset="0"/>
                    <a:cs typeface="Arial" pitchFamily="34" charset="0"/>
                  </a:rPr>
                  <a:t>Возможно ли равенство: A </a:t>
                </a:r>
                <a14:m>
                  <m:oMath xmlns:m="http://schemas.openxmlformats.org/officeDocument/2006/math">
                    <m:r>
                      <m:rPr>
                        <m:nor/>
                      </m:rPr>
                      <a:rPr lang="ru-RU" sz="2400" i="0" dirty="0" smtClean="0">
                        <a:latin typeface="Cambria Math" panose="02040503050406030204" pitchFamily="18" charset="0"/>
                        <a:ea typeface="Cambria Math" panose="02040503050406030204" pitchFamily="18" charset="0"/>
                      </a:rPr>
                      <m:t>∪</m:t>
                    </m:r>
                  </m:oMath>
                </a14:m>
                <a:r>
                  <a:rPr lang="ru-RU" sz="2400" dirty="0" smtClean="0"/>
                  <a:t/>
                </a:r>
                <a:r>
                  <a:rPr lang="ru-RU" sz="2200" i="1" dirty="0" smtClean="0">
                    <a:latin typeface="Arial" pitchFamily="34" charset="0"/>
                    <a:cs typeface="Arial" pitchFamily="34" charset="0"/>
                  </a:rPr>
                  <a:t>В = A </a:t>
                </a:r>
                <a14:m>
                  <m:oMath xmlns:m="http://schemas.openxmlformats.org/officeDocument/2006/math">
                    <m:r>
                      <m:rPr>
                        <m:nor/>
                      </m:rPr>
                      <a:rPr lang="ru-RU" sz="2400" i="0" dirty="0" smtClean="0">
                        <a:latin typeface="Cambria Math" panose="02040503050406030204" pitchFamily="18" charset="0"/>
                        <a:ea typeface="Cambria Math" panose="02040503050406030204" pitchFamily="18" charset="0"/>
                      </a:rPr>
                      <m:t>∩</m:t>
                    </m:r>
                  </m:oMath>
                </a14:m>
                <a:r>
                  <a:rPr lang="ru-RU" sz="2200" i="1" dirty="0" smtClean="0">
                    <a:latin typeface="Arial" pitchFamily="34" charset="0"/>
                    <a:cs typeface="Arial" pitchFamily="34" charset="0"/>
                  </a:rPr>
                  <a:t> В </a:t>
                </a:r>
                <a:r>
                  <a:rPr lang="ru-RU" sz="2200" dirty="0" smtClean="0">
                    <a:latin typeface="Arial" pitchFamily="34" charset="0"/>
                    <a:cs typeface="Arial" pitchFamily="34" charset="0"/>
                  </a:rPr>
                  <a:t>?</a:t>
                </a:r>
                <a:endParaRPr kumimoji="0" lang="ru-RU" sz="2200" b="0" u="none" strike="noStrike" kern="1200" cap="none" spc="0" normalizeH="0" baseline="0" noProof="0" dirty="0">
                  <a:ln>
                    <a:noFill/>
                  </a:ln>
                  <a:solidFill>
                    <a:schemeClr val="tx1"/>
                  </a:solidFill>
                  <a:effectLst/>
                  <a:uLnTx/>
                  <a:uFillTx/>
                  <a:latin typeface="Arial" pitchFamily="34" charset="0"/>
                  <a:cs typeface="Arial" pitchFamily="34" charset="0"/>
                </a:endParaRPr>
              </a:p>
            </p:txBody>
          </p:sp>
        </mc:Choice>
        <mc:Fallback>
          <p:sp>
            <p:nvSpPr>
              <p:cNvPr id="45" name="Подзаголовок 5"/>
              <p:cNvSpPr txBox="1">
                <a:spLocks noRot="1" noChangeAspect="1" noMove="1" noResize="1" noEditPoints="1" noAdjustHandles="1" noChangeArrowheads="1" noChangeShapeType="1" noTextEdit="1"/>
              </p:cNvSpPr>
              <p:nvPr/>
            </p:nvSpPr>
            <p:spPr>
              <a:xfrm>
                <a:off x="1428728" y="5960501"/>
                <a:ext cx="6643734" cy="441001"/>
              </a:xfrm>
              <a:prstGeom prst="rect">
                <a:avLst/>
              </a:prstGeom>
              <a:blipFill>
                <a:blip r:embed="rId4"/>
                <a:stretch>
                  <a:fillRect l="-1193" t="-13889" b="-20833"/>
                </a:stretch>
              </a:blipFill>
            </p:spPr>
            <p:txBody>
              <a:bodyPr/>
              <a:lstStyle/>
              <a:p>
                <a:r>
                  <a:rPr lang="ru-RU">
                    <a:noFill/>
                  </a:rPr>
                  <a:t> </a:t>
                </a:r>
              </a:p>
            </p:txBody>
          </p:sp>
        </mc:Fallback>
      </mc:AlternateContent>
      <p:sp>
        <p:nvSpPr>
          <p:cNvPr id="46" name="Овал 45"/>
          <p:cNvSpPr/>
          <p:nvPr/>
        </p:nvSpPr>
        <p:spPr>
          <a:xfrm>
            <a:off x="714348" y="5808226"/>
            <a:ext cx="714380" cy="714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b="1" dirty="0" smtClean="0">
                <a:latin typeface="Arial Black" pitchFamily="34" charset="0"/>
                <a:cs typeface="Arial" pitchFamily="34" charset="0"/>
              </a:rPr>
              <a:t>?</a:t>
            </a:r>
            <a:endParaRPr lang="ru-RU" sz="4000" b="1" dirty="0">
              <a:latin typeface="Arial Black" pitchFamily="34" charset="0"/>
              <a:cs typeface="Arial" pitchFamily="34" charset="0"/>
            </a:endParaRPr>
          </a:p>
        </p:txBody>
      </p:sp>
      <p:grpSp>
        <p:nvGrpSpPr>
          <p:cNvPr id="51" name="Группа 50"/>
          <p:cNvGrpSpPr/>
          <p:nvPr/>
        </p:nvGrpSpPr>
        <p:grpSpPr>
          <a:xfrm>
            <a:off x="714349" y="5774081"/>
            <a:ext cx="8072494" cy="798191"/>
            <a:chOff x="428596" y="5072074"/>
            <a:chExt cx="5929354" cy="1524970"/>
          </a:xfrm>
        </p:grpSpPr>
        <p:cxnSp>
          <p:nvCxnSpPr>
            <p:cNvPr id="52" name="Прямая соединительная линия 51"/>
            <p:cNvCxnSpPr/>
            <p:nvPr/>
          </p:nvCxnSpPr>
          <p:spPr>
            <a:xfrm flipV="1">
              <a:off x="428596" y="507207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428596" y="6583864"/>
              <a:ext cx="5929354" cy="1318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4" name="Прямоугольник 53"/>
          <p:cNvSpPr/>
          <p:nvPr/>
        </p:nvSpPr>
        <p:spPr>
          <a:xfrm>
            <a:off x="4981623" y="1439622"/>
            <a:ext cx="2488181"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X = {</a:t>
            </a:r>
            <a:r>
              <a:rPr lang="ru-RU" sz="2400" spc="50" dirty="0" smtClean="0">
                <a:ln w="11430"/>
                <a:latin typeface="Arial" pitchFamily="34" charset="0"/>
                <a:cs typeface="Arial" pitchFamily="34" charset="0"/>
              </a:rPr>
              <a:t>Ш,К,О,Л,А</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
        <p:nvSpPr>
          <p:cNvPr id="55" name="Прямоугольник 54"/>
          <p:cNvSpPr/>
          <p:nvPr/>
        </p:nvSpPr>
        <p:spPr>
          <a:xfrm>
            <a:off x="4981623" y="1846478"/>
            <a:ext cx="2057551" cy="461665"/>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spc="50" dirty="0" smtClean="0">
                <a:ln w="11430"/>
                <a:latin typeface="Arial" pitchFamily="34" charset="0"/>
                <a:cs typeface="Arial" pitchFamily="34" charset="0"/>
              </a:rPr>
              <a:t>Y = {</a:t>
            </a:r>
            <a:r>
              <a:rPr lang="ru-RU" sz="2400" spc="50" dirty="0" smtClean="0">
                <a:ln w="11430"/>
                <a:latin typeface="Arial" pitchFamily="34" charset="0"/>
                <a:cs typeface="Arial" pitchFamily="34" charset="0"/>
              </a:rPr>
              <a:t>У,Р,О,К</a:t>
            </a:r>
            <a:r>
              <a:rPr lang="en-US" sz="2400" spc="50" dirty="0" smtClean="0">
                <a:ln w="11430"/>
                <a:latin typeface="Arial" pitchFamily="34" charset="0"/>
                <a:cs typeface="Arial" pitchFamily="34" charset="0"/>
              </a:rPr>
              <a:t>}</a:t>
            </a:r>
            <a:endParaRPr lang="ru-RU" sz="2400" cap="none" spc="50" dirty="0">
              <a:ln w="1143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7851</TotalTime>
  <Words>1029</Words>
  <Application>Microsoft Office PowerPoint</Application>
  <PresentationFormat>Экран (4:3)</PresentationFormat>
  <Paragraphs>165</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НЕКОТОРЫЕ СВЕДЕНИЯ ИЗ ТЕОРИИ МНОЖЕСТВ</vt:lpstr>
      <vt:lpstr>Понятие множества</vt:lpstr>
      <vt:lpstr>Способы задания множества</vt:lpstr>
      <vt:lpstr>Стандартные обозначения</vt:lpstr>
      <vt:lpstr>Круги Эйлера</vt:lpstr>
      <vt:lpstr>Подмножество</vt:lpstr>
      <vt:lpstr>Пересечение множеств</vt:lpstr>
      <vt:lpstr>Объединение множеств</vt:lpstr>
      <vt:lpstr>Примеры пересечения и объединения множеств</vt:lpstr>
      <vt:lpstr>Мощность множества</vt:lpstr>
      <vt:lpstr>Формула включений-исключений</vt:lpstr>
      <vt:lpstr>Формула включений-исключений</vt:lpstr>
      <vt:lpstr>Вопросы и задания</vt:lpstr>
      <vt:lpstr>Вопросы и задания</vt:lpstr>
      <vt:lpstr>Вопросы и задания</vt:lpstr>
      <vt:lpstr>Вопросы и задания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MK</dc:creator>
  <cp:lastModifiedBy>admin</cp:lastModifiedBy>
  <cp:revision>916</cp:revision>
  <dcterms:modified xsi:type="dcterms:W3CDTF">2025-03-30T08:04:17Z</dcterms:modified>
</cp:coreProperties>
</file>