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8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5" r:id="rId11"/>
    <p:sldId id="370" r:id="rId12"/>
    <p:sldId id="303" r:id="rId13"/>
    <p:sldId id="3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42" userDrawn="1">
          <p15:clr>
            <a:srgbClr val="A4A3A4"/>
          </p15:clr>
        </p15:guide>
        <p15:guide id="2" pos="3129" userDrawn="1">
          <p15:clr>
            <a:srgbClr val="A4A3A4"/>
          </p15:clr>
        </p15:guide>
        <p15:guide id="3" pos="385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  <p15:guide id="5" pos="816" userDrawn="1">
          <p15:clr>
            <a:srgbClr val="A4A3A4"/>
          </p15:clr>
        </p15:guide>
        <p15:guide id="6" orient="horz" pos="4224" userDrawn="1">
          <p15:clr>
            <a:srgbClr val="A4A3A4"/>
          </p15:clr>
        </p15:guide>
        <p15:guide id="7" orient="horz" pos="3203" userDrawn="1">
          <p15:clr>
            <a:srgbClr val="A4A3A4"/>
          </p15:clr>
        </p15:guide>
        <p15:guide id="8" pos="5602" userDrawn="1">
          <p15:clr>
            <a:srgbClr val="A4A3A4"/>
          </p15:clr>
        </p15:guide>
        <p15:guide id="9" orient="horz" pos="349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28D45"/>
    <a:srgbClr val="A7E8FF"/>
    <a:srgbClr val="9BE5FF"/>
    <a:srgbClr val="0070C0"/>
    <a:srgbClr val="5475BE"/>
    <a:srgbClr val="D9F5FF"/>
    <a:srgbClr val="558ED5"/>
    <a:srgbClr val="89E0FF"/>
    <a:srgbClr val="00B0F0"/>
    <a:srgbClr val="4BD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83029" autoAdjust="0"/>
  </p:normalViewPr>
  <p:slideViewPr>
    <p:cSldViewPr>
      <p:cViewPr varScale="1">
        <p:scale>
          <a:sx n="96" d="100"/>
          <a:sy n="96" d="100"/>
        </p:scale>
        <p:origin x="-1440" y="-96"/>
      </p:cViewPr>
      <p:guideLst>
        <p:guide orient="horz" pos="4042"/>
        <p:guide orient="horz" pos="640"/>
        <p:guide orient="horz" pos="4224"/>
        <p:guide orient="horz" pos="3203"/>
        <p:guide orient="horz" pos="3498"/>
        <p:guide pos="3129"/>
        <p:guide pos="385"/>
        <p:guide pos="816"/>
        <p:guide pos="56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50" d="100"/>
        <a:sy n="150" d="100"/>
      </p:scale>
      <p:origin x="0" y="7764"/>
    </p:cViewPr>
  </p:sorterViewPr>
  <p:notesViewPr>
    <p:cSldViewPr showGuides="1">
      <p:cViewPr varScale="1">
        <p:scale>
          <a:sx n="53" d="100"/>
          <a:sy n="53" d="100"/>
        </p:scale>
        <p:origin x="2844" y="84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ECFB-AFAA-43A6-80AE-F6B6BF481728}" type="datetimeFigureOut">
              <a:rPr lang="ru-RU" smtClean="0"/>
              <a:pPr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705C0-65DE-437A-8D67-B1204842C6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223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 smtClean="0"/>
              <a:t>Комментарий</a:t>
            </a:r>
            <a:endParaRPr lang="ru-RU" dirty="0" smtClean="0"/>
          </a:p>
          <a:p>
            <a:r>
              <a:rPr lang="ru-RU" dirty="0" smtClean="0"/>
              <a:t>Фразеологизмы</a:t>
            </a:r>
            <a:r>
              <a:rPr lang="ru-RU" baseline="0" dirty="0" smtClean="0"/>
              <a:t> с глаголами в повелительном наклонении не являются высказываниями, так же как и вопросительные предложения.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702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Анимация по пробелу.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8787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Анимация по пробелу.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2142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Анимация по пробелу.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893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Анимация по пробелу.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289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Анимация по пробелу.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4576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Анимация по пробелу.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8853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Ответы появляются после выбора соответствующей кнопки.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4559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/>
              <a:t>Комментарий</a:t>
            </a:r>
            <a:r>
              <a:rPr lang="ru-RU" dirty="0" smtClean="0"/>
              <a:t>:</a:t>
            </a:r>
            <a:r>
              <a:rPr lang="ru-RU" baseline="0" dirty="0" smtClean="0"/>
              <a:t> Ответы появляются после выбора соответствующей кнопки.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705C0-65DE-437A-8D67-B1204842C6A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6073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071670" y="0"/>
            <a:ext cx="707233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000768"/>
            <a:ext cx="2071670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400" b="1" cap="none" spc="0" dirty="0" smtClean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10 класс</a:t>
            </a:r>
            <a:endParaRPr lang="ru-RU" sz="3400" b="1" cap="none" spc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6572264" y="214290"/>
            <a:ext cx="221457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Информатика</a:t>
            </a:r>
            <a:endParaRPr lang="ru-RU" sz="2400" b="0" cap="none" spc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Администратор.HOME-FDD52612A3\Рабочий стол\Ирина_Раб стол\10-2\01.bmp"/>
          <p:cNvPicPr>
            <a:picLocks noChangeAspect="1" noChangeArrowheads="1"/>
          </p:cNvPicPr>
          <p:nvPr userDrawn="1"/>
        </p:nvPicPr>
        <p:blipFill>
          <a:blip r:embed="rId2" cstate="print"/>
          <a:srcRect l="2209" r="1625"/>
          <a:stretch>
            <a:fillRect/>
          </a:stretch>
        </p:blipFill>
        <p:spPr bwMode="auto">
          <a:xfrm>
            <a:off x="-9524" y="2285992"/>
            <a:ext cx="2078824" cy="1800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028" name="Picture 4" descr="C:\Ирина\фото\Выпускной\логотип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5929330"/>
            <a:ext cx="2075784" cy="678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310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900" y="150790"/>
            <a:ext cx="810838" cy="816935"/>
          </a:xfrm>
          <a:prstGeom prst="rect">
            <a:avLst/>
          </a:prstGeom>
        </p:spPr>
      </p:pic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247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2071670" y="2285992"/>
            <a:ext cx="7072330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71670" y="857233"/>
            <a:ext cx="6715172" cy="3214709"/>
          </a:xfrm>
        </p:spPr>
        <p:txBody>
          <a:bodyPr anchor="b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71670" y="4214818"/>
            <a:ext cx="6715172" cy="1643074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2285992"/>
            <a:ext cx="2071670" cy="180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3"/>
          <p:cNvSpPr txBox="1"/>
          <p:nvPr userDrawn="1"/>
        </p:nvSpPr>
        <p:spPr>
          <a:xfrm>
            <a:off x="642910" y="0"/>
            <a:ext cx="700120" cy="107722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" dirty="0" smtClean="0">
                <a:solidFill>
                  <a:schemeClr val="bg1"/>
                </a:solidFill>
              </a:rPr>
              <a:t>МК</a:t>
            </a:r>
            <a:endParaRPr lang="ru-RU" sz="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52736"/>
            <a:ext cx="8215369" cy="48051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 userDrawn="1"/>
        </p:nvSpPr>
        <p:spPr>
          <a:xfrm>
            <a:off x="8215338" y="6000768"/>
            <a:ext cx="685250" cy="68525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05348" y="1600200"/>
            <a:ext cx="37814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1195404"/>
            <a:ext cx="3783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14348" y="1835166"/>
            <a:ext cx="3783040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02274" y="1195404"/>
            <a:ext cx="37845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02274" y="1835166"/>
            <a:ext cx="3784526" cy="452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92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5910280"/>
            <a:ext cx="9144000" cy="5000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71546"/>
            <a:ext cx="8215370" cy="4643470"/>
          </a:xfrm>
        </p:spPr>
        <p:txBody>
          <a:bodyPr>
            <a:normAutofit/>
          </a:bodyPr>
          <a:lstStyle>
            <a:lvl1pPr>
              <a:buFont typeface="Arial" pitchFamily="34" charset="0"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2050" name="Picture 2" descr="C:\Documents and Settings\Администратор.HOME-FDD52612A3\Рабочий стол\земля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715016"/>
            <a:ext cx="862841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57158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85992"/>
            <a:ext cx="357158" cy="180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 userDrawn="1"/>
        </p:nvSpPr>
        <p:spPr>
          <a:xfrm>
            <a:off x="8143900" y="214290"/>
            <a:ext cx="714380" cy="7143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 Black" pitchFamily="34" charset="0"/>
                <a:cs typeface="Arial" pitchFamily="34" charset="0"/>
              </a:rPr>
              <a:t>?</a:t>
            </a:r>
            <a:endParaRPr lang="ru-RU" sz="40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44950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1071546"/>
            <a:ext cx="8215369" cy="52864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2" r:id="rId5"/>
    <p:sldLayoutId id="2147483653" r:id="rId6"/>
    <p:sldLayoutId id="2147483656" r:id="rId7"/>
    <p:sldLayoutId id="2147483657" r:id="rId8"/>
    <p:sldLayoutId id="2147483654" r:id="rId9"/>
    <p:sldLayoutId id="2147483660" r:id="rId10"/>
    <p:sldLayoutId id="2147483661" r:id="rId11"/>
    <p:sldLayoutId id="2147483655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358775" algn="just" defTabSz="914400" rtl="0" eaLnBrk="1" latinLnBrk="0" hangingPunct="1">
        <a:spcBef>
          <a:spcPct val="20000"/>
        </a:spcBef>
        <a:buFont typeface="Arial" pitchFamily="34" charset="0"/>
        <a:buNone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934371"/>
            <a:ext cx="6715172" cy="3214709"/>
          </a:xfrm>
        </p:spPr>
        <p:txBody>
          <a:bodyPr>
            <a:normAutofit/>
          </a:bodyPr>
          <a:lstStyle/>
          <a:p>
            <a:r>
              <a:rPr lang="ru-RU" dirty="0" smtClean="0"/>
              <a:t>АЛГЕБРА ЛОГИКИ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4214818"/>
            <a:ext cx="6928822" cy="1643074"/>
          </a:xfrm>
        </p:spPr>
        <p:txBody>
          <a:bodyPr/>
          <a:lstStyle/>
          <a:p>
            <a:r>
              <a:rPr lang="ru-RU" dirty="0" smtClean="0"/>
              <a:t>ЭЛЕМЕНТЫ ТЕОРИИ МНОЖЕСТВ 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АЛГЕБРЫ ЛОГИКИ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647700" y="1700808"/>
            <a:ext cx="8272365" cy="1007084"/>
          </a:xfrm>
          <a:prstGeom prst="rect">
            <a:avLst/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выражения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031722"/>
            <a:ext cx="8272365" cy="167617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Задание 2. </a:t>
            </a:r>
            <a:r>
              <a:rPr lang="ru-RU" sz="2000" dirty="0" smtClean="0"/>
              <a:t>Проверить, удовлетворяет ли слово </a:t>
            </a:r>
            <a:r>
              <a:rPr lang="ru-RU" sz="2000" b="1" i="1" dirty="0" smtClean="0"/>
              <a:t>ОКНО</a:t>
            </a:r>
            <a:r>
              <a:rPr lang="ru-RU" sz="2000" dirty="0" smtClean="0"/>
              <a:t> логическому условию:</a:t>
            </a:r>
          </a:p>
          <a:p>
            <a:pPr indent="0"/>
            <a:r>
              <a:rPr lang="ru-RU" sz="2000" dirty="0" smtClean="0"/>
              <a:t>если первая буква гласная или вторая гласная, но не обе вместе, то  из того, что последняя буква согласная, следует, что предпоследняя буква гласная. </a:t>
            </a:r>
          </a:p>
          <a:p>
            <a:endParaRPr lang="ru-RU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40951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выражения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031722"/>
            <a:ext cx="8272365" cy="10500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Задание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000" dirty="0" smtClean="0"/>
              <a:t>Сколько решений имеет логическое уравнение:</a:t>
            </a:r>
          </a:p>
          <a:p>
            <a:endParaRPr lang="ru-RU" dirty="0" smtClean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Прямоугольник 21"/>
              <p:cNvSpPr/>
              <p:nvPr/>
            </p:nvSpPr>
            <p:spPr>
              <a:xfrm>
                <a:off x="3099156" y="1474659"/>
                <a:ext cx="339708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u-RU" sz="2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156" y="1474659"/>
                <a:ext cx="3397084" cy="430887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513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55054" y="2107374"/>
            <a:ext cx="8240160" cy="684076"/>
          </a:xfrm>
          <a:prstGeom prst="rect">
            <a:avLst/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7700" y="3465004"/>
            <a:ext cx="8240160" cy="684076"/>
          </a:xfrm>
          <a:prstGeom prst="rect">
            <a:avLst/>
          </a:prstGeom>
          <a:solidFill>
            <a:srgbClr val="9BE5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1052513"/>
            <a:ext cx="8280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buFont typeface="+mj-lt"/>
              <a:buAutoNum type="arabicPeriod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Выбрать два противоположных высказывания:</a:t>
            </a:r>
          </a:p>
          <a:p>
            <a:pPr marL="711200" indent="-26193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Среди учеников деревни Сосновка только один добирается до школы на автобусе</a:t>
            </a:r>
          </a:p>
          <a:p>
            <a:pPr marL="711200" indent="-261938"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Все ученики деревни Сосновка добираются до школы на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автобусе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1200" indent="-26193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Никто из учеников деревни Сосновка не добирается до школы на автобусе</a:t>
            </a:r>
          </a:p>
          <a:p>
            <a:pPr marL="711200" indent="-261938" algn="just">
              <a:buFont typeface="Arial" panose="020B0604020202020204" pitchFamily="34" charset="0"/>
              <a:buChar char="•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 деревне Сосновка есть хотя бы один ученик, который до школы добирается не на автобусе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твет2"/>
          <p:cNvSpPr/>
          <p:nvPr/>
        </p:nvSpPr>
        <p:spPr>
          <a:xfrm>
            <a:off x="6604941" y="4278388"/>
            <a:ext cx="2282919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662728" y="4725669"/>
                <a:ext cx="4709109" cy="1486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buFont typeface="+mj-lt"/>
                  <a:buAutoNum type="arabicPeriod" startAt="2"/>
                </a:pPr>
                <a:r>
                  <a:rPr lang="ru-RU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Вычислит</a:t>
                </a:r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ь</a:t>
                </a:r>
                <a:r>
                  <a:rPr lang="ru-RU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623888" indent="-2603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&amp;0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∨1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23888" indent="-2603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bar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0=0</m:t>
                    </m:r>
                  </m:oMath>
                </a14:m>
                <a:endParaRPr lang="en-US" sz="22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3888" indent="-2603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ru-RU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8" y="4725669"/>
                <a:ext cx="4709109" cy="1486497"/>
              </a:xfrm>
              <a:prstGeom prst="rect">
                <a:avLst/>
              </a:prstGeom>
              <a:blipFill>
                <a:blip r:embed="rId3" cstate="print"/>
                <a:stretch>
                  <a:fillRect l="-1554" t="-2459" b="-65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Ответ2"/>
          <p:cNvSpPr/>
          <p:nvPr/>
        </p:nvSpPr>
        <p:spPr>
          <a:xfrm>
            <a:off x="6591070" y="5708166"/>
            <a:ext cx="2282919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9812" y="5040915"/>
            <a:ext cx="639889" cy="404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5412448"/>
            <a:ext cx="639889" cy="404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199756" y="5780530"/>
            <a:ext cx="639889" cy="404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02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72300" y="5611008"/>
            <a:ext cx="1367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7700" y="1052513"/>
            <a:ext cx="8243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>
              <a:buFont typeface="+mj-lt"/>
              <a:buAutoNum type="arabicPeriod" startAt="3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точек с целочисленными координатами удовлетворяют условию: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твет2"/>
          <p:cNvSpPr/>
          <p:nvPr/>
        </p:nvSpPr>
        <p:spPr>
          <a:xfrm>
            <a:off x="6644645" y="1821954"/>
            <a:ext cx="2282919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твет2"/>
          <p:cNvSpPr/>
          <p:nvPr/>
        </p:nvSpPr>
        <p:spPr>
          <a:xfrm>
            <a:off x="6579032" y="5517232"/>
            <a:ext cx="2282919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647564" y="1821954"/>
                <a:ext cx="593146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just"/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&amp;(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)&amp;(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&lt;2)=1</m:t>
                    </m:r>
                  </m:oMath>
                </a14:m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1821954"/>
                <a:ext cx="5931468" cy="430887"/>
              </a:xfrm>
              <a:prstGeom prst="rect">
                <a:avLst/>
              </a:prstGeom>
              <a:blipFill>
                <a:blip r:embed="rId3" cstate="print"/>
                <a:stretch>
                  <a:fillRect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647564" y="2397841"/>
                <a:ext cx="4140832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just"/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&amp;(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&lt;2)=1</m:t>
                    </m:r>
                  </m:oMath>
                </a14:m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2397841"/>
                <a:ext cx="4140832" cy="430887"/>
              </a:xfrm>
              <a:prstGeom prst="rect">
                <a:avLst/>
              </a:prstGeom>
              <a:blipFill>
                <a:blip r:embed="rId4" cstate="print"/>
                <a:stretch>
                  <a:fillRect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647564" y="2973728"/>
                <a:ext cx="3785074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just"/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=−1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&amp;(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)=1</m:t>
                    </m:r>
                  </m:oMath>
                </a14:m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2973728"/>
                <a:ext cx="3785074" cy="430887"/>
              </a:xfrm>
              <a:prstGeom prst="rect">
                <a:avLst/>
              </a:prstGeom>
              <a:blipFill>
                <a:blip r:embed="rId5" cstate="print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Прямоугольник 15"/>
              <p:cNvSpPr/>
              <p:nvPr/>
            </p:nvSpPr>
            <p:spPr>
              <a:xfrm>
                <a:off x="647564" y="3549616"/>
                <a:ext cx="364105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363538" algn="just"/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=−1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&amp;(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=0)=1</m:t>
                    </m:r>
                  </m:oMath>
                </a14:m>
                <a:r>
                  <a:rPr lang="ru-RU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3549616"/>
                <a:ext cx="3641058" cy="430887"/>
              </a:xfrm>
              <a:prstGeom prst="rect">
                <a:avLst/>
              </a:prstGeom>
              <a:blipFill>
                <a:blip r:embed="rId6" cstate="print"/>
                <a:stretch>
                  <a:fillRect b="-18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647700" y="4891263"/>
            <a:ext cx="8280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ru-RU" sz="2400" dirty="0"/>
              <a:t>Сколько решений имеет логическое </a:t>
            </a:r>
            <a:r>
              <a:rPr lang="ru-RU" sz="2400" dirty="0" smtClean="0"/>
              <a:t>уравнение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935596" y="5611008"/>
                <a:ext cx="477149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ru-RU" sz="2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  <m:sSub>
                            <m:sSubPr>
                              <m:ctrlPr>
                                <a:rPr lang="ru-RU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&amp;(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en-US" sz="2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ru-RU" sz="2200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5611008"/>
                <a:ext cx="4771499" cy="430887"/>
              </a:xfrm>
              <a:prstGeom prst="rect">
                <a:avLst/>
              </a:prstGeom>
              <a:blipFill>
                <a:blip r:embed="rId7" cstate="print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007604" y="4127331"/>
            <a:ext cx="13329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1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073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4" grpId="0" animBg="1"/>
      <p:bldP spid="15" grpId="0" animBg="1"/>
      <p:bldP spid="16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Алгебра логики</a:t>
            </a:r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159" y="3176237"/>
            <a:ext cx="2529281" cy="309707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575556" y="3284984"/>
            <a:ext cx="492696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Джордж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Буль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1815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1864) –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английский математик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основоположник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алгебры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логики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Изучал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логику мышления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математическими методами и 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разработал алгебраические методы </a:t>
            </a:r>
            <a:r>
              <a:rPr lang="ru-RU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 традиционных логических задач. 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87253" y="1052513"/>
            <a:ext cx="8305922" cy="1656407"/>
            <a:chOff x="2943333" y="4754669"/>
            <a:chExt cx="8305922" cy="1656407"/>
          </a:xfrm>
        </p:grpSpPr>
        <p:sp>
          <p:nvSpPr>
            <p:cNvPr id="15" name="Овал 14"/>
            <p:cNvSpPr/>
            <p:nvPr/>
          </p:nvSpPr>
          <p:spPr>
            <a:xfrm>
              <a:off x="2967268" y="5007081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16" name="Группа 7"/>
            <p:cNvGrpSpPr/>
            <p:nvPr/>
          </p:nvGrpSpPr>
          <p:grpSpPr>
            <a:xfrm>
              <a:off x="2943333" y="4754669"/>
              <a:ext cx="8301281" cy="1512391"/>
              <a:chOff x="2111199" y="5038755"/>
              <a:chExt cx="5986115" cy="1512391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128459" y="6551146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Подзаголовок 5"/>
            <p:cNvSpPr txBox="1">
              <a:spLocks/>
            </p:cNvSpPr>
            <p:nvPr/>
          </p:nvSpPr>
          <p:spPr>
            <a:xfrm>
              <a:off x="3795732" y="4792440"/>
              <a:ext cx="7453523" cy="1618636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Алгебра логики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 раздел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математики, изучающий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высказывания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рассматриваемые с точки зрения их логических значений (истинности или ложности), и логические операции над ними.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432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Высказывания и переменные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87253" y="1052513"/>
            <a:ext cx="8305922" cy="936327"/>
            <a:chOff x="2943333" y="4754669"/>
            <a:chExt cx="8305922" cy="936327"/>
          </a:xfrm>
        </p:grpSpPr>
        <p:sp>
          <p:nvSpPr>
            <p:cNvPr id="11" name="Овал 10"/>
            <p:cNvSpPr/>
            <p:nvPr/>
          </p:nvSpPr>
          <p:spPr>
            <a:xfrm>
              <a:off x="2963584" y="4862904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12" name="Группа 7"/>
            <p:cNvGrpSpPr/>
            <p:nvPr/>
          </p:nvGrpSpPr>
          <p:grpSpPr>
            <a:xfrm>
              <a:off x="2943333" y="4754669"/>
              <a:ext cx="8305921" cy="936327"/>
              <a:chOff x="2111199" y="5038755"/>
              <a:chExt cx="5989461" cy="936327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2131805" y="5975082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Подзаголовок 5"/>
            <p:cNvSpPr txBox="1">
              <a:spLocks/>
            </p:cNvSpPr>
            <p:nvPr/>
          </p:nvSpPr>
          <p:spPr>
            <a:xfrm>
              <a:off x="3657712" y="4792440"/>
              <a:ext cx="7591543" cy="862552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Высказывание </a:t>
              </a:r>
              <a:r>
                <a:rPr lang="en-US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это предложение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в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отношении которого можно сказать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истинно оно или ложно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/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11188" y="2240868"/>
            <a:ext cx="8309515" cy="1584177"/>
            <a:chOff x="2939740" y="4754669"/>
            <a:chExt cx="8309515" cy="1584177"/>
          </a:xfrm>
        </p:grpSpPr>
        <p:sp>
          <p:nvSpPr>
            <p:cNvPr id="19" name="Овал 18"/>
            <p:cNvSpPr/>
            <p:nvPr/>
          </p:nvSpPr>
          <p:spPr>
            <a:xfrm>
              <a:off x="2939740" y="5078705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20" name="Группа 7"/>
            <p:cNvGrpSpPr/>
            <p:nvPr/>
          </p:nvGrpSpPr>
          <p:grpSpPr>
            <a:xfrm>
              <a:off x="2943333" y="4754669"/>
              <a:ext cx="8281987" cy="1512168"/>
              <a:chOff x="2111199" y="5038755"/>
              <a:chExt cx="5972202" cy="1512168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2111199" y="6550923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Подзаголовок 5"/>
            <p:cNvSpPr txBox="1">
              <a:spLocks/>
            </p:cNvSpPr>
            <p:nvPr/>
          </p:nvSpPr>
          <p:spPr>
            <a:xfrm>
              <a:off x="3657712" y="4792440"/>
              <a:ext cx="7591543" cy="1546406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Высказывания, образованные из других высказываний, называются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составными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Высказывание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никакая часть которого не является высказыванием, называется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элементарным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/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3090819" y="3888367"/>
            <a:ext cx="4896000" cy="1877471"/>
            <a:chOff x="3090819" y="3888367"/>
            <a:chExt cx="4896000" cy="1877471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3180557" y="3888367"/>
              <a:ext cx="4716524" cy="1790436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43000">
                  <a:schemeClr val="accent3">
                    <a:lumMod val="50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50800" h="50800" prst="softRound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216000" tIns="216000" rIns="216000" bIns="216000">
              <a:spAutoFit/>
            </a:bodyPr>
            <a:lstStyle/>
            <a:p>
              <a:pPr indent="355600" algn="ctr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Обоснование истинности или ложности элементарных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высказываний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не является задачей алгебры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логики</a:t>
              </a: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090819" y="5675381"/>
              <a:ext cx="4896000" cy="9045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12700">
              <a:bevelT w="38100" h="38100" prst="angle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7380312" y="5509271"/>
              <a:ext cx="444761" cy="158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prst="coolSlant"/>
              <a:bevelB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890164"/>
            <a:ext cx="2203150" cy="29678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65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26" y="1737967"/>
            <a:ext cx="5091990" cy="365350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842" y="2892813"/>
            <a:ext cx="5329287" cy="38237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Высказывания и переменные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47701" y="1037496"/>
            <a:ext cx="5822300" cy="915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358775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Задание 1.</a:t>
            </a:r>
            <a:r>
              <a:rPr lang="ru-RU" dirty="0" smtClean="0"/>
              <a:t> Выберите пословицы которые являются высказываниями.</a:t>
            </a: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35596" y="4728396"/>
            <a:ext cx="3168000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Знание да наука на вороту не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висят</a:t>
            </a:r>
            <a:endParaRPr lang="ru-RU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383996" y="4724785"/>
            <a:ext cx="3168000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Береги платье 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снову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 честь смолоду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374126" y="2791791"/>
            <a:ext cx="3084503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Труд человека кормит, а лень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портит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491880" y="1825294"/>
            <a:ext cx="2663944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Готовь сани летом, а телегу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зимой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886001" y="3765512"/>
            <a:ext cx="3168000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Не сиди сложа руки, так и не будет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скуки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503488" y="3748830"/>
            <a:ext cx="3134403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Добра не смыслишь, так худа не делай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521357" y="1825294"/>
            <a:ext cx="2253302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Цыплят по осени считают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260815" y="2782334"/>
            <a:ext cx="2791157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В зимний холод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всякий молод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686308" y="5691281"/>
            <a:ext cx="2275613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Не в свои сани не садись!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153245" y="5691281"/>
            <a:ext cx="2979391" cy="756000"/>
          </a:xfrm>
          <a:prstGeom prst="round2DiagRect">
            <a:avLst/>
          </a:prstGeom>
          <a:solidFill>
            <a:srgbClr val="D9F5FF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Без труда не вынешь рыбки из пруда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68916" y="3651109"/>
            <a:ext cx="7007718" cy="951442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14775" y="1737967"/>
            <a:ext cx="2916000" cy="951442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47964" y="4664536"/>
            <a:ext cx="3559506" cy="951442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83836" y="5623474"/>
            <a:ext cx="2412000" cy="951442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твет2"/>
          <p:cNvSpPr/>
          <p:nvPr/>
        </p:nvSpPr>
        <p:spPr>
          <a:xfrm>
            <a:off x="6609561" y="1127704"/>
            <a:ext cx="2282919" cy="504000"/>
          </a:xfrm>
          <a:prstGeom prst="rect">
            <a:avLst/>
          </a:prstGeom>
          <a:solidFill>
            <a:srgbClr val="888888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750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Высказывания и переменные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7253" y="1052513"/>
            <a:ext cx="8305922" cy="1188355"/>
            <a:chOff x="2943333" y="4754669"/>
            <a:chExt cx="8305922" cy="1188355"/>
          </a:xfrm>
        </p:grpSpPr>
        <p:sp>
          <p:nvSpPr>
            <p:cNvPr id="6" name="Овал 5"/>
            <p:cNvSpPr/>
            <p:nvPr/>
          </p:nvSpPr>
          <p:spPr>
            <a:xfrm>
              <a:off x="2963584" y="4862904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7" name="Группа 7"/>
            <p:cNvGrpSpPr/>
            <p:nvPr/>
          </p:nvGrpSpPr>
          <p:grpSpPr>
            <a:xfrm>
              <a:off x="2943333" y="4754669"/>
              <a:ext cx="8301281" cy="1188355"/>
              <a:chOff x="2111199" y="5038755"/>
              <a:chExt cx="5986115" cy="1188355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128459" y="6227110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Подзаголовок 5"/>
            <p:cNvSpPr txBox="1">
              <a:spLocks/>
            </p:cNvSpPr>
            <p:nvPr/>
          </p:nvSpPr>
          <p:spPr>
            <a:xfrm>
              <a:off x="3657712" y="4792440"/>
              <a:ext cx="7591543" cy="1078576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b="1" dirty="0">
                  <a:latin typeface="Arial" panose="020B0604020202020204" pitchFamily="34" charset="0"/>
                  <a:cs typeface="Arial" panose="020B0604020202020204" pitchFamily="34" charset="0"/>
                </a:rPr>
                <a:t>Логическая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переменная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– это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переменная, которая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обозначает любое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высказывание и может принимать логические значения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«истина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» или «ложь».</a:t>
              </a:r>
            </a:p>
            <a:p>
              <a:pPr algn="just"/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524" y="2528888"/>
            <a:ext cx="1871700" cy="2028400"/>
          </a:xfr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2529251"/>
            <a:ext cx="1997931" cy="2145926"/>
          </a:xfrm>
          <a:prstGeom prst="rect">
            <a:avLst/>
          </a:prstGeom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56334152"/>
              </p:ext>
            </p:extLst>
          </p:nvPr>
        </p:nvGraphicFramePr>
        <p:xfrm>
          <a:off x="2987824" y="2528888"/>
          <a:ext cx="3816424" cy="217002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082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082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3400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Истина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Ложь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00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4005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true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false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400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4005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755650" y="5072896"/>
            <a:ext cx="813289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Истинность или ложность составных высказываний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зависит от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истинности или ложности образующих их высказываний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 определённой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трактовки связок (логических операций над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19391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операции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7253" y="1052513"/>
            <a:ext cx="8305922" cy="1836427"/>
            <a:chOff x="2943333" y="4754669"/>
            <a:chExt cx="8305922" cy="1836427"/>
          </a:xfrm>
        </p:grpSpPr>
        <p:sp>
          <p:nvSpPr>
            <p:cNvPr id="6" name="Овал 5"/>
            <p:cNvSpPr/>
            <p:nvPr/>
          </p:nvSpPr>
          <p:spPr>
            <a:xfrm>
              <a:off x="2967268" y="5258948"/>
              <a:ext cx="714380" cy="7143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latin typeface="Arial Black" pitchFamily="34" charset="0"/>
                  <a:cs typeface="Arial" pitchFamily="34" charset="0"/>
                </a:rPr>
                <a:t>!</a:t>
              </a:r>
              <a:endParaRPr lang="ru-RU" sz="4000" b="1" dirty="0">
                <a:latin typeface="Arial Black" pitchFamily="34" charset="0"/>
                <a:cs typeface="Arial" pitchFamily="34" charset="0"/>
              </a:endParaRPr>
            </a:p>
          </p:txBody>
        </p:sp>
        <p:grpSp>
          <p:nvGrpSpPr>
            <p:cNvPr id="7" name="Группа 7"/>
            <p:cNvGrpSpPr/>
            <p:nvPr/>
          </p:nvGrpSpPr>
          <p:grpSpPr>
            <a:xfrm>
              <a:off x="2943333" y="4754669"/>
              <a:ext cx="8301281" cy="1836427"/>
              <a:chOff x="2111199" y="5038755"/>
              <a:chExt cx="5986115" cy="1836427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111199" y="5038755"/>
                <a:ext cx="5972202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128459" y="6875182"/>
                <a:ext cx="596885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Подзаголовок 5"/>
            <p:cNvSpPr txBox="1">
              <a:spLocks/>
            </p:cNvSpPr>
            <p:nvPr/>
          </p:nvSpPr>
          <p:spPr>
            <a:xfrm>
              <a:off x="3657712" y="4792440"/>
              <a:ext cx="7591543" cy="1762652"/>
            </a:xfrm>
            <a:prstGeom prst="rect">
              <a:avLst/>
            </a:prstGeom>
            <a:noFill/>
          </p:spPr>
          <p:txBody>
            <a:bodyPr vert="horz" lIns="91440" tIns="45720" rIns="91440" bIns="45720" rtlCol="0">
              <a:noAutofit/>
            </a:bodyPr>
            <a:lstStyle/>
            <a:p>
              <a:pPr algn="just"/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Логическая операция полностью может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быть описана </a:t>
              </a:r>
              <a:r>
                <a:rPr lang="ru-RU" sz="2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таблицей истинности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, указывающей, какие значения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принимает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составное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высказывание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при всех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возможных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значениях образующих его </a:t>
              </a:r>
              <a:r>
                <a:rPr lang="ru-RU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элементарных </a:t>
              </a:r>
              <a:r>
                <a:rPr lang="ru-RU" sz="2200" dirty="0">
                  <a:latin typeface="Arial" panose="020B0604020202020204" pitchFamily="34" charset="0"/>
                  <a:cs typeface="Arial" panose="020B0604020202020204" pitchFamily="34" charset="0"/>
                </a:rPr>
                <a:t>высказываний.</a:t>
              </a:r>
            </a:p>
            <a:p>
              <a:pPr algn="just"/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824028" y="1053040"/>
            <a:ext cx="4069147" cy="3636434"/>
            <a:chOff x="600229" y="44655"/>
            <a:chExt cx="3862770" cy="3636434"/>
          </a:xfrm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flipV="1">
              <a:off x="618017" y="440392"/>
              <a:ext cx="3826651" cy="3240697"/>
            </a:xfrm>
            <a:prstGeom prst="round2SameRect">
              <a:avLst>
                <a:gd name="adj1" fmla="val 6192"/>
                <a:gd name="adj2" fmla="val 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80000" tIns="360000" rIns="360000" bIns="180000" numCol="1" spcCol="1270" anchor="b" anchorCtr="0">
              <a:noAutofit/>
            </a:bodyPr>
            <a:lstStyle/>
            <a:p>
              <a:pPr marL="0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00229" y="44655"/>
              <a:ext cx="3862770" cy="431744"/>
            </a:xfrm>
            <a:custGeom>
              <a:avLst/>
              <a:gdLst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70008 w 4681215"/>
                <a:gd name="connsiteY4" fmla="*/ 420414 h 1575174"/>
                <a:gd name="connsiteX5" fmla="*/ 4681215 w 4681215"/>
                <a:gd name="connsiteY5" fmla="*/ 1417657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10347 w 4691562"/>
                <a:gd name="connsiteY0" fmla="*/ 157517 h 1575174"/>
                <a:gd name="connsiteX1" fmla="*/ 167864 w 4691562"/>
                <a:gd name="connsiteY1" fmla="*/ 0 h 1575174"/>
                <a:gd name="connsiteX2" fmla="*/ 4534045 w 4691562"/>
                <a:gd name="connsiteY2" fmla="*/ 0 h 1575174"/>
                <a:gd name="connsiteX3" fmla="*/ 4691562 w 4691562"/>
                <a:gd name="connsiteY3" fmla="*/ 157517 h 1575174"/>
                <a:gd name="connsiteX4" fmla="*/ 4680355 w 4691562"/>
                <a:gd name="connsiteY4" fmla="*/ 420414 h 1575174"/>
                <a:gd name="connsiteX5" fmla="*/ 4691562 w 4691562"/>
                <a:gd name="connsiteY5" fmla="*/ 1417657 h 1575174"/>
                <a:gd name="connsiteX6" fmla="*/ 10347 w 4691562"/>
                <a:gd name="connsiteY6" fmla="*/ 1417657 h 1575174"/>
                <a:gd name="connsiteX7" fmla="*/ 0 w 4691562"/>
                <a:gd name="connsiteY7" fmla="*/ 420414 h 1575174"/>
                <a:gd name="connsiteX8" fmla="*/ 10347 w 4691562"/>
                <a:gd name="connsiteY8" fmla="*/ 157517 h 1575174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420414"/>
                <a:gd name="connsiteX1" fmla="*/ 167864 w 4691562"/>
                <a:gd name="connsiteY1" fmla="*/ 0 h 420414"/>
                <a:gd name="connsiteX2" fmla="*/ 4534045 w 4691562"/>
                <a:gd name="connsiteY2" fmla="*/ 0 h 420414"/>
                <a:gd name="connsiteX3" fmla="*/ 4691562 w 4691562"/>
                <a:gd name="connsiteY3" fmla="*/ 157517 h 420414"/>
                <a:gd name="connsiteX4" fmla="*/ 4680355 w 4691562"/>
                <a:gd name="connsiteY4" fmla="*/ 420414 h 420414"/>
                <a:gd name="connsiteX5" fmla="*/ 0 w 4691562"/>
                <a:gd name="connsiteY5" fmla="*/ 420414 h 420414"/>
                <a:gd name="connsiteX6" fmla="*/ 10347 w 4691562"/>
                <a:gd name="connsiteY6" fmla="*/ 157517 h 4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562" h="420414">
                  <a:moveTo>
                    <a:pt x="10347" y="157517"/>
                  </a:moveTo>
                  <a:cubicBezTo>
                    <a:pt x="10347" y="70523"/>
                    <a:pt x="80870" y="0"/>
                    <a:pt x="167864" y="0"/>
                  </a:cubicBezTo>
                  <a:lnTo>
                    <a:pt x="4534045" y="0"/>
                  </a:lnTo>
                  <a:cubicBezTo>
                    <a:pt x="4621039" y="0"/>
                    <a:pt x="4691562" y="70523"/>
                    <a:pt x="4691562" y="157517"/>
                  </a:cubicBezTo>
                  <a:lnTo>
                    <a:pt x="4680355" y="420414"/>
                  </a:lnTo>
                  <a:lnTo>
                    <a:pt x="0" y="420414"/>
                  </a:lnTo>
                  <a:lnTo>
                    <a:pt x="10347" y="157517"/>
                  </a:lnTo>
                  <a:close/>
                </a:path>
              </a:pathLst>
            </a:custGeom>
            <a:gradFill>
              <a:gsLst>
                <a:gs pos="0">
                  <a:srgbClr val="0094C8"/>
                </a:gs>
                <a:gs pos="80000">
                  <a:srgbClr val="4BD0FF"/>
                </a:gs>
                <a:gs pos="100000">
                  <a:srgbClr val="4BD0FF"/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0000" tIns="36000" rIns="83821" bIns="83820" numCol="1" spcCol="1270" anchor="ctr" anchorCtr="0">
              <a:noAutofit/>
            </a:bodyPr>
            <a:lstStyle/>
            <a:p>
              <a:pPr marL="228600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Дизъюнкция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11560" y="1053040"/>
            <a:ext cx="4040138" cy="3636434"/>
            <a:chOff x="600511" y="44655"/>
            <a:chExt cx="3862770" cy="3636434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flipV="1">
              <a:off x="611188" y="440392"/>
              <a:ext cx="3828530" cy="3240697"/>
            </a:xfrm>
            <a:prstGeom prst="round2SameRect">
              <a:avLst>
                <a:gd name="adj1" fmla="val 6744"/>
                <a:gd name="adj2" fmla="val 0"/>
              </a:avLst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80000" tIns="360000" rIns="360000" bIns="180000" numCol="1" spcCol="1270" anchor="b" anchorCtr="0">
              <a:noAutofit/>
            </a:bodyPr>
            <a:lstStyle/>
            <a:p>
              <a:pPr marL="15875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600511" y="44655"/>
              <a:ext cx="3862770" cy="431744"/>
            </a:xfrm>
            <a:custGeom>
              <a:avLst/>
              <a:gdLst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70008 w 4681215"/>
                <a:gd name="connsiteY4" fmla="*/ 420414 h 1575174"/>
                <a:gd name="connsiteX5" fmla="*/ 4681215 w 4681215"/>
                <a:gd name="connsiteY5" fmla="*/ 1417657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10347 w 4691562"/>
                <a:gd name="connsiteY0" fmla="*/ 157517 h 1575174"/>
                <a:gd name="connsiteX1" fmla="*/ 167864 w 4691562"/>
                <a:gd name="connsiteY1" fmla="*/ 0 h 1575174"/>
                <a:gd name="connsiteX2" fmla="*/ 4534045 w 4691562"/>
                <a:gd name="connsiteY2" fmla="*/ 0 h 1575174"/>
                <a:gd name="connsiteX3" fmla="*/ 4691562 w 4691562"/>
                <a:gd name="connsiteY3" fmla="*/ 157517 h 1575174"/>
                <a:gd name="connsiteX4" fmla="*/ 4680355 w 4691562"/>
                <a:gd name="connsiteY4" fmla="*/ 420414 h 1575174"/>
                <a:gd name="connsiteX5" fmla="*/ 4691562 w 4691562"/>
                <a:gd name="connsiteY5" fmla="*/ 1417657 h 1575174"/>
                <a:gd name="connsiteX6" fmla="*/ 10347 w 4691562"/>
                <a:gd name="connsiteY6" fmla="*/ 1417657 h 1575174"/>
                <a:gd name="connsiteX7" fmla="*/ 0 w 4691562"/>
                <a:gd name="connsiteY7" fmla="*/ 420414 h 1575174"/>
                <a:gd name="connsiteX8" fmla="*/ 10347 w 4691562"/>
                <a:gd name="connsiteY8" fmla="*/ 157517 h 1575174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420414"/>
                <a:gd name="connsiteX1" fmla="*/ 167864 w 4691562"/>
                <a:gd name="connsiteY1" fmla="*/ 0 h 420414"/>
                <a:gd name="connsiteX2" fmla="*/ 4534045 w 4691562"/>
                <a:gd name="connsiteY2" fmla="*/ 0 h 420414"/>
                <a:gd name="connsiteX3" fmla="*/ 4691562 w 4691562"/>
                <a:gd name="connsiteY3" fmla="*/ 157517 h 420414"/>
                <a:gd name="connsiteX4" fmla="*/ 4680355 w 4691562"/>
                <a:gd name="connsiteY4" fmla="*/ 420414 h 420414"/>
                <a:gd name="connsiteX5" fmla="*/ 0 w 4691562"/>
                <a:gd name="connsiteY5" fmla="*/ 420414 h 420414"/>
                <a:gd name="connsiteX6" fmla="*/ 10347 w 4691562"/>
                <a:gd name="connsiteY6" fmla="*/ 157517 h 4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562" h="420414">
                  <a:moveTo>
                    <a:pt x="10347" y="157517"/>
                  </a:moveTo>
                  <a:cubicBezTo>
                    <a:pt x="10347" y="70523"/>
                    <a:pt x="80870" y="0"/>
                    <a:pt x="167864" y="0"/>
                  </a:cubicBezTo>
                  <a:lnTo>
                    <a:pt x="4534045" y="0"/>
                  </a:lnTo>
                  <a:cubicBezTo>
                    <a:pt x="4621039" y="0"/>
                    <a:pt x="4691562" y="70523"/>
                    <a:pt x="4691562" y="157517"/>
                  </a:cubicBezTo>
                  <a:lnTo>
                    <a:pt x="4680355" y="420414"/>
                  </a:lnTo>
                  <a:lnTo>
                    <a:pt x="0" y="420414"/>
                  </a:lnTo>
                  <a:lnTo>
                    <a:pt x="10347" y="157517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80000" tIns="36000" rIns="83821" bIns="83820" numCol="1" spcCol="1270" anchor="ctr" anchorCtr="0">
              <a:noAutofit/>
            </a:bodyPr>
            <a:lstStyle/>
            <a:p>
              <a:pPr marL="228600" indent="-228600" defTabSz="977900">
                <a:lnSpc>
                  <a:spcPct val="90000"/>
                </a:lnSpc>
                <a:spcBef>
                  <a:spcPts val="3000"/>
                </a:spcBef>
              </a:pPr>
              <a:r>
                <a:rPr lang="ru-RU" sz="2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Конъюнкция</a:t>
              </a:r>
              <a:endPara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3440924"/>
              </p:ext>
            </p:extLst>
          </p:nvPr>
        </p:nvGraphicFramePr>
        <p:xfrm>
          <a:off x="1619672" y="1593776"/>
          <a:ext cx="2855289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21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14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1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755650" y="3565465"/>
            <a:ext cx="378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Высказывание истинно тогда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тогда, когда истинны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оба исходных высказывания.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8" name="Таблица 4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761956"/>
              </p:ext>
            </p:extLst>
          </p:nvPr>
        </p:nvGraphicFramePr>
        <p:xfrm>
          <a:off x="5868144" y="1592796"/>
          <a:ext cx="2808312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4968464" y="3557914"/>
            <a:ext cx="378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Высказывание ложно тогда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только тогда, когда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ложны оба исходных высказывания.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 rot="16200000">
            <a:off x="206126" y="2164063"/>
            <a:ext cx="1711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Логическое 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умножение</a:t>
            </a:r>
            <a:endParaRPr lang="ru-RU" sz="2000" dirty="0"/>
          </a:p>
        </p:txBody>
      </p:sp>
      <p:sp>
        <p:nvSpPr>
          <p:cNvPr id="51" name="Прямоугольник 50"/>
          <p:cNvSpPr/>
          <p:nvPr/>
        </p:nvSpPr>
        <p:spPr>
          <a:xfrm rot="16200000">
            <a:off x="4502019" y="2103917"/>
            <a:ext cx="1711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Логическое </a:t>
            </a:r>
          </a:p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сложение</a:t>
            </a:r>
            <a:endParaRPr lang="ru-RU" sz="2000" dirty="0"/>
          </a:p>
        </p:txBody>
      </p:sp>
      <p:grpSp>
        <p:nvGrpSpPr>
          <p:cNvPr id="52" name="Группа 51"/>
          <p:cNvGrpSpPr/>
          <p:nvPr/>
        </p:nvGrpSpPr>
        <p:grpSpPr>
          <a:xfrm>
            <a:off x="611188" y="4833156"/>
            <a:ext cx="8281987" cy="1800200"/>
            <a:chOff x="600229" y="116935"/>
            <a:chExt cx="7861945" cy="1800200"/>
          </a:xfrm>
        </p:grpSpPr>
        <p:sp>
          <p:nvSpPr>
            <p:cNvPr id="53" name="Прямоугольник с двумя скругленными соседними углами 52">
              <a:hlinkClick r:id="rId3" action="ppaction://hlinksldjump"/>
            </p:cNvPr>
            <p:cNvSpPr/>
            <p:nvPr/>
          </p:nvSpPr>
          <p:spPr>
            <a:xfrm flipV="1">
              <a:off x="618016" y="512979"/>
              <a:ext cx="7791710" cy="1404156"/>
            </a:xfrm>
            <a:prstGeom prst="round2SameRect">
              <a:avLst>
                <a:gd name="adj1" fmla="val 6192"/>
                <a:gd name="adj2" fmla="val 0"/>
              </a:avLst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80000" tIns="360000" rIns="360000" bIns="180000" numCol="1" spcCol="1270" anchor="b" anchorCtr="0">
              <a:noAutofit/>
            </a:bodyPr>
            <a:lstStyle/>
            <a:p>
              <a:pPr marL="0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Полилиния 53"/>
            <p:cNvSpPr/>
            <p:nvPr/>
          </p:nvSpPr>
          <p:spPr>
            <a:xfrm>
              <a:off x="600229" y="116935"/>
              <a:ext cx="7861945" cy="432000"/>
            </a:xfrm>
            <a:custGeom>
              <a:avLst/>
              <a:gdLst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70008 w 4681215"/>
                <a:gd name="connsiteY4" fmla="*/ 420414 h 1575174"/>
                <a:gd name="connsiteX5" fmla="*/ 4681215 w 4681215"/>
                <a:gd name="connsiteY5" fmla="*/ 1417657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10347 w 4691562"/>
                <a:gd name="connsiteY0" fmla="*/ 157517 h 1575174"/>
                <a:gd name="connsiteX1" fmla="*/ 167864 w 4691562"/>
                <a:gd name="connsiteY1" fmla="*/ 0 h 1575174"/>
                <a:gd name="connsiteX2" fmla="*/ 4534045 w 4691562"/>
                <a:gd name="connsiteY2" fmla="*/ 0 h 1575174"/>
                <a:gd name="connsiteX3" fmla="*/ 4691562 w 4691562"/>
                <a:gd name="connsiteY3" fmla="*/ 157517 h 1575174"/>
                <a:gd name="connsiteX4" fmla="*/ 4680355 w 4691562"/>
                <a:gd name="connsiteY4" fmla="*/ 420414 h 1575174"/>
                <a:gd name="connsiteX5" fmla="*/ 4691562 w 4691562"/>
                <a:gd name="connsiteY5" fmla="*/ 1417657 h 1575174"/>
                <a:gd name="connsiteX6" fmla="*/ 10347 w 4691562"/>
                <a:gd name="connsiteY6" fmla="*/ 1417657 h 1575174"/>
                <a:gd name="connsiteX7" fmla="*/ 0 w 4691562"/>
                <a:gd name="connsiteY7" fmla="*/ 420414 h 1575174"/>
                <a:gd name="connsiteX8" fmla="*/ 10347 w 4691562"/>
                <a:gd name="connsiteY8" fmla="*/ 157517 h 1575174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420414"/>
                <a:gd name="connsiteX1" fmla="*/ 167864 w 4691562"/>
                <a:gd name="connsiteY1" fmla="*/ 0 h 420414"/>
                <a:gd name="connsiteX2" fmla="*/ 4534045 w 4691562"/>
                <a:gd name="connsiteY2" fmla="*/ 0 h 420414"/>
                <a:gd name="connsiteX3" fmla="*/ 4691562 w 4691562"/>
                <a:gd name="connsiteY3" fmla="*/ 157517 h 420414"/>
                <a:gd name="connsiteX4" fmla="*/ 4680355 w 4691562"/>
                <a:gd name="connsiteY4" fmla="*/ 420414 h 420414"/>
                <a:gd name="connsiteX5" fmla="*/ 0 w 4691562"/>
                <a:gd name="connsiteY5" fmla="*/ 420414 h 420414"/>
                <a:gd name="connsiteX6" fmla="*/ 10347 w 4691562"/>
                <a:gd name="connsiteY6" fmla="*/ 157517 h 4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562" h="420414">
                  <a:moveTo>
                    <a:pt x="10347" y="157517"/>
                  </a:moveTo>
                  <a:cubicBezTo>
                    <a:pt x="10347" y="70523"/>
                    <a:pt x="80870" y="0"/>
                    <a:pt x="167864" y="0"/>
                  </a:cubicBezTo>
                  <a:lnTo>
                    <a:pt x="4534045" y="0"/>
                  </a:lnTo>
                  <a:cubicBezTo>
                    <a:pt x="4621039" y="0"/>
                    <a:pt x="4691562" y="70523"/>
                    <a:pt x="4691562" y="157517"/>
                  </a:cubicBezTo>
                  <a:lnTo>
                    <a:pt x="4680355" y="420414"/>
                  </a:lnTo>
                  <a:lnTo>
                    <a:pt x="0" y="420414"/>
                  </a:lnTo>
                  <a:lnTo>
                    <a:pt x="10347" y="157517"/>
                  </a:lnTo>
                  <a:close/>
                </a:path>
              </a:pathLst>
            </a:cu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0000" tIns="36000" rIns="83821" bIns="83820" numCol="1" spcCol="1270" anchor="ctr" anchorCtr="0">
              <a:noAutofit/>
            </a:bodyPr>
            <a:lstStyle/>
            <a:p>
              <a:pPr marL="228600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Отрицание </a:t>
              </a:r>
              <a:endPara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1421221"/>
              </p:ext>
            </p:extLst>
          </p:nvPr>
        </p:nvGraphicFramePr>
        <p:xfrm>
          <a:off x="2483768" y="5373216"/>
          <a:ext cx="190352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17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623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2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23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240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Прямоугольник 55"/>
          <p:cNvSpPr/>
          <p:nvPr/>
        </p:nvSpPr>
        <p:spPr>
          <a:xfrm>
            <a:off x="4680012" y="5301208"/>
            <a:ext cx="3996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Высказыванию ставится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соот-ветствие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новое высказывание, значение которого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противопо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-ложно исходному.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99592" y="5733256"/>
            <a:ext cx="13053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Инверсия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0792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  <p:bldP spid="51" grpId="0"/>
      <p:bldP spid="56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операции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11558" y="1053040"/>
            <a:ext cx="4068391" cy="5436300"/>
            <a:chOff x="600511" y="44655"/>
            <a:chExt cx="3862770" cy="5436300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flipV="1">
              <a:off x="611188" y="440391"/>
              <a:ext cx="3828530" cy="5040564"/>
            </a:xfrm>
            <a:prstGeom prst="round2SameRect">
              <a:avLst>
                <a:gd name="adj1" fmla="val 6744"/>
                <a:gd name="adj2" fmla="val 0"/>
              </a:avLst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80000" tIns="360000" rIns="360000" bIns="180000" numCol="1" spcCol="1270" anchor="b" anchorCtr="0">
              <a:noAutofit/>
            </a:bodyPr>
            <a:lstStyle/>
            <a:p>
              <a:pPr marL="15875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600511" y="44655"/>
              <a:ext cx="3862770" cy="575760"/>
            </a:xfrm>
            <a:custGeom>
              <a:avLst/>
              <a:gdLst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70008 w 4681215"/>
                <a:gd name="connsiteY4" fmla="*/ 420414 h 1575174"/>
                <a:gd name="connsiteX5" fmla="*/ 4681215 w 4681215"/>
                <a:gd name="connsiteY5" fmla="*/ 1417657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10347 w 4691562"/>
                <a:gd name="connsiteY0" fmla="*/ 157517 h 1575174"/>
                <a:gd name="connsiteX1" fmla="*/ 167864 w 4691562"/>
                <a:gd name="connsiteY1" fmla="*/ 0 h 1575174"/>
                <a:gd name="connsiteX2" fmla="*/ 4534045 w 4691562"/>
                <a:gd name="connsiteY2" fmla="*/ 0 h 1575174"/>
                <a:gd name="connsiteX3" fmla="*/ 4691562 w 4691562"/>
                <a:gd name="connsiteY3" fmla="*/ 157517 h 1575174"/>
                <a:gd name="connsiteX4" fmla="*/ 4680355 w 4691562"/>
                <a:gd name="connsiteY4" fmla="*/ 420414 h 1575174"/>
                <a:gd name="connsiteX5" fmla="*/ 4691562 w 4691562"/>
                <a:gd name="connsiteY5" fmla="*/ 1417657 h 1575174"/>
                <a:gd name="connsiteX6" fmla="*/ 10347 w 4691562"/>
                <a:gd name="connsiteY6" fmla="*/ 1417657 h 1575174"/>
                <a:gd name="connsiteX7" fmla="*/ 0 w 4691562"/>
                <a:gd name="connsiteY7" fmla="*/ 420414 h 1575174"/>
                <a:gd name="connsiteX8" fmla="*/ 10347 w 4691562"/>
                <a:gd name="connsiteY8" fmla="*/ 157517 h 1575174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420414"/>
                <a:gd name="connsiteX1" fmla="*/ 167864 w 4691562"/>
                <a:gd name="connsiteY1" fmla="*/ 0 h 420414"/>
                <a:gd name="connsiteX2" fmla="*/ 4534045 w 4691562"/>
                <a:gd name="connsiteY2" fmla="*/ 0 h 420414"/>
                <a:gd name="connsiteX3" fmla="*/ 4691562 w 4691562"/>
                <a:gd name="connsiteY3" fmla="*/ 157517 h 420414"/>
                <a:gd name="connsiteX4" fmla="*/ 4680355 w 4691562"/>
                <a:gd name="connsiteY4" fmla="*/ 420414 h 420414"/>
                <a:gd name="connsiteX5" fmla="*/ 0 w 4691562"/>
                <a:gd name="connsiteY5" fmla="*/ 420414 h 420414"/>
                <a:gd name="connsiteX6" fmla="*/ 10347 w 4691562"/>
                <a:gd name="connsiteY6" fmla="*/ 157517 h 4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562" h="420414">
                  <a:moveTo>
                    <a:pt x="10347" y="157517"/>
                  </a:moveTo>
                  <a:cubicBezTo>
                    <a:pt x="10347" y="70523"/>
                    <a:pt x="80870" y="0"/>
                    <a:pt x="167864" y="0"/>
                  </a:cubicBezTo>
                  <a:lnTo>
                    <a:pt x="4534045" y="0"/>
                  </a:lnTo>
                  <a:cubicBezTo>
                    <a:pt x="4621039" y="0"/>
                    <a:pt x="4691562" y="70523"/>
                    <a:pt x="4691562" y="157517"/>
                  </a:cubicBezTo>
                  <a:lnTo>
                    <a:pt x="4680355" y="420414"/>
                  </a:lnTo>
                  <a:lnTo>
                    <a:pt x="0" y="420414"/>
                  </a:lnTo>
                  <a:lnTo>
                    <a:pt x="10347" y="157517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80000" tIns="36000" rIns="83821" bIns="83820" numCol="1" spcCol="1270" anchor="ctr" anchorCtr="0">
              <a:noAutofit/>
            </a:bodyPr>
            <a:lstStyle/>
            <a:p>
              <a:pPr marL="228600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Импликация</a:t>
              </a: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7715404"/>
              </p:ext>
            </p:extLst>
          </p:nvPr>
        </p:nvGraphicFramePr>
        <p:xfrm>
          <a:off x="1258888" y="2131878"/>
          <a:ext cx="2773052" cy="2089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1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17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784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→ 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78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8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78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78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792163" y="4309554"/>
            <a:ext cx="38125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Ложно тогда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только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тогда, когда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посылка (первое) истинна, а следствие (второе) ложно.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65902" y="1673445"/>
            <a:ext cx="3779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Следование</a:t>
            </a:r>
            <a:endParaRPr lang="ru-RU" sz="2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896035" y="1016000"/>
            <a:ext cx="3888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верно списали пример, то получили верный ответ.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92081" y="2312876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 списали верно</a:t>
            </a:r>
          </a:p>
          <a:p>
            <a:pPr algn="just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Получили верный ответ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96036" y="3032407"/>
            <a:ext cx="3888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высказывании нет информации о правильности самого решения.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Анализи-ровать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можно только то, что сказано в высказывании. </a:t>
            </a:r>
          </a:p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списали неверно, то ответ может быть любым. </a:t>
            </a:r>
          </a:p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ложной посылки можно получить истинное и ложное высказывание, из истинного только истинное.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9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операции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621615" y="1025324"/>
            <a:ext cx="4069147" cy="5436659"/>
            <a:chOff x="600229" y="44655"/>
            <a:chExt cx="3862770" cy="5436659"/>
          </a:xfrm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flipV="1">
              <a:off x="618017" y="440391"/>
              <a:ext cx="3826651" cy="5040923"/>
            </a:xfrm>
            <a:prstGeom prst="round2SameRect">
              <a:avLst>
                <a:gd name="adj1" fmla="val 6192"/>
                <a:gd name="adj2" fmla="val 0"/>
              </a:avLst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80000" tIns="360000" rIns="360000" bIns="180000" numCol="1" spcCol="1270" anchor="b" anchorCtr="0">
              <a:noAutofit/>
            </a:bodyPr>
            <a:lstStyle/>
            <a:p>
              <a:pPr marL="0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600229" y="44655"/>
              <a:ext cx="3862770" cy="576000"/>
            </a:xfrm>
            <a:custGeom>
              <a:avLst/>
              <a:gdLst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70008 w 4681215"/>
                <a:gd name="connsiteY4" fmla="*/ 420414 h 1575174"/>
                <a:gd name="connsiteX5" fmla="*/ 4681215 w 4681215"/>
                <a:gd name="connsiteY5" fmla="*/ 1417657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10347 w 4691562"/>
                <a:gd name="connsiteY0" fmla="*/ 157517 h 1575174"/>
                <a:gd name="connsiteX1" fmla="*/ 167864 w 4691562"/>
                <a:gd name="connsiteY1" fmla="*/ 0 h 1575174"/>
                <a:gd name="connsiteX2" fmla="*/ 4534045 w 4691562"/>
                <a:gd name="connsiteY2" fmla="*/ 0 h 1575174"/>
                <a:gd name="connsiteX3" fmla="*/ 4691562 w 4691562"/>
                <a:gd name="connsiteY3" fmla="*/ 157517 h 1575174"/>
                <a:gd name="connsiteX4" fmla="*/ 4680355 w 4691562"/>
                <a:gd name="connsiteY4" fmla="*/ 420414 h 1575174"/>
                <a:gd name="connsiteX5" fmla="*/ 4691562 w 4691562"/>
                <a:gd name="connsiteY5" fmla="*/ 1417657 h 1575174"/>
                <a:gd name="connsiteX6" fmla="*/ 10347 w 4691562"/>
                <a:gd name="connsiteY6" fmla="*/ 1417657 h 1575174"/>
                <a:gd name="connsiteX7" fmla="*/ 0 w 4691562"/>
                <a:gd name="connsiteY7" fmla="*/ 420414 h 1575174"/>
                <a:gd name="connsiteX8" fmla="*/ 10347 w 4691562"/>
                <a:gd name="connsiteY8" fmla="*/ 157517 h 1575174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420414"/>
                <a:gd name="connsiteX1" fmla="*/ 167864 w 4691562"/>
                <a:gd name="connsiteY1" fmla="*/ 0 h 420414"/>
                <a:gd name="connsiteX2" fmla="*/ 4534045 w 4691562"/>
                <a:gd name="connsiteY2" fmla="*/ 0 h 420414"/>
                <a:gd name="connsiteX3" fmla="*/ 4691562 w 4691562"/>
                <a:gd name="connsiteY3" fmla="*/ 157517 h 420414"/>
                <a:gd name="connsiteX4" fmla="*/ 4680355 w 4691562"/>
                <a:gd name="connsiteY4" fmla="*/ 420414 h 420414"/>
                <a:gd name="connsiteX5" fmla="*/ 0 w 4691562"/>
                <a:gd name="connsiteY5" fmla="*/ 420414 h 420414"/>
                <a:gd name="connsiteX6" fmla="*/ 10347 w 4691562"/>
                <a:gd name="connsiteY6" fmla="*/ 157517 h 4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562" h="420414">
                  <a:moveTo>
                    <a:pt x="10347" y="157517"/>
                  </a:moveTo>
                  <a:cubicBezTo>
                    <a:pt x="10347" y="70523"/>
                    <a:pt x="80870" y="0"/>
                    <a:pt x="167864" y="0"/>
                  </a:cubicBezTo>
                  <a:lnTo>
                    <a:pt x="4534045" y="0"/>
                  </a:lnTo>
                  <a:cubicBezTo>
                    <a:pt x="4621039" y="0"/>
                    <a:pt x="4691562" y="70523"/>
                    <a:pt x="4691562" y="157517"/>
                  </a:cubicBezTo>
                  <a:lnTo>
                    <a:pt x="4680355" y="420414"/>
                  </a:lnTo>
                  <a:lnTo>
                    <a:pt x="0" y="420414"/>
                  </a:lnTo>
                  <a:lnTo>
                    <a:pt x="10347" y="157517"/>
                  </a:lnTo>
                  <a:close/>
                </a:path>
              </a:pathLst>
            </a:custGeom>
            <a:gradFill>
              <a:gsLst>
                <a:gs pos="0">
                  <a:srgbClr val="0094C8"/>
                </a:gs>
                <a:gs pos="80000">
                  <a:srgbClr val="4BD0FF"/>
                </a:gs>
                <a:gs pos="100000">
                  <a:srgbClr val="4BD0FF"/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0000" tIns="36000" rIns="83821" bIns="83820" numCol="1" spcCol="1270" anchor="ctr" anchorCtr="0">
              <a:noAutofit/>
            </a:bodyPr>
            <a:lstStyle/>
            <a:p>
              <a:pPr marL="228600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Строгая дизъюнкция</a:t>
              </a:r>
              <a:endPara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48" name="Таблица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2655757"/>
                  </p:ext>
                </p:extLst>
              </p:nvPr>
            </p:nvGraphicFramePr>
            <p:xfrm>
              <a:off x="1251746" y="2588539"/>
              <a:ext cx="2808312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9208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lang="ru-RU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ru-RU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⊕</m:t>
                              </m:r>
                              <m:r>
                                <a:rPr lang="ru-RU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000" b="1" baseline="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ru-RU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60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8" name="Таблица 4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2192655757"/>
                  </p:ext>
                </p:extLst>
              </p:nvPr>
            </p:nvGraphicFramePr>
            <p:xfrm>
              <a:off x="1251746" y="2588539"/>
              <a:ext cx="2808312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792088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0000"/>
                        </a:ext>
                      </a:extLst>
                    </a:gridCol>
                    <a:gridCol w="720080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0001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</a:t>
                          </a:r>
                          <a:endParaRPr lang="ru-RU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b="1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</a:t>
                          </a:r>
                          <a:endParaRPr lang="ru-RU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17371" t="-6154" r="-939" b="-4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ru-RU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1">
                              <a:lumMod val="7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9" name="Прямоугольник 48"/>
          <p:cNvSpPr/>
          <p:nvPr/>
        </p:nvSpPr>
        <p:spPr>
          <a:xfrm>
            <a:off x="755996" y="4647912"/>
            <a:ext cx="3780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Высказывание истинно тогда, когда только одно из двух исходных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выска-зываний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истинно.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800945" y="1710211"/>
            <a:ext cx="3992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Исключающая дизъюнкция</a:t>
            </a:r>
            <a:endParaRPr lang="ru-RU" sz="2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860032" y="1016000"/>
            <a:ext cx="40331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Сегодня мы пойдем либо в театр, либо в кино.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860032" y="1966562"/>
            <a:ext cx="3895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Мы пойдем в театр</a:t>
            </a:r>
          </a:p>
          <a:p>
            <a:pPr indent="354013" algn="just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Мы пойдем в кино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60032" y="2708920"/>
            <a:ext cx="40331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Невозможно отправиться в кино и в театр одновременно.</a:t>
            </a:r>
          </a:p>
          <a:p>
            <a:pPr marL="1071563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Но если не пойти в театр и не пойти в кино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высказывание будет ложным.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3618225"/>
            <a:ext cx="3456382" cy="28800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179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Логические операции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11560" y="1053041"/>
            <a:ext cx="4040138" cy="5400148"/>
            <a:chOff x="600511" y="44655"/>
            <a:chExt cx="3862770" cy="5436659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flipV="1">
              <a:off x="611188" y="440390"/>
              <a:ext cx="3828530" cy="5040924"/>
            </a:xfrm>
            <a:prstGeom prst="round2SameRect">
              <a:avLst>
                <a:gd name="adj1" fmla="val 6744"/>
                <a:gd name="adj2" fmla="val 0"/>
              </a:avLst>
            </a:prstGeom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180000" tIns="360000" rIns="360000" bIns="180000" numCol="1" spcCol="1270" anchor="b" anchorCtr="0">
              <a:noAutofit/>
            </a:bodyPr>
            <a:lstStyle/>
            <a:p>
              <a:pPr marL="15875" lvl="1" defTabSz="9779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600511" y="44655"/>
              <a:ext cx="3862770" cy="576000"/>
            </a:xfrm>
            <a:custGeom>
              <a:avLst/>
              <a:gdLst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157517 w 4681215"/>
                <a:gd name="connsiteY6" fmla="*/ 1575174 h 1575174"/>
                <a:gd name="connsiteX7" fmla="*/ 0 w 4681215"/>
                <a:gd name="connsiteY7" fmla="*/ 1417657 h 1575174"/>
                <a:gd name="connsiteX8" fmla="*/ 0 w 4681215"/>
                <a:gd name="connsiteY8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4523698 w 4681215"/>
                <a:gd name="connsiteY5" fmla="*/ 1575174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81215 w 4681215"/>
                <a:gd name="connsiteY4" fmla="*/ 1417657 h 1575174"/>
                <a:gd name="connsiteX5" fmla="*/ 0 w 4681215"/>
                <a:gd name="connsiteY5" fmla="*/ 1417657 h 1575174"/>
                <a:gd name="connsiteX6" fmla="*/ 0 w 4681215"/>
                <a:gd name="connsiteY6" fmla="*/ 157517 h 1575174"/>
                <a:gd name="connsiteX0" fmla="*/ 0 w 4681215"/>
                <a:gd name="connsiteY0" fmla="*/ 157517 h 1575174"/>
                <a:gd name="connsiteX1" fmla="*/ 157517 w 4681215"/>
                <a:gd name="connsiteY1" fmla="*/ 0 h 1575174"/>
                <a:gd name="connsiteX2" fmla="*/ 4523698 w 4681215"/>
                <a:gd name="connsiteY2" fmla="*/ 0 h 1575174"/>
                <a:gd name="connsiteX3" fmla="*/ 4681215 w 4681215"/>
                <a:gd name="connsiteY3" fmla="*/ 157517 h 1575174"/>
                <a:gd name="connsiteX4" fmla="*/ 4670008 w 4681215"/>
                <a:gd name="connsiteY4" fmla="*/ 420414 h 1575174"/>
                <a:gd name="connsiteX5" fmla="*/ 4681215 w 4681215"/>
                <a:gd name="connsiteY5" fmla="*/ 1417657 h 1575174"/>
                <a:gd name="connsiteX6" fmla="*/ 0 w 4681215"/>
                <a:gd name="connsiteY6" fmla="*/ 1417657 h 1575174"/>
                <a:gd name="connsiteX7" fmla="*/ 0 w 4681215"/>
                <a:gd name="connsiteY7" fmla="*/ 157517 h 1575174"/>
                <a:gd name="connsiteX0" fmla="*/ 10347 w 4691562"/>
                <a:gd name="connsiteY0" fmla="*/ 157517 h 1575174"/>
                <a:gd name="connsiteX1" fmla="*/ 167864 w 4691562"/>
                <a:gd name="connsiteY1" fmla="*/ 0 h 1575174"/>
                <a:gd name="connsiteX2" fmla="*/ 4534045 w 4691562"/>
                <a:gd name="connsiteY2" fmla="*/ 0 h 1575174"/>
                <a:gd name="connsiteX3" fmla="*/ 4691562 w 4691562"/>
                <a:gd name="connsiteY3" fmla="*/ 157517 h 1575174"/>
                <a:gd name="connsiteX4" fmla="*/ 4680355 w 4691562"/>
                <a:gd name="connsiteY4" fmla="*/ 420414 h 1575174"/>
                <a:gd name="connsiteX5" fmla="*/ 4691562 w 4691562"/>
                <a:gd name="connsiteY5" fmla="*/ 1417657 h 1575174"/>
                <a:gd name="connsiteX6" fmla="*/ 10347 w 4691562"/>
                <a:gd name="connsiteY6" fmla="*/ 1417657 h 1575174"/>
                <a:gd name="connsiteX7" fmla="*/ 0 w 4691562"/>
                <a:gd name="connsiteY7" fmla="*/ 420414 h 1575174"/>
                <a:gd name="connsiteX8" fmla="*/ 10347 w 4691562"/>
                <a:gd name="connsiteY8" fmla="*/ 157517 h 1575174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1417657"/>
                <a:gd name="connsiteX1" fmla="*/ 167864 w 4691562"/>
                <a:gd name="connsiteY1" fmla="*/ 0 h 1417657"/>
                <a:gd name="connsiteX2" fmla="*/ 4534045 w 4691562"/>
                <a:gd name="connsiteY2" fmla="*/ 0 h 1417657"/>
                <a:gd name="connsiteX3" fmla="*/ 4691562 w 4691562"/>
                <a:gd name="connsiteY3" fmla="*/ 157517 h 1417657"/>
                <a:gd name="connsiteX4" fmla="*/ 4680355 w 4691562"/>
                <a:gd name="connsiteY4" fmla="*/ 420414 h 1417657"/>
                <a:gd name="connsiteX5" fmla="*/ 4691562 w 4691562"/>
                <a:gd name="connsiteY5" fmla="*/ 1417657 h 1417657"/>
                <a:gd name="connsiteX6" fmla="*/ 0 w 4691562"/>
                <a:gd name="connsiteY6" fmla="*/ 420414 h 1417657"/>
                <a:gd name="connsiteX7" fmla="*/ 10347 w 4691562"/>
                <a:gd name="connsiteY7" fmla="*/ 157517 h 1417657"/>
                <a:gd name="connsiteX0" fmla="*/ 10347 w 4691562"/>
                <a:gd name="connsiteY0" fmla="*/ 157517 h 420414"/>
                <a:gd name="connsiteX1" fmla="*/ 167864 w 4691562"/>
                <a:gd name="connsiteY1" fmla="*/ 0 h 420414"/>
                <a:gd name="connsiteX2" fmla="*/ 4534045 w 4691562"/>
                <a:gd name="connsiteY2" fmla="*/ 0 h 420414"/>
                <a:gd name="connsiteX3" fmla="*/ 4691562 w 4691562"/>
                <a:gd name="connsiteY3" fmla="*/ 157517 h 420414"/>
                <a:gd name="connsiteX4" fmla="*/ 4680355 w 4691562"/>
                <a:gd name="connsiteY4" fmla="*/ 420414 h 420414"/>
                <a:gd name="connsiteX5" fmla="*/ 0 w 4691562"/>
                <a:gd name="connsiteY5" fmla="*/ 420414 h 420414"/>
                <a:gd name="connsiteX6" fmla="*/ 10347 w 4691562"/>
                <a:gd name="connsiteY6" fmla="*/ 157517 h 4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1562" h="420414">
                  <a:moveTo>
                    <a:pt x="10347" y="157517"/>
                  </a:moveTo>
                  <a:cubicBezTo>
                    <a:pt x="10347" y="70523"/>
                    <a:pt x="80870" y="0"/>
                    <a:pt x="167864" y="0"/>
                  </a:cubicBezTo>
                  <a:lnTo>
                    <a:pt x="4534045" y="0"/>
                  </a:lnTo>
                  <a:cubicBezTo>
                    <a:pt x="4621039" y="0"/>
                    <a:pt x="4691562" y="70523"/>
                    <a:pt x="4691562" y="157517"/>
                  </a:cubicBezTo>
                  <a:lnTo>
                    <a:pt x="4680355" y="420414"/>
                  </a:lnTo>
                  <a:lnTo>
                    <a:pt x="0" y="420414"/>
                  </a:lnTo>
                  <a:lnTo>
                    <a:pt x="10347" y="157517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180000" tIns="36000" rIns="83821" bIns="83820" numCol="1" spcCol="1270" anchor="ctr" anchorCtr="0">
              <a:noAutofit/>
            </a:bodyPr>
            <a:lstStyle/>
            <a:p>
              <a:pPr marL="228600" indent="-228600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Эквиваленция</a:t>
              </a:r>
              <a:endParaRPr lang="ru-RU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7284327"/>
              </p:ext>
            </p:extLst>
          </p:nvPr>
        </p:nvGraphicFramePr>
        <p:xfrm>
          <a:off x="1203984" y="2176095"/>
          <a:ext cx="2855289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5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77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1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↔</a:t>
                      </a:r>
                      <a:r>
                        <a:rPr lang="ru-RU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C2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792163" y="4181642"/>
            <a:ext cx="37804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Высказывание истинно тогда,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когда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оба исходных высказывания истинны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оба исходных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выска-зывания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ложны.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390706" y="1687124"/>
            <a:ext cx="246836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Равнозначность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96489" y="1036870"/>
            <a:ext cx="41281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Аттестат об образовании выдается тогда и только тогда, когда выпускник успешно про-ходит государственную итоговую аттестацию.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91173" y="2986615"/>
            <a:ext cx="40966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A: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Выдается аттестат</a:t>
            </a:r>
          </a:p>
          <a:p>
            <a:pPr>
              <a:tabLst>
                <a:tab pos="363538" algn="l"/>
              </a:tabLs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Успешное прохождение 	аттестации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96488" y="4002278"/>
            <a:ext cx="40913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25"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Два события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взаимо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-связаны. Получение аттестата без успешного  прохождения  процедуры ЕГЭ невозможно, как невозможно и обратное.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821" y="5157402"/>
            <a:ext cx="1295787" cy="1295787"/>
          </a:xfrm>
          <a:prstGeom prst="rect">
            <a:avLst/>
          </a:prstGeom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906508" y="5682982"/>
                <a:ext cx="2406108" cy="5675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b="0" i="0" smtClean="0">
                          <a:solidFill>
                            <a:srgbClr val="5475B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3200" b="0" i="0" smtClean="0">
                          <a:solidFill>
                            <a:srgbClr val="5475BE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⨁</m:t>
                      </m:r>
                      <m:r>
                        <m:rPr>
                          <m:nor/>
                        </m:rPr>
                        <a:rPr lang="en-US" sz="3200" b="0" i="0" smtClean="0">
                          <a:solidFill>
                            <a:srgbClr val="5475BE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3200" b="0" i="0" smtClean="0">
                          <a:solidFill>
                            <a:srgbClr val="5475BE"/>
                          </a:solidFill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3200" b="0" i="1" smtClean="0">
                              <a:solidFill>
                                <a:srgbClr val="5475B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nor/>
                            </m:rPr>
                            <a:rPr lang="en-US" sz="3200" i="0">
                              <a:solidFill>
                                <a:srgbClr val="5475BE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3200" i="0">
                              <a:solidFill>
                                <a:srgbClr val="5475BE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⟷</m:t>
                          </m:r>
                          <m:r>
                            <m:rPr>
                              <m:nor/>
                            </m:rPr>
                            <a:rPr lang="en-US" sz="3200" i="0">
                              <a:solidFill>
                                <a:srgbClr val="5475BE"/>
                              </a:solidFill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ru-RU" sz="3200" dirty="0">
                              <a:solidFill>
                                <a:srgbClr val="5475BE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bar>
                    </m:oMath>
                  </m:oMathPara>
                </a14:m>
                <a:endParaRPr lang="ru-RU" sz="3200" dirty="0">
                  <a:solidFill>
                    <a:srgbClr val="5475BE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508" y="5682982"/>
                <a:ext cx="2406108" cy="567528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59690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0" grpId="0"/>
      <p:bldP spid="18" grpId="0"/>
      <p:bldP spid="19" grpId="0"/>
      <p:bldP spid="20" grpId="0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22591</TotalTime>
  <Words>859</Words>
  <Application>Microsoft Office PowerPoint</Application>
  <PresentationFormat>Экран (4:3)</PresentationFormat>
  <Paragraphs>210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АЛГЕБРА ЛОГИКИ</vt:lpstr>
      <vt:lpstr>Алгебра логики</vt:lpstr>
      <vt:lpstr>Высказывания и переменные</vt:lpstr>
      <vt:lpstr>Высказывания и переменные</vt:lpstr>
      <vt:lpstr>Высказывания и переменные</vt:lpstr>
      <vt:lpstr>Логические операции</vt:lpstr>
      <vt:lpstr>Логические операции</vt:lpstr>
      <vt:lpstr>Логические операции</vt:lpstr>
      <vt:lpstr>Логические операции</vt:lpstr>
      <vt:lpstr>Логические выражения</vt:lpstr>
      <vt:lpstr>Логические выражения</vt:lpstr>
      <vt:lpstr>Вопросы и задания</vt:lpstr>
      <vt:lpstr>Вопросы и 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MK</dc:creator>
  <cp:lastModifiedBy>admin</cp:lastModifiedBy>
  <cp:revision>1017</cp:revision>
  <dcterms:modified xsi:type="dcterms:W3CDTF">2025-04-07T06:12:30Z</dcterms:modified>
</cp:coreProperties>
</file>