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368" r:id="rId3"/>
    <p:sldId id="356" r:id="rId4"/>
    <p:sldId id="357" r:id="rId5"/>
    <p:sldId id="358" r:id="rId6"/>
    <p:sldId id="359" r:id="rId7"/>
    <p:sldId id="360" r:id="rId8"/>
    <p:sldId id="361" r:id="rId9"/>
    <p:sldId id="362" r:id="rId10"/>
    <p:sldId id="365" r:id="rId11"/>
    <p:sldId id="370" r:id="rId12"/>
    <p:sldId id="303" r:id="rId13"/>
    <p:sldId id="371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4042" userDrawn="1">
          <p15:clr>
            <a:srgbClr val="A4A3A4"/>
          </p15:clr>
        </p15:guide>
        <p15:guide id="2" pos="3129" userDrawn="1">
          <p15:clr>
            <a:srgbClr val="A4A3A4"/>
          </p15:clr>
        </p15:guide>
        <p15:guide id="3" pos="385" userDrawn="1">
          <p15:clr>
            <a:srgbClr val="A4A3A4"/>
          </p15:clr>
        </p15:guide>
        <p15:guide id="4" orient="horz" pos="640" userDrawn="1">
          <p15:clr>
            <a:srgbClr val="A4A3A4"/>
          </p15:clr>
        </p15:guide>
        <p15:guide id="5" pos="816" userDrawn="1">
          <p15:clr>
            <a:srgbClr val="A4A3A4"/>
          </p15:clr>
        </p15:guide>
        <p15:guide id="6" orient="horz" pos="4224" userDrawn="1">
          <p15:clr>
            <a:srgbClr val="A4A3A4"/>
          </p15:clr>
        </p15:guide>
        <p15:guide id="7" orient="horz" pos="3203" userDrawn="1">
          <p15:clr>
            <a:srgbClr val="A4A3A4"/>
          </p15:clr>
        </p15:guide>
        <p15:guide id="8" pos="5602" userDrawn="1">
          <p15:clr>
            <a:srgbClr val="A4A3A4"/>
          </p15:clr>
        </p15:guide>
        <p15:guide id="9" orient="horz" pos="3498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628D45"/>
    <a:srgbClr val="A7E8FF"/>
    <a:srgbClr val="9BE5FF"/>
    <a:srgbClr val="0070C0"/>
    <a:srgbClr val="5475BE"/>
    <a:srgbClr val="D9F5FF"/>
    <a:srgbClr val="558ED5"/>
    <a:srgbClr val="89E0FF"/>
    <a:srgbClr val="00B0F0"/>
    <a:srgbClr val="4BD0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Средний стиль 1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06799F8-075E-4A3A-A7F6-7FBC6576F1A4}" styleName="Стиль из темы 2 -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Светлый стиль 2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A111915-BE36-4E01-A7E5-04B1672EAD32}" styleName="Светлый стиль 2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97" autoAdjust="0"/>
    <p:restoredTop sz="83029" autoAdjust="0"/>
  </p:normalViewPr>
  <p:slideViewPr>
    <p:cSldViewPr>
      <p:cViewPr varScale="1">
        <p:scale>
          <a:sx n="96" d="100"/>
          <a:sy n="96" d="100"/>
        </p:scale>
        <p:origin x="-1440" y="-96"/>
      </p:cViewPr>
      <p:guideLst>
        <p:guide orient="horz" pos="4042"/>
        <p:guide orient="horz" pos="640"/>
        <p:guide orient="horz" pos="4224"/>
        <p:guide orient="horz" pos="3203"/>
        <p:guide orient="horz" pos="3498"/>
        <p:guide pos="3129"/>
        <p:guide pos="385"/>
        <p:guide pos="816"/>
        <p:guide pos="5602"/>
      </p:guideLst>
    </p:cSldViewPr>
  </p:slid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150" d="100"/>
        <a:sy n="150" d="100"/>
      </p:scale>
      <p:origin x="0" y="7764"/>
    </p:cViewPr>
  </p:sorterViewPr>
  <p:notesViewPr>
    <p:cSldViewPr showGuides="1">
      <p:cViewPr varScale="1">
        <p:scale>
          <a:sx n="53" d="100"/>
          <a:sy n="53" d="100"/>
        </p:scale>
        <p:origin x="2844" y="84"/>
      </p:cViewPr>
      <p:guideLst>
        <p:guide orient="horz" pos="2880"/>
        <p:guide pos="2160"/>
      </p:guideLst>
    </p:cSldViewPr>
  </p:notes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3DECFB-AFAA-43A6-80AE-F6B6BF481728}" type="datetimeFigureOut">
              <a:rPr lang="ru-RU" smtClean="0"/>
              <a:pPr/>
              <a:t>03.04.2025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F705C0-65DE-437A-8D67-B1204842C6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122352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="1" dirty="0" smtClean="0"/>
              <a:t>Комментарий</a:t>
            </a:r>
            <a:endParaRPr lang="ru-RU" dirty="0" smtClean="0"/>
          </a:p>
          <a:p>
            <a:r>
              <a:rPr lang="ru-RU" dirty="0" smtClean="0"/>
              <a:t>Фразеологизмы</a:t>
            </a:r>
            <a:r>
              <a:rPr lang="ru-RU" baseline="0" dirty="0" smtClean="0"/>
              <a:t> с глаголами в повелительном наклонении не являются высказываниями, так же как и вопросительные предложения.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F705C0-65DE-437A-8D67-B1204842C6AC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570202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 dirty="0" smtClean="0"/>
              <a:t>Комментарий</a:t>
            </a:r>
            <a:r>
              <a:rPr lang="ru-RU" dirty="0" smtClean="0"/>
              <a:t>:</a:t>
            </a:r>
            <a:r>
              <a:rPr lang="ru-RU" baseline="0" dirty="0" smtClean="0"/>
              <a:t> Анимация по пробелу. 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F705C0-65DE-437A-8D67-B1204842C6AC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987879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 dirty="0" smtClean="0"/>
              <a:t>Комментарий</a:t>
            </a:r>
            <a:r>
              <a:rPr lang="ru-RU" dirty="0" smtClean="0"/>
              <a:t>:</a:t>
            </a:r>
            <a:r>
              <a:rPr lang="ru-RU" baseline="0" dirty="0" smtClean="0"/>
              <a:t> Анимация по пробелу. 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F705C0-65DE-437A-8D67-B1204842C6AC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421428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 dirty="0" smtClean="0"/>
              <a:t>Комментарий</a:t>
            </a:r>
            <a:r>
              <a:rPr lang="ru-RU" dirty="0" smtClean="0"/>
              <a:t>:</a:t>
            </a:r>
            <a:r>
              <a:rPr lang="ru-RU" baseline="0" dirty="0" smtClean="0"/>
              <a:t> Анимация по пробелу. 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F705C0-65DE-437A-8D67-B1204842C6AC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08936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 dirty="0" smtClean="0"/>
              <a:t>Комментарий</a:t>
            </a:r>
            <a:r>
              <a:rPr lang="ru-RU" dirty="0" smtClean="0"/>
              <a:t>:</a:t>
            </a:r>
            <a:r>
              <a:rPr lang="ru-RU" baseline="0" dirty="0" smtClean="0"/>
              <a:t> Анимация по пробелу. 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F705C0-65DE-437A-8D67-B1204842C6AC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342895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 dirty="0" smtClean="0"/>
              <a:t>Комментарий</a:t>
            </a:r>
            <a:r>
              <a:rPr lang="ru-RU" dirty="0" smtClean="0"/>
              <a:t>:</a:t>
            </a:r>
            <a:r>
              <a:rPr lang="ru-RU" baseline="0" dirty="0" smtClean="0"/>
              <a:t> Анимация по пробелу. 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F705C0-65DE-437A-8D67-B1204842C6AC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845762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 dirty="0" smtClean="0"/>
              <a:t>Комментарий</a:t>
            </a:r>
            <a:r>
              <a:rPr lang="ru-RU" dirty="0" smtClean="0"/>
              <a:t>:</a:t>
            </a:r>
            <a:r>
              <a:rPr lang="ru-RU" baseline="0" dirty="0" smtClean="0"/>
              <a:t> Анимация по пробелу. 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F705C0-65DE-437A-8D67-B1204842C6AC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988539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 dirty="0" smtClean="0"/>
              <a:t>Комментарий</a:t>
            </a:r>
            <a:r>
              <a:rPr lang="ru-RU" dirty="0" smtClean="0"/>
              <a:t>:</a:t>
            </a:r>
            <a:r>
              <a:rPr lang="ru-RU" baseline="0" dirty="0" smtClean="0"/>
              <a:t> Ответы появляются после выбора соответствующей кнопки. 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F705C0-65DE-437A-8D67-B1204842C6AC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245596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 dirty="0" smtClean="0"/>
              <a:t>Комментарий</a:t>
            </a:r>
            <a:r>
              <a:rPr lang="ru-RU" dirty="0" smtClean="0"/>
              <a:t>:</a:t>
            </a:r>
            <a:r>
              <a:rPr lang="ru-RU" baseline="0" dirty="0" smtClean="0"/>
              <a:t> Ответы появляются после выбора соответствующей кнопки. 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F705C0-65DE-437A-8D67-B1204842C6AC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160736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 userDrawn="1"/>
        </p:nvSpPr>
        <p:spPr>
          <a:xfrm>
            <a:off x="2071670" y="0"/>
            <a:ext cx="7072330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 userDrawn="1"/>
        </p:nvSpPr>
        <p:spPr>
          <a:xfrm>
            <a:off x="0" y="6000768"/>
            <a:ext cx="2071670" cy="61555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400" b="1" cap="none" spc="0" dirty="0" smtClean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effectLst/>
                <a:latin typeface="Arial" pitchFamily="34" charset="0"/>
                <a:cs typeface="Arial" pitchFamily="34" charset="0"/>
              </a:rPr>
              <a:t>10 класс</a:t>
            </a:r>
            <a:endParaRPr lang="ru-RU" sz="3400" b="1" cap="none" spc="0" dirty="0">
              <a:ln>
                <a:solidFill>
                  <a:srgbClr val="0070C0"/>
                </a:solidFill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 userDrawn="1"/>
        </p:nvSpPr>
        <p:spPr>
          <a:xfrm>
            <a:off x="6572264" y="214290"/>
            <a:ext cx="2214578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400" b="0" cap="none" spc="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rPr>
              <a:t>Информатика</a:t>
            </a:r>
            <a:endParaRPr lang="ru-RU" sz="2400" b="0" cap="none" spc="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 userDrawn="1"/>
        </p:nvSpPr>
        <p:spPr>
          <a:xfrm>
            <a:off x="0" y="2285992"/>
            <a:ext cx="2071670" cy="1800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C:\Documents and Settings\Администратор.HOME-FDD52612A3\Рабочий стол\Ирина_Раб стол\10-2\01.bmp"/>
          <p:cNvPicPr>
            <a:picLocks noChangeAspect="1" noChangeArrowheads="1"/>
          </p:cNvPicPr>
          <p:nvPr userDrawn="1"/>
        </p:nvPicPr>
        <p:blipFill>
          <a:blip r:embed="rId2" cstate="print"/>
          <a:srcRect l="2209" r="1625"/>
          <a:stretch>
            <a:fillRect/>
          </a:stretch>
        </p:blipFill>
        <p:spPr bwMode="auto">
          <a:xfrm>
            <a:off x="-9524" y="2285992"/>
            <a:ext cx="2078824" cy="1800000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 userDrawn="1"/>
        </p:nvSpPr>
        <p:spPr>
          <a:xfrm>
            <a:off x="2071670" y="2285992"/>
            <a:ext cx="7072330" cy="180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2071670" y="857233"/>
            <a:ext cx="6715172" cy="3214709"/>
          </a:xfrm>
        </p:spPr>
        <p:txBody>
          <a:bodyPr anchor="b" anchorCtr="0">
            <a:normAutofit/>
          </a:bodyPr>
          <a:lstStyle>
            <a:lvl1pPr algn="l">
              <a:defRPr sz="40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2071670" y="4214818"/>
            <a:ext cx="6715172" cy="1643074"/>
          </a:xfrm>
        </p:spPr>
        <p:txBody>
          <a:bodyPr>
            <a:normAutofit/>
          </a:bodyPr>
          <a:lstStyle>
            <a:lvl1pPr marL="0" indent="0" algn="l">
              <a:buNone/>
              <a:defRPr sz="2000" b="1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pic>
        <p:nvPicPr>
          <p:cNvPr id="1028" name="Picture 4" descr="C:\Ирина\фото\Выпускной\логотип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5984" y="5929330"/>
            <a:ext cx="2075784" cy="67899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6" name="Прямоугольник 5"/>
          <p:cNvSpPr/>
          <p:nvPr userDrawn="1"/>
        </p:nvSpPr>
        <p:spPr>
          <a:xfrm>
            <a:off x="0" y="0"/>
            <a:ext cx="357158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0" y="2285992"/>
            <a:ext cx="357158" cy="180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Объект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3900" y="150790"/>
            <a:ext cx="810838" cy="81693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0231018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6" name="Прямоугольник 5"/>
          <p:cNvSpPr/>
          <p:nvPr userDrawn="1"/>
        </p:nvSpPr>
        <p:spPr>
          <a:xfrm>
            <a:off x="0" y="0"/>
            <a:ext cx="357158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0" y="2285992"/>
            <a:ext cx="357158" cy="180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Объект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3900" y="150790"/>
            <a:ext cx="810838" cy="816935"/>
          </a:xfrm>
          <a:prstGeom prst="rect">
            <a:avLst/>
          </a:prstGeom>
        </p:spPr>
      </p:pic>
      <p:sp>
        <p:nvSpPr>
          <p:cNvPr id="8" name="Управляющая кнопка: возврат 7">
            <a:hlinkClick r:id="" action="ppaction://hlinkshowjump?jump=lastslideviewed" highlightClick="1"/>
          </p:cNvPr>
          <p:cNvSpPr/>
          <p:nvPr userDrawn="1"/>
        </p:nvSpPr>
        <p:spPr>
          <a:xfrm>
            <a:off x="8215338" y="6000768"/>
            <a:ext cx="685250" cy="685250"/>
          </a:xfrm>
          <a:prstGeom prst="actionButtonReturn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824781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 userDrawn="1"/>
        </p:nvSpPr>
        <p:spPr>
          <a:xfrm>
            <a:off x="0" y="0"/>
            <a:ext cx="357158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 userDrawn="1"/>
        </p:nvSpPr>
        <p:spPr>
          <a:xfrm>
            <a:off x="0" y="2285992"/>
            <a:ext cx="357158" cy="180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 userDrawn="1"/>
        </p:nvSpPr>
        <p:spPr>
          <a:xfrm>
            <a:off x="2071670" y="2285992"/>
            <a:ext cx="7072330" cy="180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2071670" y="857233"/>
            <a:ext cx="6715172" cy="3214709"/>
          </a:xfrm>
        </p:spPr>
        <p:txBody>
          <a:bodyPr anchor="b" anchorCtr="0">
            <a:normAutofit/>
          </a:bodyPr>
          <a:lstStyle>
            <a:lvl1pPr algn="l">
              <a:defRPr sz="40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2071670" y="4214818"/>
            <a:ext cx="6715172" cy="1643074"/>
          </a:xfrm>
        </p:spPr>
        <p:txBody>
          <a:bodyPr>
            <a:normAutofit/>
          </a:bodyPr>
          <a:lstStyle>
            <a:lvl1pPr marL="0" indent="0" algn="l">
              <a:buNone/>
              <a:defRPr sz="2000" b="1">
                <a:solidFill>
                  <a:srgbClr val="0070C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13" name="Прямоугольник 12"/>
          <p:cNvSpPr/>
          <p:nvPr userDrawn="1"/>
        </p:nvSpPr>
        <p:spPr>
          <a:xfrm>
            <a:off x="0" y="2285992"/>
            <a:ext cx="2071670" cy="1800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0" y="0"/>
            <a:ext cx="357158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0" y="2285992"/>
            <a:ext cx="357158" cy="180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3"/>
          <p:cNvSpPr txBox="1"/>
          <p:nvPr userDrawn="1"/>
        </p:nvSpPr>
        <p:spPr>
          <a:xfrm>
            <a:off x="642910" y="0"/>
            <a:ext cx="700120" cy="107722"/>
          </a:xfrm>
          <a:prstGeom prst="rect">
            <a:avLst/>
          </a:prstGeom>
          <a:solidFill>
            <a:schemeClr val="bg1"/>
          </a:solidFill>
        </p:spPr>
        <p:txBody>
          <a:bodyPr vert="horz"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100" dirty="0" smtClean="0">
                <a:solidFill>
                  <a:schemeClr val="bg1"/>
                </a:solidFill>
              </a:rPr>
              <a:t>МК</a:t>
            </a:r>
            <a:endParaRPr lang="ru-RU" sz="1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052736"/>
            <a:ext cx="8215369" cy="48051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0" y="0"/>
            <a:ext cx="357158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0" y="2285992"/>
            <a:ext cx="357158" cy="180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Управляющая кнопка: возврат 5">
            <a:hlinkClick r:id="" action="ppaction://hlinkshowjump?jump=lastslideviewed" highlightClick="1"/>
          </p:cNvPr>
          <p:cNvSpPr/>
          <p:nvPr userDrawn="1"/>
        </p:nvSpPr>
        <p:spPr>
          <a:xfrm>
            <a:off x="8215338" y="6000768"/>
            <a:ext cx="685250" cy="685250"/>
          </a:xfrm>
          <a:prstGeom prst="actionButtonReturn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714348" y="1600200"/>
            <a:ext cx="378145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05348" y="1600200"/>
            <a:ext cx="378145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0" y="0"/>
            <a:ext cx="357158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0" y="2285992"/>
            <a:ext cx="357158" cy="180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14348" y="1195404"/>
            <a:ext cx="378304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714348" y="1835166"/>
            <a:ext cx="3783040" cy="45227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902274" y="1195404"/>
            <a:ext cx="378452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902274" y="1835166"/>
            <a:ext cx="3784526" cy="45227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0" y="0"/>
            <a:ext cx="357158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 userDrawn="1"/>
        </p:nvSpPr>
        <p:spPr>
          <a:xfrm>
            <a:off x="0" y="2285992"/>
            <a:ext cx="357158" cy="180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0" y="0"/>
            <a:ext cx="9144000" cy="92867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1" name="Прямоугольник 10"/>
          <p:cNvSpPr/>
          <p:nvPr userDrawn="1"/>
        </p:nvSpPr>
        <p:spPr>
          <a:xfrm>
            <a:off x="0" y="5910280"/>
            <a:ext cx="9144000" cy="500066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071546"/>
            <a:ext cx="8215370" cy="4643470"/>
          </a:xfrm>
        </p:spPr>
        <p:txBody>
          <a:bodyPr>
            <a:normAutofit/>
          </a:bodyPr>
          <a:lstStyle>
            <a:lvl1pPr>
              <a:buFont typeface="Arial" pitchFamily="34" charset="0"/>
              <a:buChar char="•"/>
              <a:defRPr sz="3200"/>
            </a:lvl1pPr>
            <a:lvl2pPr>
              <a:defRPr sz="3200"/>
            </a:lvl2pPr>
            <a:lvl3pPr>
              <a:defRPr sz="3200"/>
            </a:lvl3pPr>
            <a:lvl4pPr>
              <a:defRPr sz="3200"/>
            </a:lvl4pPr>
            <a:lvl5pPr>
              <a:defRPr sz="32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pic>
        <p:nvPicPr>
          <p:cNvPr id="2050" name="Picture 2" descr="C:\Documents and Settings\Администратор.HOME-FDD52612A3\Рабочий стол\земля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5715016"/>
            <a:ext cx="862841" cy="8572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0" y="0"/>
            <a:ext cx="9144000" cy="92867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1" name="Прямоугольник 10"/>
          <p:cNvSpPr/>
          <p:nvPr userDrawn="1"/>
        </p:nvSpPr>
        <p:spPr>
          <a:xfrm>
            <a:off x="0" y="5910280"/>
            <a:ext cx="9144000" cy="500066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071546"/>
            <a:ext cx="8215370" cy="4643470"/>
          </a:xfrm>
        </p:spPr>
        <p:txBody>
          <a:bodyPr>
            <a:normAutofit/>
          </a:bodyPr>
          <a:lstStyle>
            <a:lvl1pPr>
              <a:buFont typeface="Arial" pitchFamily="34" charset="0"/>
              <a:buNone/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pic>
        <p:nvPicPr>
          <p:cNvPr id="2050" name="Picture 2" descr="C:\Documents and Settings\Администратор.HOME-FDD52612A3\Рабочий стол\земля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5715016"/>
            <a:ext cx="862841" cy="8572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6" name="Прямоугольник 5"/>
          <p:cNvSpPr/>
          <p:nvPr userDrawn="1"/>
        </p:nvSpPr>
        <p:spPr>
          <a:xfrm>
            <a:off x="0" y="0"/>
            <a:ext cx="357158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0" y="2285992"/>
            <a:ext cx="357158" cy="180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 userDrawn="1"/>
        </p:nvSpPr>
        <p:spPr>
          <a:xfrm>
            <a:off x="8143900" y="214290"/>
            <a:ext cx="714380" cy="71438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latin typeface="Arial Black" pitchFamily="34" charset="0"/>
                <a:cs typeface="Arial" pitchFamily="34" charset="0"/>
              </a:rPr>
              <a:t>?</a:t>
            </a:r>
            <a:endParaRPr lang="ru-RU" sz="4000" b="1" dirty="0">
              <a:latin typeface="Arial Black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74638"/>
            <a:ext cx="8244950" cy="5825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42910" y="1071546"/>
            <a:ext cx="8215369" cy="52864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9" r:id="rId2"/>
    <p:sldLayoutId id="2147483650" r:id="rId3"/>
    <p:sldLayoutId id="2147483658" r:id="rId4"/>
    <p:sldLayoutId id="2147483652" r:id="rId5"/>
    <p:sldLayoutId id="2147483653" r:id="rId6"/>
    <p:sldLayoutId id="2147483656" r:id="rId7"/>
    <p:sldLayoutId id="2147483657" r:id="rId8"/>
    <p:sldLayoutId id="2147483654" r:id="rId9"/>
    <p:sldLayoutId id="2147483660" r:id="rId10"/>
    <p:sldLayoutId id="2147483661" r:id="rId11"/>
    <p:sldLayoutId id="2147483655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b="1" kern="120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0" indent="358775" algn="just" defTabSz="914400" rtl="0" eaLnBrk="1" latinLnBrk="0" hangingPunct="1">
        <a:spcBef>
          <a:spcPct val="20000"/>
        </a:spcBef>
        <a:buFont typeface="Arial" pitchFamily="34" charset="0"/>
        <a:buNone/>
        <a:defRPr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just" defTabSz="91440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just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just" defTabSz="91440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just" defTabSz="91440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71670" y="934371"/>
            <a:ext cx="6715172" cy="3214709"/>
          </a:xfrm>
        </p:spPr>
        <p:txBody>
          <a:bodyPr>
            <a:normAutofit/>
          </a:bodyPr>
          <a:lstStyle/>
          <a:p>
            <a:r>
              <a:rPr lang="ru-RU" dirty="0" smtClean="0"/>
              <a:t>АЛГЕБРА ЛОГИКИ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71670" y="4214818"/>
            <a:ext cx="6928822" cy="1643074"/>
          </a:xfrm>
        </p:spPr>
        <p:txBody>
          <a:bodyPr/>
          <a:lstStyle/>
          <a:p>
            <a:r>
              <a:rPr lang="ru-RU" dirty="0" smtClean="0"/>
              <a:t>ЭЛЕМЕНТЫ ТЕОРИИ МНОЖЕСТВ И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АЛГЕБРЫ ЛОГИКИ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Прямоугольник 23"/>
          <p:cNvSpPr/>
          <p:nvPr/>
        </p:nvSpPr>
        <p:spPr>
          <a:xfrm>
            <a:off x="647700" y="1700808"/>
            <a:ext cx="8272365" cy="1007084"/>
          </a:xfrm>
          <a:prstGeom prst="rect">
            <a:avLst/>
          </a:prstGeom>
          <a:solidFill>
            <a:srgbClr val="9BE5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Логические выражения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7700" y="1031722"/>
            <a:ext cx="8272365" cy="1676170"/>
          </a:xfrm>
        </p:spPr>
        <p:txBody>
          <a:bodyPr/>
          <a:lstStyle/>
          <a:p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Задание 2. </a:t>
            </a:r>
            <a:r>
              <a:rPr lang="ru-RU" sz="2000" dirty="0" smtClean="0"/>
              <a:t>Проверить, удовлетворяет ли слово </a:t>
            </a:r>
            <a:r>
              <a:rPr lang="ru-RU" sz="2000" b="1" i="1" dirty="0" smtClean="0"/>
              <a:t>ОКНО</a:t>
            </a:r>
            <a:r>
              <a:rPr lang="ru-RU" sz="2000" dirty="0" smtClean="0"/>
              <a:t> логическому условию:</a:t>
            </a:r>
          </a:p>
          <a:p>
            <a:pPr indent="0"/>
            <a:r>
              <a:rPr lang="ru-RU" sz="2000" dirty="0" smtClean="0"/>
              <a:t>если первая буква гласная или вторая гласная, но не обе вместе, то  из того, что последняя буква согласная, следует, что предпоследняя буква гласная. </a:t>
            </a:r>
          </a:p>
          <a:p>
            <a:endParaRPr lang="ru-RU" sz="2000" dirty="0" smtClean="0"/>
          </a:p>
        </p:txBody>
      </p:sp>
    </p:spTree>
    <p:extLst>
      <p:ext uri="{BB962C8B-B14F-4D97-AF65-F5344CB8AC3E}">
        <p14:creationId xmlns="" xmlns:p14="http://schemas.microsoft.com/office/powerpoint/2010/main" val="4095189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Логические выражения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7700" y="1031722"/>
            <a:ext cx="8272365" cy="1050025"/>
          </a:xfrm>
        </p:spPr>
        <p:txBody>
          <a:bodyPr/>
          <a:lstStyle/>
          <a:p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Задание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3. </a:t>
            </a:r>
            <a:r>
              <a:rPr lang="ru-RU" sz="2000" dirty="0" smtClean="0"/>
              <a:t>Сколько решений имеет логическое уравнение:</a:t>
            </a:r>
          </a:p>
          <a:p>
            <a:endParaRPr lang="ru-RU" dirty="0" smtClean="0"/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22" name="Прямоугольник 21"/>
              <p:cNvSpPr/>
              <p:nvPr/>
            </p:nvSpPr>
            <p:spPr>
              <a:xfrm>
                <a:off x="3099156" y="1474659"/>
                <a:ext cx="3397084" cy="4308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ru-RU" sz="2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u-RU" sz="2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ru-RU" sz="2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→</m:t>
                          </m:r>
                          <m:sSub>
                            <m:sSubPr>
                              <m:ctrlPr>
                                <a:rPr lang="ru-RU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ru-RU" sz="2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</m:t>
                      </m:r>
                      <m:d>
                        <m:dPr>
                          <m:ctrlPr>
                            <a:rPr lang="en-US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u-RU" sz="2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ru-RU" sz="2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≡</m:t>
                          </m:r>
                          <m:sSub>
                            <m:sSubPr>
                              <m:ctrlPr>
                                <a:rPr lang="ru-RU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e>
                      </m:d>
                      <m:r>
                        <a:rPr lang="en-US" sz="2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n-US" sz="22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ru-RU" sz="2200" dirty="0"/>
              </a:p>
            </p:txBody>
          </p:sp>
        </mc:Choice>
        <mc:Fallback>
          <p:sp>
            <p:nvSpPr>
              <p:cNvPr id="22" name="Прямоугольник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9156" y="1474659"/>
                <a:ext cx="3397084" cy="430887"/>
              </a:xfrm>
              <a:prstGeom prst="rect">
                <a:avLst/>
              </a:prstGeom>
              <a:blipFill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="" xmlns:p14="http://schemas.microsoft.com/office/powerpoint/2010/main" val="1751364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655054" y="2107374"/>
            <a:ext cx="8240160" cy="684076"/>
          </a:xfrm>
          <a:prstGeom prst="rect">
            <a:avLst/>
          </a:prstGeom>
          <a:solidFill>
            <a:srgbClr val="9BE5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647700" y="3465004"/>
            <a:ext cx="8240160" cy="684076"/>
          </a:xfrm>
          <a:prstGeom prst="rect">
            <a:avLst/>
          </a:prstGeom>
          <a:solidFill>
            <a:srgbClr val="9BE5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 и задания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11188" y="1052513"/>
            <a:ext cx="82800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3538" indent="-363538" algn="just">
              <a:buFont typeface="+mj-lt"/>
              <a:buAutoNum type="arabicPeriod"/>
            </a:pP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Выбрать два противоположных высказывания:</a:t>
            </a:r>
          </a:p>
          <a:p>
            <a:pPr marL="711200" indent="-261938" algn="just">
              <a:buFont typeface="Arial" panose="020B0604020202020204" pitchFamily="34" charset="0"/>
              <a:buChar char="•"/>
            </a:pP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Среди учеников деревни Сосновка только один добирается до школы на автобусе</a:t>
            </a:r>
          </a:p>
          <a:p>
            <a:pPr marL="711200" indent="-261938" algn="just">
              <a:buFont typeface="Arial" panose="020B0604020202020204" pitchFamily="34" charset="0"/>
              <a:buChar char="•"/>
            </a:pP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Все ученики деревни Сосновка добираются до школы на 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автобусе</a:t>
            </a:r>
            <a:endParaRPr 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1200" indent="-261938" algn="just">
              <a:buFont typeface="Arial" panose="020B0604020202020204" pitchFamily="34" charset="0"/>
              <a:buChar char="•"/>
            </a:pP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Никто из учеников деревни Сосновка не добирается до школы на автобусе</a:t>
            </a:r>
          </a:p>
          <a:p>
            <a:pPr marL="711200" indent="-261938" algn="just">
              <a:buFont typeface="Arial" panose="020B0604020202020204" pitchFamily="34" charset="0"/>
              <a:buChar char="•"/>
            </a:pP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В деревне Сосновка есть хотя бы один ученик, который до школы добирается не на автобусе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твет2"/>
          <p:cNvSpPr/>
          <p:nvPr/>
        </p:nvSpPr>
        <p:spPr>
          <a:xfrm>
            <a:off x="6604941" y="4278388"/>
            <a:ext cx="2282919" cy="504000"/>
          </a:xfrm>
          <a:prstGeom prst="rect">
            <a:avLst/>
          </a:prstGeom>
          <a:solidFill>
            <a:srgbClr val="888888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Ответ</a:t>
            </a:r>
            <a:endParaRPr lang="ru-RU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8" name="Прямоугольник 7"/>
              <p:cNvSpPr/>
              <p:nvPr/>
            </p:nvSpPr>
            <p:spPr>
              <a:xfrm>
                <a:off x="662728" y="4725669"/>
                <a:ext cx="4709109" cy="14864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457200" indent="-457200" algn="just">
                  <a:buFont typeface="+mj-lt"/>
                  <a:buAutoNum type="arabicPeriod" startAt="2"/>
                </a:pPr>
                <a:r>
                  <a:rPr lang="ru-RU" sz="2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Вычислит</a:t>
                </a:r>
                <a:r>
                  <a:rPr lang="ru-RU" sz="2200" dirty="0">
                    <a:latin typeface="Arial" panose="020B0604020202020204" pitchFamily="34" charset="0"/>
                    <a:cs typeface="Arial" panose="020B0604020202020204" pitchFamily="34" charset="0"/>
                  </a:rPr>
                  <a:t>ь</a:t>
                </a:r>
                <a:r>
                  <a:rPr lang="ru-RU" sz="2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 marL="623888" indent="-2603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d>
                      <m:dPr>
                        <m:ctrlPr>
                          <a:rPr lang="en-US" sz="2200" b="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&amp;0</m:t>
                        </m:r>
                      </m:e>
                    </m:d>
                    <m:r>
                      <a:rPr lang="en-US" sz="2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∨1</m:t>
                    </m:r>
                    <m:r>
                      <a:rPr lang="en-US" sz="2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ru-RU" sz="2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22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623888" indent="-2603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sz="2200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→</m:t>
                        </m:r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</m:t>
                        </m:r>
                      </m:e>
                    </m:bar>
                    <m:r>
                      <a:rPr lang="en-US" sz="2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∨</m:t>
                    </m:r>
                    <m:r>
                      <a:rPr lang="en-US" sz="2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0=0</m:t>
                    </m:r>
                  </m:oMath>
                </a14:m>
                <a:endParaRPr lang="en-US" sz="2200" b="0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623888" indent="-2603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d>
                      <m:d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2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⊕</m:t>
                        </m:r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  <m:r>
                      <a:rPr lang="en-US" sz="2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sz="2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  <m:r>
                      <a:rPr lang="en-US" sz="2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</m:t>
                    </m:r>
                  </m:oMath>
                </a14:m>
                <a:endParaRPr lang="ru-RU" sz="2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728" y="4725669"/>
                <a:ext cx="4709109" cy="1486497"/>
              </a:xfrm>
              <a:prstGeom prst="rect">
                <a:avLst/>
              </a:prstGeom>
              <a:blipFill>
                <a:blip r:embed="rId3" cstate="print"/>
                <a:stretch>
                  <a:fillRect l="-1554" t="-2459" b="-65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Ответ2"/>
          <p:cNvSpPr/>
          <p:nvPr/>
        </p:nvSpPr>
        <p:spPr>
          <a:xfrm>
            <a:off x="6591070" y="5708166"/>
            <a:ext cx="2282919" cy="504000"/>
          </a:xfrm>
          <a:prstGeom prst="rect">
            <a:avLst/>
          </a:prstGeom>
          <a:solidFill>
            <a:srgbClr val="888888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Ответ</a:t>
            </a:r>
            <a:endParaRPr lang="ru-RU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879812" y="5040915"/>
            <a:ext cx="639889" cy="4043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2843808" y="5412448"/>
            <a:ext cx="639889" cy="4043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3199756" y="5780530"/>
            <a:ext cx="639889" cy="4043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90234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7" grpId="0" animBg="1"/>
      <p:bldP spid="4" grpId="0" animBg="1"/>
      <p:bldP spid="6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7272300" y="5611008"/>
            <a:ext cx="13672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Ответ: 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 и задания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47700" y="1052513"/>
            <a:ext cx="824348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3538" indent="-363538" algn="just">
              <a:buFont typeface="+mj-lt"/>
              <a:buAutoNum type="arabicPeriod" startAt="3"/>
            </a:pP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Сколько точек с целочисленными координатами удовлетворяют условию:</a:t>
            </a:r>
            <a:endParaRPr 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твет2"/>
          <p:cNvSpPr/>
          <p:nvPr/>
        </p:nvSpPr>
        <p:spPr>
          <a:xfrm>
            <a:off x="6644645" y="1821954"/>
            <a:ext cx="2282919" cy="504000"/>
          </a:xfrm>
          <a:prstGeom prst="rect">
            <a:avLst/>
          </a:prstGeom>
          <a:solidFill>
            <a:srgbClr val="888888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</a:t>
            </a:r>
            <a:endParaRPr lang="ru-RU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Ответ2"/>
          <p:cNvSpPr/>
          <p:nvPr/>
        </p:nvSpPr>
        <p:spPr>
          <a:xfrm>
            <a:off x="6579032" y="5517232"/>
            <a:ext cx="2282919" cy="504000"/>
          </a:xfrm>
          <a:prstGeom prst="rect">
            <a:avLst/>
          </a:prstGeom>
          <a:solidFill>
            <a:srgbClr val="888888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Ответ</a:t>
            </a:r>
            <a:endParaRPr lang="ru-RU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5" name="Прямоугольник 4"/>
              <p:cNvSpPr/>
              <p:nvPr/>
            </p:nvSpPr>
            <p:spPr>
              <a:xfrm>
                <a:off x="647564" y="1821954"/>
                <a:ext cx="5931468" cy="43088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indent="363538" algn="just"/>
                <a14:m>
                  <m:oMath xmlns:m="http://schemas.openxmlformats.org/officeDocument/2006/math">
                    <m:d>
                      <m:d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|"/>
                            <m:endChr m:val="|"/>
                            <m:ctrlPr>
                              <a:rPr lang="en-US" sz="2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&gt;</m:t>
                        </m:r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&amp;(</m:t>
                    </m:r>
                    <m:d>
                      <m:dPr>
                        <m:begChr m:val="|"/>
                        <m:endChr m:val="|"/>
                        <m:ctrlPr>
                          <a:rPr lang="en-US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sz="2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r>
                      <a:rPr lang="en-US" sz="2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  <m:r>
                      <a:rPr lang="en-US" sz="2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)&amp;(</m:t>
                    </m:r>
                    <m:d>
                      <m:dPr>
                        <m:begChr m:val="|"/>
                        <m:endChr m:val="|"/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200" i="1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begChr m:val="|"/>
                        <m:endChr m:val="|"/>
                        <m:ctrlPr>
                          <a:rPr lang="en-US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sz="2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&lt;2)=1</m:t>
                    </m:r>
                  </m:oMath>
                </a14:m>
                <a:r>
                  <a:rPr lang="ru-RU" sz="2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564" y="1821954"/>
                <a:ext cx="5931468" cy="430887"/>
              </a:xfrm>
              <a:prstGeom prst="rect">
                <a:avLst/>
              </a:prstGeom>
              <a:blipFill>
                <a:blip r:embed="rId3" cstate="print"/>
                <a:stretch>
                  <a:fillRect b="-1831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14" name="Прямоугольник 13"/>
              <p:cNvSpPr/>
              <p:nvPr/>
            </p:nvSpPr>
            <p:spPr>
              <a:xfrm>
                <a:off x="647564" y="2397841"/>
                <a:ext cx="4140832" cy="43088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indent="363538" algn="just"/>
                <a14:m>
                  <m:oMath xmlns:m="http://schemas.openxmlformats.org/officeDocument/2006/math">
                    <m:d>
                      <m:dPr>
                        <m:ctrlPr>
                          <a:rPr lang="en-US" sz="22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&lt;0</m:t>
                        </m:r>
                      </m:e>
                    </m:d>
                    <m:r>
                      <a:rPr lang="en-US" sz="2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&amp;(</m:t>
                    </m:r>
                    <m:d>
                      <m:dPr>
                        <m:begChr m:val="|"/>
                        <m:endChr m:val="|"/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200" i="1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begChr m:val="|"/>
                        <m:endChr m:val="|"/>
                        <m:ctrlPr>
                          <a:rPr lang="en-US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sz="2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&lt;2)=1</m:t>
                    </m:r>
                  </m:oMath>
                </a14:m>
                <a:r>
                  <a:rPr lang="ru-RU" sz="2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564" y="2397841"/>
                <a:ext cx="4140832" cy="430887"/>
              </a:xfrm>
              <a:prstGeom prst="rect">
                <a:avLst/>
              </a:prstGeom>
              <a:blipFill>
                <a:blip r:embed="rId4" cstate="print"/>
                <a:stretch>
                  <a:fillRect b="-1831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15" name="Прямоугольник 14"/>
              <p:cNvSpPr/>
              <p:nvPr/>
            </p:nvSpPr>
            <p:spPr>
              <a:xfrm>
                <a:off x="647564" y="2973728"/>
                <a:ext cx="3785074" cy="43088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indent="363538" algn="just"/>
                <a14:m>
                  <m:oMath xmlns:m="http://schemas.openxmlformats.org/officeDocument/2006/math">
                    <m:d>
                      <m:dPr>
                        <m:ctrlPr>
                          <a:rPr lang="en-US" sz="22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=−1</m:t>
                        </m:r>
                      </m:e>
                    </m:d>
                    <m:r>
                      <a:rPr lang="en-US" sz="2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&amp;(</m:t>
                    </m:r>
                    <m:d>
                      <m:dPr>
                        <m:begChr m:val="|"/>
                        <m:endChr m:val="|"/>
                        <m:ctrlPr>
                          <a:rPr lang="en-US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sz="2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a:rPr lang="en-US" sz="2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sz="2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)=1</m:t>
                    </m:r>
                  </m:oMath>
                </a14:m>
                <a:r>
                  <a:rPr lang="ru-RU" sz="2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564" y="2973728"/>
                <a:ext cx="3785074" cy="430887"/>
              </a:xfrm>
              <a:prstGeom prst="rect">
                <a:avLst/>
              </a:prstGeom>
              <a:blipFill>
                <a:blip r:embed="rId5" cstate="print"/>
                <a:stretch>
                  <a:fillRect b="-20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16" name="Прямоугольник 15"/>
              <p:cNvSpPr/>
              <p:nvPr/>
            </p:nvSpPr>
            <p:spPr>
              <a:xfrm>
                <a:off x="647564" y="3549616"/>
                <a:ext cx="3641058" cy="43088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indent="363538" algn="just"/>
                <a14:m>
                  <m:oMath xmlns:m="http://schemas.openxmlformats.org/officeDocument/2006/math">
                    <m:d>
                      <m:dPr>
                        <m:ctrlPr>
                          <a:rPr lang="en-US" sz="22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=−1</m:t>
                        </m:r>
                      </m:e>
                    </m:d>
                    <m:r>
                      <a:rPr lang="en-US" sz="2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&amp;(</m:t>
                    </m:r>
                    <m:r>
                      <a:rPr lang="en-US" sz="2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  <m:r>
                      <a:rPr lang="en-US" sz="2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=0)=1</m:t>
                    </m:r>
                  </m:oMath>
                </a14:m>
                <a:r>
                  <a:rPr lang="ru-RU" sz="2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564" y="3549616"/>
                <a:ext cx="3641058" cy="430887"/>
              </a:xfrm>
              <a:prstGeom prst="rect">
                <a:avLst/>
              </a:prstGeom>
              <a:blipFill>
                <a:blip r:embed="rId6" cstate="print"/>
                <a:stretch>
                  <a:fillRect b="-1831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Прямоугольник 16"/>
          <p:cNvSpPr/>
          <p:nvPr/>
        </p:nvSpPr>
        <p:spPr>
          <a:xfrm>
            <a:off x="647700" y="4891263"/>
            <a:ext cx="82806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+mj-lt"/>
              <a:buAutoNum type="arabicPeriod" startAt="4"/>
            </a:pPr>
            <a:r>
              <a:rPr lang="ru-RU" sz="2400" dirty="0"/>
              <a:t>Сколько решений имеет логическое </a:t>
            </a:r>
            <a:r>
              <a:rPr lang="ru-RU" sz="2400" dirty="0" smtClean="0"/>
              <a:t>уравнение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18" name="Прямоугольник 17"/>
              <p:cNvSpPr/>
              <p:nvPr/>
            </p:nvSpPr>
            <p:spPr>
              <a:xfrm>
                <a:off x="935596" y="5611008"/>
                <a:ext cx="4771499" cy="4308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ru-RU" sz="2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u-RU" sz="2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ru-RU" sz="2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≡</m:t>
                          </m:r>
                          <m:sSub>
                            <m:sSubPr>
                              <m:ctrlPr>
                                <a:rPr lang="ru-RU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sz="2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&amp;</m:t>
                      </m:r>
                      <m:d>
                        <m:dPr>
                          <m:ctrlPr>
                            <a:rPr lang="en-US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u-RU" sz="2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ru-RU" sz="2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⊕</m:t>
                          </m:r>
                          <m:sSub>
                            <m:sSubPr>
                              <m:ctrlPr>
                                <a:rPr lang="ru-RU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e>
                      </m:d>
                      <m:r>
                        <a:rPr lang="en-US" sz="2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&amp;(</m:t>
                      </m:r>
                      <m:sSub>
                        <m:sSubPr>
                          <m:ctrlPr>
                            <a:rPr lang="en-US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  <m:r>
                        <a:rPr lang="en-US" sz="2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</m:t>
                      </m:r>
                      <m:sSub>
                        <m:sSubPr>
                          <m:ctrlPr>
                            <a:rPr lang="en-US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sub>
                      </m:sSub>
                      <m:r>
                        <a:rPr lang="en-US" sz="2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)=</m:t>
                      </m:r>
                      <m:r>
                        <m:rPr>
                          <m:nor/>
                        </m:rPr>
                        <a:rPr lang="en-US" sz="22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ru-RU" sz="2200" dirty="0"/>
              </a:p>
            </p:txBody>
          </p:sp>
        </mc:Choice>
        <mc:Fallback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5596" y="5611008"/>
                <a:ext cx="4771499" cy="430887"/>
              </a:xfrm>
              <a:prstGeom prst="rect">
                <a:avLst/>
              </a:prstGeom>
              <a:blipFill>
                <a:blip r:embed="rId7" cstate="print"/>
                <a:stretch>
                  <a:fillRect b="-1549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1007604" y="4127331"/>
            <a:ext cx="13329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Ответ: 1</a:t>
            </a:r>
            <a:endParaRPr lang="ru-RU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70739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  <p:bldP spid="14" grpId="0" animBg="1"/>
      <p:bldP spid="15" grpId="0" animBg="1"/>
      <p:bldP spid="16" grpId="0" animBg="1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Алгебра логики</a:t>
            </a:r>
            <a:endParaRPr lang="ru-RU" dirty="0"/>
          </a:p>
        </p:txBody>
      </p:sp>
      <p:pic>
        <p:nvPicPr>
          <p:cNvPr id="3" name="Объект 2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3159" y="3176237"/>
            <a:ext cx="2529281" cy="309707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" name="Прямоугольник 9"/>
          <p:cNvSpPr/>
          <p:nvPr/>
        </p:nvSpPr>
        <p:spPr>
          <a:xfrm>
            <a:off x="575556" y="3284984"/>
            <a:ext cx="4926969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>Джордж </a:t>
            </a: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Буль 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1815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1864) –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английский математик</a:t>
            </a:r>
            <a:r>
              <a:rPr lang="ru-RU" sz="220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основоположник </a:t>
            </a:r>
            <a:r>
              <a:rPr lang="ru-RU" sz="2200" i="1" dirty="0">
                <a:latin typeface="Arial" panose="020B0604020202020204" pitchFamily="34" charset="0"/>
                <a:cs typeface="Arial" panose="020B0604020202020204" pitchFamily="34" charset="0"/>
              </a:rPr>
              <a:t>алгебры </a:t>
            </a:r>
            <a:r>
              <a:rPr lang="ru-RU" sz="2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логики</a:t>
            </a:r>
            <a:r>
              <a:rPr lang="ru-RU" sz="2200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Изучал </a:t>
            </a:r>
            <a:r>
              <a:rPr lang="ru-RU" sz="2200" i="1" dirty="0">
                <a:latin typeface="Arial" panose="020B0604020202020204" pitchFamily="34" charset="0"/>
                <a:cs typeface="Arial" panose="020B0604020202020204" pitchFamily="34" charset="0"/>
              </a:rPr>
              <a:t>логику мышления </a:t>
            </a:r>
            <a:r>
              <a:rPr lang="ru-RU" sz="2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математическими методами и </a:t>
            </a:r>
            <a:r>
              <a:rPr lang="ru-RU" sz="2200" i="1" dirty="0">
                <a:latin typeface="Arial" panose="020B0604020202020204" pitchFamily="34" charset="0"/>
                <a:cs typeface="Arial" panose="020B0604020202020204" pitchFamily="34" charset="0"/>
              </a:rPr>
              <a:t>разработал алгебраические методы </a:t>
            </a:r>
            <a:r>
              <a:rPr lang="ru-RU" sz="2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решения традиционных логических задач. </a:t>
            </a:r>
          </a:p>
        </p:txBody>
      </p:sp>
      <p:grpSp>
        <p:nvGrpSpPr>
          <p:cNvPr id="14" name="Группа 13"/>
          <p:cNvGrpSpPr/>
          <p:nvPr/>
        </p:nvGrpSpPr>
        <p:grpSpPr>
          <a:xfrm>
            <a:off x="587253" y="1052513"/>
            <a:ext cx="8305922" cy="1656407"/>
            <a:chOff x="2943333" y="4754669"/>
            <a:chExt cx="8305922" cy="1656407"/>
          </a:xfrm>
        </p:grpSpPr>
        <p:sp>
          <p:nvSpPr>
            <p:cNvPr id="15" name="Овал 14"/>
            <p:cNvSpPr/>
            <p:nvPr/>
          </p:nvSpPr>
          <p:spPr>
            <a:xfrm>
              <a:off x="2967268" y="5007081"/>
              <a:ext cx="714380" cy="71438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000" b="1" dirty="0" smtClean="0">
                  <a:latin typeface="Arial Black" pitchFamily="34" charset="0"/>
                  <a:cs typeface="Arial" pitchFamily="34" charset="0"/>
                </a:rPr>
                <a:t>!</a:t>
              </a:r>
              <a:endParaRPr lang="ru-RU" sz="4000" b="1" dirty="0">
                <a:latin typeface="Arial Black" pitchFamily="34" charset="0"/>
                <a:cs typeface="Arial" pitchFamily="34" charset="0"/>
              </a:endParaRPr>
            </a:p>
          </p:txBody>
        </p:sp>
        <p:grpSp>
          <p:nvGrpSpPr>
            <p:cNvPr id="16" name="Группа 7"/>
            <p:cNvGrpSpPr/>
            <p:nvPr/>
          </p:nvGrpSpPr>
          <p:grpSpPr>
            <a:xfrm>
              <a:off x="2943333" y="4754669"/>
              <a:ext cx="8301281" cy="1512391"/>
              <a:chOff x="2111199" y="5038755"/>
              <a:chExt cx="5986115" cy="1512391"/>
            </a:xfrm>
          </p:grpSpPr>
          <p:cxnSp>
            <p:nvCxnSpPr>
              <p:cNvPr id="18" name="Прямая соединительная линия 17"/>
              <p:cNvCxnSpPr/>
              <p:nvPr/>
            </p:nvCxnSpPr>
            <p:spPr>
              <a:xfrm>
                <a:off x="2111199" y="5038755"/>
                <a:ext cx="5972202" cy="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Прямая соединительная линия 18"/>
              <p:cNvCxnSpPr/>
              <p:nvPr/>
            </p:nvCxnSpPr>
            <p:spPr>
              <a:xfrm>
                <a:off x="2128459" y="6551146"/>
                <a:ext cx="5968855" cy="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7" name="Подзаголовок 5"/>
            <p:cNvSpPr txBox="1">
              <a:spLocks/>
            </p:cNvSpPr>
            <p:nvPr/>
          </p:nvSpPr>
          <p:spPr>
            <a:xfrm>
              <a:off x="3795732" y="4792440"/>
              <a:ext cx="7453523" cy="1618636"/>
            </a:xfrm>
            <a:prstGeom prst="rect">
              <a:avLst/>
            </a:prstGeom>
            <a:noFill/>
          </p:spPr>
          <p:txBody>
            <a:bodyPr vert="horz" lIns="91440" tIns="45720" rIns="91440" bIns="45720" rtlCol="0">
              <a:noAutofit/>
            </a:bodyPr>
            <a:lstStyle/>
            <a:p>
              <a:pPr algn="just"/>
              <a:r>
                <a:rPr lang="ru-RU" sz="2200" b="1" dirty="0">
                  <a:latin typeface="Arial" panose="020B0604020202020204" pitchFamily="34" charset="0"/>
                  <a:cs typeface="Arial" panose="020B0604020202020204" pitchFamily="34" charset="0"/>
                </a:rPr>
                <a:t>Алгебра логики </a:t>
              </a:r>
              <a:r>
                <a:rPr lang="ru-RU" sz="2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– раздел </a:t>
              </a:r>
              <a:r>
                <a:rPr lang="ru-RU" sz="2200" dirty="0">
                  <a:latin typeface="Arial" panose="020B0604020202020204" pitchFamily="34" charset="0"/>
                  <a:cs typeface="Arial" panose="020B0604020202020204" pitchFamily="34" charset="0"/>
                </a:rPr>
                <a:t>математики, изучающий </a:t>
              </a:r>
              <a:r>
                <a:rPr lang="ru-RU" sz="2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высказывания</a:t>
              </a:r>
              <a:r>
                <a:rPr lang="ru-RU" sz="2200" dirty="0">
                  <a:latin typeface="Arial" panose="020B0604020202020204" pitchFamily="34" charset="0"/>
                  <a:cs typeface="Arial" panose="020B0604020202020204" pitchFamily="34" charset="0"/>
                </a:rPr>
                <a:t>, рассматриваемые с точки зрения их логических значений (истинности или ложности), и логические операции над ними.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2843281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Высказывания и переменные</a:t>
            </a:r>
            <a:endParaRPr lang="ru-RU" dirty="0"/>
          </a:p>
        </p:txBody>
      </p:sp>
      <p:grpSp>
        <p:nvGrpSpPr>
          <p:cNvPr id="10" name="Группа 9"/>
          <p:cNvGrpSpPr/>
          <p:nvPr/>
        </p:nvGrpSpPr>
        <p:grpSpPr>
          <a:xfrm>
            <a:off x="587253" y="1052513"/>
            <a:ext cx="8305922" cy="936327"/>
            <a:chOff x="2943333" y="4754669"/>
            <a:chExt cx="8305922" cy="936327"/>
          </a:xfrm>
        </p:grpSpPr>
        <p:sp>
          <p:nvSpPr>
            <p:cNvPr id="11" name="Овал 10"/>
            <p:cNvSpPr/>
            <p:nvPr/>
          </p:nvSpPr>
          <p:spPr>
            <a:xfrm>
              <a:off x="2963584" y="4862904"/>
              <a:ext cx="714380" cy="71438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000" b="1" dirty="0" smtClean="0">
                  <a:latin typeface="Arial Black" pitchFamily="34" charset="0"/>
                  <a:cs typeface="Arial" pitchFamily="34" charset="0"/>
                </a:rPr>
                <a:t>!</a:t>
              </a:r>
              <a:endParaRPr lang="ru-RU" sz="4000" b="1" dirty="0">
                <a:latin typeface="Arial Black" pitchFamily="34" charset="0"/>
                <a:cs typeface="Arial" pitchFamily="34" charset="0"/>
              </a:endParaRPr>
            </a:p>
          </p:txBody>
        </p:sp>
        <p:grpSp>
          <p:nvGrpSpPr>
            <p:cNvPr id="12" name="Группа 7"/>
            <p:cNvGrpSpPr/>
            <p:nvPr/>
          </p:nvGrpSpPr>
          <p:grpSpPr>
            <a:xfrm>
              <a:off x="2943333" y="4754669"/>
              <a:ext cx="8305921" cy="936327"/>
              <a:chOff x="2111199" y="5038755"/>
              <a:chExt cx="5989461" cy="936327"/>
            </a:xfrm>
          </p:grpSpPr>
          <p:cxnSp>
            <p:nvCxnSpPr>
              <p:cNvPr id="14" name="Прямая соединительная линия 13"/>
              <p:cNvCxnSpPr/>
              <p:nvPr/>
            </p:nvCxnSpPr>
            <p:spPr>
              <a:xfrm>
                <a:off x="2111199" y="5038755"/>
                <a:ext cx="5972202" cy="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Прямая соединительная линия 14"/>
              <p:cNvCxnSpPr/>
              <p:nvPr/>
            </p:nvCxnSpPr>
            <p:spPr>
              <a:xfrm>
                <a:off x="2131805" y="5975082"/>
                <a:ext cx="5968855" cy="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" name="Подзаголовок 5"/>
            <p:cNvSpPr txBox="1">
              <a:spLocks/>
            </p:cNvSpPr>
            <p:nvPr/>
          </p:nvSpPr>
          <p:spPr>
            <a:xfrm>
              <a:off x="3657712" y="4792440"/>
              <a:ext cx="7591543" cy="862552"/>
            </a:xfrm>
            <a:prstGeom prst="rect">
              <a:avLst/>
            </a:prstGeom>
            <a:noFill/>
          </p:spPr>
          <p:txBody>
            <a:bodyPr vert="horz" lIns="91440" tIns="45720" rIns="91440" bIns="45720" rtlCol="0">
              <a:noAutofit/>
            </a:bodyPr>
            <a:lstStyle/>
            <a:p>
              <a:pPr algn="just"/>
              <a:r>
                <a:rPr lang="ru-RU" sz="2200" b="1" dirty="0">
                  <a:latin typeface="Arial" panose="020B0604020202020204" pitchFamily="34" charset="0"/>
                  <a:cs typeface="Arial" panose="020B0604020202020204" pitchFamily="34" charset="0"/>
                </a:rPr>
                <a:t>Высказывание </a:t>
              </a:r>
              <a:r>
                <a:rPr lang="en-US" sz="2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–</a:t>
              </a:r>
              <a:r>
                <a:rPr lang="ru-RU" sz="2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это предложение</a:t>
              </a:r>
              <a:r>
                <a:rPr lang="ru-RU" sz="2200" dirty="0">
                  <a:latin typeface="Arial" panose="020B0604020202020204" pitchFamily="34" charset="0"/>
                  <a:cs typeface="Arial" panose="020B0604020202020204" pitchFamily="34" charset="0"/>
                </a:rPr>
                <a:t>, в </a:t>
              </a:r>
              <a:r>
                <a:rPr lang="ru-RU" sz="2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отношении которого можно сказать</a:t>
              </a:r>
              <a:r>
                <a:rPr lang="ru-RU" sz="2200" dirty="0">
                  <a:latin typeface="Arial" panose="020B0604020202020204" pitchFamily="34" charset="0"/>
                  <a:cs typeface="Arial" panose="020B0604020202020204" pitchFamily="34" charset="0"/>
                </a:rPr>
                <a:t>, истинно оно или ложно</a:t>
              </a:r>
              <a:r>
                <a:rPr lang="ru-RU" sz="2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</a:p>
            <a:p>
              <a:pPr algn="just"/>
              <a:endParaRPr lang="ru-RU" sz="2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8" name="Группа 17"/>
          <p:cNvGrpSpPr/>
          <p:nvPr/>
        </p:nvGrpSpPr>
        <p:grpSpPr>
          <a:xfrm>
            <a:off x="611188" y="2240868"/>
            <a:ext cx="8309515" cy="1584177"/>
            <a:chOff x="2939740" y="4754669"/>
            <a:chExt cx="8309515" cy="1584177"/>
          </a:xfrm>
        </p:grpSpPr>
        <p:sp>
          <p:nvSpPr>
            <p:cNvPr id="19" name="Овал 18"/>
            <p:cNvSpPr/>
            <p:nvPr/>
          </p:nvSpPr>
          <p:spPr>
            <a:xfrm>
              <a:off x="2939740" y="5078705"/>
              <a:ext cx="714380" cy="71438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000" b="1" dirty="0" smtClean="0">
                  <a:latin typeface="Arial Black" pitchFamily="34" charset="0"/>
                  <a:cs typeface="Arial" pitchFamily="34" charset="0"/>
                </a:rPr>
                <a:t>!</a:t>
              </a:r>
              <a:endParaRPr lang="ru-RU" sz="4000" b="1" dirty="0">
                <a:latin typeface="Arial Black" pitchFamily="34" charset="0"/>
                <a:cs typeface="Arial" pitchFamily="34" charset="0"/>
              </a:endParaRPr>
            </a:p>
          </p:txBody>
        </p:sp>
        <p:grpSp>
          <p:nvGrpSpPr>
            <p:cNvPr id="20" name="Группа 7"/>
            <p:cNvGrpSpPr/>
            <p:nvPr/>
          </p:nvGrpSpPr>
          <p:grpSpPr>
            <a:xfrm>
              <a:off x="2943333" y="4754669"/>
              <a:ext cx="8281987" cy="1512168"/>
              <a:chOff x="2111199" y="5038755"/>
              <a:chExt cx="5972202" cy="1512168"/>
            </a:xfrm>
          </p:grpSpPr>
          <p:cxnSp>
            <p:nvCxnSpPr>
              <p:cNvPr id="22" name="Прямая соединительная линия 21"/>
              <p:cNvCxnSpPr/>
              <p:nvPr/>
            </p:nvCxnSpPr>
            <p:spPr>
              <a:xfrm>
                <a:off x="2111199" y="5038755"/>
                <a:ext cx="5972202" cy="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Прямая соединительная линия 22"/>
              <p:cNvCxnSpPr/>
              <p:nvPr/>
            </p:nvCxnSpPr>
            <p:spPr>
              <a:xfrm>
                <a:off x="2111199" y="6550923"/>
                <a:ext cx="5968855" cy="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1" name="Подзаголовок 5"/>
            <p:cNvSpPr txBox="1">
              <a:spLocks/>
            </p:cNvSpPr>
            <p:nvPr/>
          </p:nvSpPr>
          <p:spPr>
            <a:xfrm>
              <a:off x="3657712" y="4792440"/>
              <a:ext cx="7591543" cy="1546406"/>
            </a:xfrm>
            <a:prstGeom prst="rect">
              <a:avLst/>
            </a:prstGeom>
            <a:noFill/>
          </p:spPr>
          <p:txBody>
            <a:bodyPr vert="horz" lIns="91440" tIns="45720" rIns="91440" bIns="45720" rtlCol="0">
              <a:noAutofit/>
            </a:bodyPr>
            <a:lstStyle/>
            <a:p>
              <a:pPr algn="just"/>
              <a:r>
                <a:rPr lang="ru-RU" sz="2200" dirty="0">
                  <a:latin typeface="Arial" panose="020B0604020202020204" pitchFamily="34" charset="0"/>
                  <a:cs typeface="Arial" panose="020B0604020202020204" pitchFamily="34" charset="0"/>
                </a:rPr>
                <a:t>Высказывания, образованные из других высказываний, называются </a:t>
              </a:r>
              <a:r>
                <a:rPr lang="ru-RU" sz="22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составными</a:t>
              </a:r>
              <a:r>
                <a:rPr lang="ru-RU" sz="2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. Высказывание</a:t>
              </a:r>
              <a:r>
                <a:rPr lang="ru-RU" sz="2200" dirty="0">
                  <a:latin typeface="Arial" panose="020B0604020202020204" pitchFamily="34" charset="0"/>
                  <a:cs typeface="Arial" panose="020B0604020202020204" pitchFamily="34" charset="0"/>
                </a:rPr>
                <a:t>, никакая часть которого не является высказыванием, называется </a:t>
              </a:r>
              <a:r>
                <a:rPr lang="ru-RU" sz="22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элементарным</a:t>
              </a:r>
              <a:r>
                <a:rPr lang="ru-RU" sz="2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  <a:endParaRPr lang="ru-RU" sz="22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just"/>
              <a:endParaRPr lang="ru-RU" sz="2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6" name="Группа 5"/>
          <p:cNvGrpSpPr/>
          <p:nvPr/>
        </p:nvGrpSpPr>
        <p:grpSpPr>
          <a:xfrm>
            <a:off x="3090819" y="3888367"/>
            <a:ext cx="4896000" cy="1877471"/>
            <a:chOff x="3090819" y="3888367"/>
            <a:chExt cx="4896000" cy="1877471"/>
          </a:xfrm>
        </p:grpSpPr>
        <p:sp>
          <p:nvSpPr>
            <p:cNvPr id="24" name="Прямоугольник 23"/>
            <p:cNvSpPr/>
            <p:nvPr/>
          </p:nvSpPr>
          <p:spPr>
            <a:xfrm>
              <a:off x="3180557" y="3888367"/>
              <a:ext cx="4716524" cy="1790436"/>
            </a:xfrm>
            <a:prstGeom prst="rect">
              <a:avLst/>
            </a:prstGeom>
            <a:gradFill flip="none" rotWithShape="1">
              <a:gsLst>
                <a:gs pos="0">
                  <a:srgbClr val="00B050"/>
                </a:gs>
                <a:gs pos="43000">
                  <a:schemeClr val="accent3">
                    <a:lumMod val="50000"/>
                  </a:schemeClr>
                </a:gs>
                <a:gs pos="100000">
                  <a:schemeClr val="accent3">
                    <a:lumMod val="50000"/>
                  </a:schemeClr>
                </a:gs>
              </a:gsLst>
              <a:lin ang="2700000" scaled="1"/>
              <a:tileRect/>
            </a:gra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50800" h="50800" prst="softRound"/>
            </a:sp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square" lIns="216000" tIns="216000" rIns="216000" bIns="216000">
              <a:spAutoFit/>
            </a:bodyPr>
            <a:lstStyle/>
            <a:p>
              <a:pPr indent="355600" algn="ctr"/>
              <a:r>
                <a:rPr lang="ru-RU" sz="2200" dirty="0">
                  <a:latin typeface="Arial" panose="020B0604020202020204" pitchFamily="34" charset="0"/>
                  <a:cs typeface="Arial" panose="020B0604020202020204" pitchFamily="34" charset="0"/>
                </a:rPr>
                <a:t>Обоснование истинности или ложности элементарных </a:t>
              </a:r>
              <a:r>
                <a:rPr lang="ru-RU" sz="2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высказываний </a:t>
              </a:r>
              <a:r>
                <a:rPr lang="ru-RU" sz="2200" dirty="0">
                  <a:latin typeface="Arial" panose="020B0604020202020204" pitchFamily="34" charset="0"/>
                  <a:cs typeface="Arial" panose="020B0604020202020204" pitchFamily="34" charset="0"/>
                </a:rPr>
                <a:t>не является задачей алгебры </a:t>
              </a:r>
              <a:r>
                <a:rPr lang="ru-RU" sz="2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логики</a:t>
              </a:r>
              <a:endParaRPr lang="ru-RU" sz="2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3090819" y="5675381"/>
              <a:ext cx="4896000" cy="90457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 extrusionH="12700">
              <a:bevelT w="38100" h="38100" prst="angle"/>
              <a:bevelB w="381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7380312" y="5509271"/>
              <a:ext cx="444761" cy="15814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prst="coolSlant"/>
              <a:bevelB w="381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3890164"/>
            <a:ext cx="2203150" cy="296783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226550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126" y="1737967"/>
            <a:ext cx="5091990" cy="3653504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4842" y="2892813"/>
            <a:ext cx="5329287" cy="382376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Высказывания и переменные</a:t>
            </a:r>
          </a:p>
        </p:txBody>
      </p:sp>
      <p:sp>
        <p:nvSpPr>
          <p:cNvPr id="11" name="Объект 2"/>
          <p:cNvSpPr txBox="1">
            <a:spLocks/>
          </p:cNvSpPr>
          <p:nvPr/>
        </p:nvSpPr>
        <p:spPr>
          <a:xfrm>
            <a:off x="647701" y="1037496"/>
            <a:ext cx="5822300" cy="91512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358775" algn="just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just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just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just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just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Задание 1.</a:t>
            </a:r>
            <a:r>
              <a:rPr lang="ru-RU" dirty="0" smtClean="0"/>
              <a:t> Выберите пословицы которые являются высказываниями.</a:t>
            </a:r>
          </a:p>
        </p:txBody>
      </p:sp>
      <p:sp>
        <p:nvSpPr>
          <p:cNvPr id="3" name="Прямоугольник с двумя скругленными противолежащими углами 2"/>
          <p:cNvSpPr/>
          <p:nvPr/>
        </p:nvSpPr>
        <p:spPr>
          <a:xfrm>
            <a:off x="935596" y="4728396"/>
            <a:ext cx="3168000" cy="756000"/>
          </a:xfrm>
          <a:prstGeom prst="round2DiagRect">
            <a:avLst/>
          </a:prstGeom>
          <a:solidFill>
            <a:srgbClr val="D9F5FF"/>
          </a:solidFill>
          <a:ln w="1905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Знание да наука на вороту не 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висят</a:t>
            </a:r>
            <a:endParaRPr lang="ru-RU" sz="2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4383996" y="4724785"/>
            <a:ext cx="3168000" cy="756000"/>
          </a:xfrm>
          <a:prstGeom prst="round2DiagRect">
            <a:avLst/>
          </a:prstGeom>
          <a:solidFill>
            <a:srgbClr val="D9F5FF"/>
          </a:solidFill>
          <a:ln w="1905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Береги платье 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снову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, 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 честь смолоду</a:t>
            </a:r>
          </a:p>
        </p:txBody>
      </p:sp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5374126" y="2791791"/>
            <a:ext cx="3084503" cy="756000"/>
          </a:xfrm>
          <a:prstGeom prst="round2DiagRect">
            <a:avLst/>
          </a:prstGeom>
          <a:solidFill>
            <a:srgbClr val="D9F5FF"/>
          </a:solidFill>
          <a:ln w="1905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Труд человека кормит, а лень 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портит</a:t>
            </a:r>
            <a:endParaRPr 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с двумя скругленными противолежащими углами 7"/>
          <p:cNvSpPr/>
          <p:nvPr/>
        </p:nvSpPr>
        <p:spPr>
          <a:xfrm>
            <a:off x="3491880" y="1825294"/>
            <a:ext cx="2663944" cy="756000"/>
          </a:xfrm>
          <a:prstGeom prst="round2DiagRect">
            <a:avLst/>
          </a:prstGeom>
          <a:solidFill>
            <a:srgbClr val="D9F5FF"/>
          </a:solidFill>
          <a:ln w="1905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Готовь сани летом, а телегу 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зимой</a:t>
            </a:r>
            <a:endParaRPr 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с двумя скругленными противолежащими углами 9"/>
          <p:cNvSpPr/>
          <p:nvPr/>
        </p:nvSpPr>
        <p:spPr>
          <a:xfrm>
            <a:off x="4886001" y="3765512"/>
            <a:ext cx="3168000" cy="756000"/>
          </a:xfrm>
          <a:prstGeom prst="round2DiagRect">
            <a:avLst/>
          </a:prstGeom>
          <a:solidFill>
            <a:srgbClr val="D9F5FF"/>
          </a:solidFill>
          <a:ln w="1905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Не сиди сложа руки, так и не будет 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скуки</a:t>
            </a:r>
            <a:endParaRPr 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с двумя скругленными противолежащими углами 11"/>
          <p:cNvSpPr/>
          <p:nvPr/>
        </p:nvSpPr>
        <p:spPr>
          <a:xfrm>
            <a:off x="1503488" y="3748830"/>
            <a:ext cx="3134403" cy="756000"/>
          </a:xfrm>
          <a:prstGeom prst="round2DiagRect">
            <a:avLst/>
          </a:prstGeom>
          <a:solidFill>
            <a:srgbClr val="D9F5FF"/>
          </a:solidFill>
          <a:ln w="1905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Добра не смыслишь, так худа не делай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с двумя скругленными противолежащими углами 12"/>
          <p:cNvSpPr/>
          <p:nvPr/>
        </p:nvSpPr>
        <p:spPr>
          <a:xfrm>
            <a:off x="6521357" y="1825294"/>
            <a:ext cx="2253302" cy="756000"/>
          </a:xfrm>
          <a:prstGeom prst="round2DiagRect">
            <a:avLst/>
          </a:prstGeom>
          <a:solidFill>
            <a:srgbClr val="D9F5FF"/>
          </a:solidFill>
          <a:ln w="1905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Цыплят по осени считают</a:t>
            </a:r>
            <a:endParaRPr 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с двумя скругленными противолежащими углами 13"/>
          <p:cNvSpPr/>
          <p:nvPr/>
        </p:nvSpPr>
        <p:spPr>
          <a:xfrm>
            <a:off x="2260815" y="2782334"/>
            <a:ext cx="2791157" cy="756000"/>
          </a:xfrm>
          <a:prstGeom prst="round2DiagRect">
            <a:avLst/>
          </a:prstGeom>
          <a:solidFill>
            <a:srgbClr val="D9F5FF"/>
          </a:solidFill>
          <a:ln w="1905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В зимний холод 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всякий молод</a:t>
            </a:r>
            <a:endParaRPr 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с двумя скругленными противолежащими углами 15"/>
          <p:cNvSpPr/>
          <p:nvPr/>
        </p:nvSpPr>
        <p:spPr>
          <a:xfrm>
            <a:off x="686308" y="5691281"/>
            <a:ext cx="2275613" cy="756000"/>
          </a:xfrm>
          <a:prstGeom prst="round2DiagRect">
            <a:avLst/>
          </a:prstGeom>
          <a:solidFill>
            <a:srgbClr val="D9F5FF"/>
          </a:solidFill>
          <a:ln w="1905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Не в свои сани не садись!</a:t>
            </a:r>
          </a:p>
        </p:txBody>
      </p:sp>
      <p:sp>
        <p:nvSpPr>
          <p:cNvPr id="17" name="Прямоугольник с двумя скругленными противолежащими углами 16"/>
          <p:cNvSpPr/>
          <p:nvPr/>
        </p:nvSpPr>
        <p:spPr>
          <a:xfrm>
            <a:off x="3153245" y="5691281"/>
            <a:ext cx="2979391" cy="756000"/>
          </a:xfrm>
          <a:prstGeom prst="round2DiagRect">
            <a:avLst/>
          </a:prstGeom>
          <a:solidFill>
            <a:srgbClr val="D9F5FF"/>
          </a:solidFill>
          <a:ln w="1905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Без труда не вынешь рыбки из пруда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1368916" y="3651109"/>
            <a:ext cx="7007718" cy="951442"/>
          </a:xfrm>
          <a:prstGeom prst="rect">
            <a:avLst/>
          </a:prstGeom>
          <a:solidFill>
            <a:schemeClr val="bg1"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3414775" y="1737967"/>
            <a:ext cx="2916000" cy="951442"/>
          </a:xfrm>
          <a:prstGeom prst="rect">
            <a:avLst/>
          </a:prstGeom>
          <a:solidFill>
            <a:schemeClr val="bg1"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4247964" y="4664536"/>
            <a:ext cx="3559506" cy="951442"/>
          </a:xfrm>
          <a:prstGeom prst="rect">
            <a:avLst/>
          </a:prstGeom>
          <a:solidFill>
            <a:schemeClr val="bg1"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683836" y="5623474"/>
            <a:ext cx="2412000" cy="951442"/>
          </a:xfrm>
          <a:prstGeom prst="rect">
            <a:avLst/>
          </a:prstGeom>
          <a:solidFill>
            <a:schemeClr val="bg1"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Ответ2"/>
          <p:cNvSpPr/>
          <p:nvPr/>
        </p:nvSpPr>
        <p:spPr>
          <a:xfrm>
            <a:off x="6609561" y="1127704"/>
            <a:ext cx="2282919" cy="504000"/>
          </a:xfrm>
          <a:prstGeom prst="rect">
            <a:avLst/>
          </a:prstGeom>
          <a:solidFill>
            <a:srgbClr val="888888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Ответ</a:t>
            </a:r>
            <a:endParaRPr lang="ru-RU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37509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  <p:bldP spid="2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Высказывания и переменные</a:t>
            </a:r>
            <a:endParaRPr lang="ru-RU" dirty="0"/>
          </a:p>
        </p:txBody>
      </p:sp>
      <p:grpSp>
        <p:nvGrpSpPr>
          <p:cNvPr id="5" name="Группа 4"/>
          <p:cNvGrpSpPr/>
          <p:nvPr/>
        </p:nvGrpSpPr>
        <p:grpSpPr>
          <a:xfrm>
            <a:off x="587253" y="1052513"/>
            <a:ext cx="8305922" cy="1188355"/>
            <a:chOff x="2943333" y="4754669"/>
            <a:chExt cx="8305922" cy="1188355"/>
          </a:xfrm>
        </p:grpSpPr>
        <p:sp>
          <p:nvSpPr>
            <p:cNvPr id="6" name="Овал 5"/>
            <p:cNvSpPr/>
            <p:nvPr/>
          </p:nvSpPr>
          <p:spPr>
            <a:xfrm>
              <a:off x="2963584" y="4862904"/>
              <a:ext cx="714380" cy="71438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000" b="1" dirty="0" smtClean="0">
                  <a:latin typeface="Arial Black" pitchFamily="34" charset="0"/>
                  <a:cs typeface="Arial" pitchFamily="34" charset="0"/>
                </a:rPr>
                <a:t>!</a:t>
              </a:r>
              <a:endParaRPr lang="ru-RU" sz="4000" b="1" dirty="0">
                <a:latin typeface="Arial Black" pitchFamily="34" charset="0"/>
                <a:cs typeface="Arial" pitchFamily="34" charset="0"/>
              </a:endParaRPr>
            </a:p>
          </p:txBody>
        </p:sp>
        <p:grpSp>
          <p:nvGrpSpPr>
            <p:cNvPr id="7" name="Группа 7"/>
            <p:cNvGrpSpPr/>
            <p:nvPr/>
          </p:nvGrpSpPr>
          <p:grpSpPr>
            <a:xfrm>
              <a:off x="2943333" y="4754669"/>
              <a:ext cx="8301281" cy="1188355"/>
              <a:chOff x="2111199" y="5038755"/>
              <a:chExt cx="5986115" cy="1188355"/>
            </a:xfrm>
          </p:grpSpPr>
          <p:cxnSp>
            <p:nvCxnSpPr>
              <p:cNvPr id="9" name="Прямая соединительная линия 8"/>
              <p:cNvCxnSpPr/>
              <p:nvPr/>
            </p:nvCxnSpPr>
            <p:spPr>
              <a:xfrm>
                <a:off x="2111199" y="5038755"/>
                <a:ext cx="5972202" cy="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Прямая соединительная линия 9"/>
              <p:cNvCxnSpPr/>
              <p:nvPr/>
            </p:nvCxnSpPr>
            <p:spPr>
              <a:xfrm>
                <a:off x="2128459" y="6227110"/>
                <a:ext cx="5968855" cy="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" name="Подзаголовок 5"/>
            <p:cNvSpPr txBox="1">
              <a:spLocks/>
            </p:cNvSpPr>
            <p:nvPr/>
          </p:nvSpPr>
          <p:spPr>
            <a:xfrm>
              <a:off x="3657712" y="4792440"/>
              <a:ext cx="7591543" cy="1078576"/>
            </a:xfrm>
            <a:prstGeom prst="rect">
              <a:avLst/>
            </a:prstGeom>
            <a:noFill/>
          </p:spPr>
          <p:txBody>
            <a:bodyPr vert="horz" lIns="91440" tIns="45720" rIns="91440" bIns="45720" rtlCol="0">
              <a:noAutofit/>
            </a:bodyPr>
            <a:lstStyle/>
            <a:p>
              <a:pPr algn="just"/>
              <a:r>
                <a:rPr lang="ru-RU" sz="2200" b="1" dirty="0">
                  <a:latin typeface="Arial" panose="020B0604020202020204" pitchFamily="34" charset="0"/>
                  <a:cs typeface="Arial" panose="020B0604020202020204" pitchFamily="34" charset="0"/>
                </a:rPr>
                <a:t>Логическая </a:t>
              </a:r>
              <a:r>
                <a:rPr lang="ru-RU" sz="22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переменная</a:t>
              </a:r>
              <a:r>
                <a:rPr lang="ru-RU" sz="2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– это </a:t>
              </a:r>
              <a:r>
                <a:rPr lang="ru-RU" sz="2200" dirty="0">
                  <a:latin typeface="Arial" panose="020B0604020202020204" pitchFamily="34" charset="0"/>
                  <a:cs typeface="Arial" panose="020B0604020202020204" pitchFamily="34" charset="0"/>
                </a:rPr>
                <a:t>переменная, которая </a:t>
              </a:r>
              <a:r>
                <a:rPr lang="ru-RU" sz="2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обозначает любое </a:t>
              </a:r>
              <a:r>
                <a:rPr lang="ru-RU" sz="2200" dirty="0">
                  <a:latin typeface="Arial" panose="020B0604020202020204" pitchFamily="34" charset="0"/>
                  <a:cs typeface="Arial" panose="020B0604020202020204" pitchFamily="34" charset="0"/>
                </a:rPr>
                <a:t>высказывание и может принимать логические значения </a:t>
              </a:r>
              <a:r>
                <a:rPr lang="ru-RU" sz="2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«истина</a:t>
              </a:r>
              <a:r>
                <a:rPr lang="ru-RU" sz="2200" dirty="0">
                  <a:latin typeface="Arial" panose="020B0604020202020204" pitchFamily="34" charset="0"/>
                  <a:cs typeface="Arial" panose="020B0604020202020204" pitchFamily="34" charset="0"/>
                </a:rPr>
                <a:t>» или «ложь».</a:t>
              </a:r>
            </a:p>
            <a:p>
              <a:pPr algn="just"/>
              <a:endParaRPr lang="ru-RU" sz="2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14" name="Объект 1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4524" y="2528888"/>
            <a:ext cx="1871700" cy="2028400"/>
          </a:xfr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188" y="2529251"/>
            <a:ext cx="1997931" cy="2145926"/>
          </a:xfrm>
          <a:prstGeom prst="rect">
            <a:avLst/>
          </a:prstGeom>
        </p:spPr>
      </p:pic>
      <p:graphicFrame>
        <p:nvGraphicFramePr>
          <p:cNvPr id="17" name="Таблица 1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156334152"/>
              </p:ext>
            </p:extLst>
          </p:nvPr>
        </p:nvGraphicFramePr>
        <p:xfrm>
          <a:off x="2987824" y="2528888"/>
          <a:ext cx="3816424" cy="2170025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90821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0821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34005"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Истина</a:t>
                      </a:r>
                      <a:endParaRPr lang="ru-RU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Ложь</a:t>
                      </a:r>
                      <a:endParaRPr lang="ru-RU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34005"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</a:t>
                      </a:r>
                      <a:endParaRPr lang="ru-RU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</a:t>
                      </a:r>
                      <a:endParaRPr lang="ru-RU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34005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true</a:t>
                      </a:r>
                      <a:endParaRPr lang="ru-RU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false</a:t>
                      </a:r>
                      <a:endParaRPr lang="ru-RU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34005"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да</a:t>
                      </a:r>
                      <a:endParaRPr lang="ru-RU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нет</a:t>
                      </a:r>
                      <a:endParaRPr lang="ru-RU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34005"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8" name="Прямоугольник 17"/>
          <p:cNvSpPr/>
          <p:nvPr/>
        </p:nvSpPr>
        <p:spPr>
          <a:xfrm>
            <a:off x="755650" y="5072896"/>
            <a:ext cx="8132897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363" algn="just"/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Истинность или ложность составных высказываний 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зависит от 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истинности или ложности образующих их высказываний 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и определённой 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трактовки связок (логических операций над 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высказываниями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</p:txBody>
      </p:sp>
    </p:spTree>
    <p:extLst>
      <p:ext uri="{BB962C8B-B14F-4D97-AF65-F5344CB8AC3E}">
        <p14:creationId xmlns="" xmlns:p14="http://schemas.microsoft.com/office/powerpoint/2010/main" val="1939118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Логические операции</a:t>
            </a:r>
            <a:endParaRPr lang="ru-RU" dirty="0"/>
          </a:p>
        </p:txBody>
      </p:sp>
      <p:grpSp>
        <p:nvGrpSpPr>
          <p:cNvPr id="5" name="Группа 4"/>
          <p:cNvGrpSpPr/>
          <p:nvPr/>
        </p:nvGrpSpPr>
        <p:grpSpPr>
          <a:xfrm>
            <a:off x="587253" y="1052513"/>
            <a:ext cx="8305922" cy="1836427"/>
            <a:chOff x="2943333" y="4754669"/>
            <a:chExt cx="8305922" cy="1836427"/>
          </a:xfrm>
        </p:grpSpPr>
        <p:sp>
          <p:nvSpPr>
            <p:cNvPr id="6" name="Овал 5"/>
            <p:cNvSpPr/>
            <p:nvPr/>
          </p:nvSpPr>
          <p:spPr>
            <a:xfrm>
              <a:off x="2967268" y="5258948"/>
              <a:ext cx="714380" cy="71438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000" b="1" dirty="0" smtClean="0">
                  <a:latin typeface="Arial Black" pitchFamily="34" charset="0"/>
                  <a:cs typeface="Arial" pitchFamily="34" charset="0"/>
                </a:rPr>
                <a:t>!</a:t>
              </a:r>
              <a:endParaRPr lang="ru-RU" sz="4000" b="1" dirty="0">
                <a:latin typeface="Arial Black" pitchFamily="34" charset="0"/>
                <a:cs typeface="Arial" pitchFamily="34" charset="0"/>
              </a:endParaRPr>
            </a:p>
          </p:txBody>
        </p:sp>
        <p:grpSp>
          <p:nvGrpSpPr>
            <p:cNvPr id="7" name="Группа 7"/>
            <p:cNvGrpSpPr/>
            <p:nvPr/>
          </p:nvGrpSpPr>
          <p:grpSpPr>
            <a:xfrm>
              <a:off x="2943333" y="4754669"/>
              <a:ext cx="8301281" cy="1836427"/>
              <a:chOff x="2111199" y="5038755"/>
              <a:chExt cx="5986115" cy="1836427"/>
            </a:xfrm>
          </p:grpSpPr>
          <p:cxnSp>
            <p:nvCxnSpPr>
              <p:cNvPr id="9" name="Прямая соединительная линия 8"/>
              <p:cNvCxnSpPr/>
              <p:nvPr/>
            </p:nvCxnSpPr>
            <p:spPr>
              <a:xfrm>
                <a:off x="2111199" y="5038755"/>
                <a:ext cx="5972202" cy="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Прямая соединительная линия 9"/>
              <p:cNvCxnSpPr/>
              <p:nvPr/>
            </p:nvCxnSpPr>
            <p:spPr>
              <a:xfrm>
                <a:off x="2128459" y="6875182"/>
                <a:ext cx="5968855" cy="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" name="Подзаголовок 5"/>
            <p:cNvSpPr txBox="1">
              <a:spLocks/>
            </p:cNvSpPr>
            <p:nvPr/>
          </p:nvSpPr>
          <p:spPr>
            <a:xfrm>
              <a:off x="3657712" y="4792440"/>
              <a:ext cx="7591543" cy="1762652"/>
            </a:xfrm>
            <a:prstGeom prst="rect">
              <a:avLst/>
            </a:prstGeom>
            <a:noFill/>
          </p:spPr>
          <p:txBody>
            <a:bodyPr vert="horz" lIns="91440" tIns="45720" rIns="91440" bIns="45720" rtlCol="0">
              <a:noAutofit/>
            </a:bodyPr>
            <a:lstStyle/>
            <a:p>
              <a:pPr algn="just"/>
              <a:r>
                <a:rPr lang="ru-RU" sz="2200" dirty="0">
                  <a:latin typeface="Arial" panose="020B0604020202020204" pitchFamily="34" charset="0"/>
                  <a:cs typeface="Arial" panose="020B0604020202020204" pitchFamily="34" charset="0"/>
                </a:rPr>
                <a:t>Логическая операция полностью может </a:t>
              </a:r>
              <a:r>
                <a:rPr lang="ru-RU" sz="2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быть описана </a:t>
              </a:r>
              <a:r>
                <a:rPr lang="ru-RU" sz="22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таблицей истинности</a:t>
              </a:r>
              <a:r>
                <a:rPr lang="ru-RU" sz="2200" dirty="0">
                  <a:latin typeface="Arial" panose="020B0604020202020204" pitchFamily="34" charset="0"/>
                  <a:cs typeface="Arial" panose="020B0604020202020204" pitchFamily="34" charset="0"/>
                </a:rPr>
                <a:t>, указывающей, какие значения </a:t>
              </a:r>
              <a:r>
                <a:rPr lang="ru-RU" sz="2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принимает </a:t>
              </a:r>
              <a:r>
                <a:rPr lang="ru-RU" sz="2200" dirty="0">
                  <a:latin typeface="Arial" panose="020B0604020202020204" pitchFamily="34" charset="0"/>
                  <a:cs typeface="Arial" panose="020B0604020202020204" pitchFamily="34" charset="0"/>
                </a:rPr>
                <a:t>составное </a:t>
              </a:r>
              <a:r>
                <a:rPr lang="ru-RU" sz="2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высказывание </a:t>
              </a:r>
              <a:r>
                <a:rPr lang="ru-RU" sz="2200" dirty="0">
                  <a:latin typeface="Arial" panose="020B0604020202020204" pitchFamily="34" charset="0"/>
                  <a:cs typeface="Arial" panose="020B0604020202020204" pitchFamily="34" charset="0"/>
                </a:rPr>
                <a:t>при всех </a:t>
              </a:r>
              <a:r>
                <a:rPr lang="ru-RU" sz="2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возможных </a:t>
              </a:r>
              <a:r>
                <a:rPr lang="ru-RU" sz="2200" dirty="0">
                  <a:latin typeface="Arial" panose="020B0604020202020204" pitchFamily="34" charset="0"/>
                  <a:cs typeface="Arial" panose="020B0604020202020204" pitchFamily="34" charset="0"/>
                </a:rPr>
                <a:t>значениях образующих его </a:t>
              </a:r>
              <a:r>
                <a:rPr lang="ru-RU" sz="2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элементарных </a:t>
              </a:r>
              <a:r>
                <a:rPr lang="ru-RU" sz="2200" dirty="0">
                  <a:latin typeface="Arial" panose="020B0604020202020204" pitchFamily="34" charset="0"/>
                  <a:cs typeface="Arial" panose="020B0604020202020204" pitchFamily="34" charset="0"/>
                </a:rPr>
                <a:t>высказываний.</a:t>
              </a:r>
            </a:p>
            <a:p>
              <a:pPr algn="just"/>
              <a:endParaRPr lang="ru-RU" sz="2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2" name="Группа 11"/>
          <p:cNvGrpSpPr/>
          <p:nvPr/>
        </p:nvGrpSpPr>
        <p:grpSpPr>
          <a:xfrm>
            <a:off x="4824028" y="1053040"/>
            <a:ext cx="4069147" cy="3636434"/>
            <a:chOff x="600229" y="44655"/>
            <a:chExt cx="3862770" cy="3636434"/>
          </a:xfrm>
        </p:grpSpPr>
        <p:sp>
          <p:nvSpPr>
            <p:cNvPr id="13" name="Прямоугольник с двумя скругленными соседними углами 12"/>
            <p:cNvSpPr/>
            <p:nvPr/>
          </p:nvSpPr>
          <p:spPr>
            <a:xfrm flipV="1">
              <a:off x="618017" y="440392"/>
              <a:ext cx="3826651" cy="3240697"/>
            </a:xfrm>
            <a:prstGeom prst="round2SameRect">
              <a:avLst>
                <a:gd name="adj1" fmla="val 6192"/>
                <a:gd name="adj2" fmla="val 0"/>
              </a:avLst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180000" tIns="360000" rIns="360000" bIns="180000" numCol="1" spcCol="1270" anchor="b" anchorCtr="0">
              <a:noAutofit/>
            </a:bodyPr>
            <a:lstStyle/>
            <a:p>
              <a:pPr marL="0" lvl="1" defTabSz="9779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ru-RU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Полилиния 13"/>
            <p:cNvSpPr/>
            <p:nvPr/>
          </p:nvSpPr>
          <p:spPr>
            <a:xfrm>
              <a:off x="600229" y="44655"/>
              <a:ext cx="3862770" cy="431744"/>
            </a:xfrm>
            <a:custGeom>
              <a:avLst/>
              <a:gdLst>
                <a:gd name="connsiteX0" fmla="*/ 0 w 4681215"/>
                <a:gd name="connsiteY0" fmla="*/ 157517 h 1575174"/>
                <a:gd name="connsiteX1" fmla="*/ 157517 w 4681215"/>
                <a:gd name="connsiteY1" fmla="*/ 0 h 1575174"/>
                <a:gd name="connsiteX2" fmla="*/ 4523698 w 4681215"/>
                <a:gd name="connsiteY2" fmla="*/ 0 h 1575174"/>
                <a:gd name="connsiteX3" fmla="*/ 4681215 w 4681215"/>
                <a:gd name="connsiteY3" fmla="*/ 157517 h 1575174"/>
                <a:gd name="connsiteX4" fmla="*/ 4681215 w 4681215"/>
                <a:gd name="connsiteY4" fmla="*/ 1417657 h 1575174"/>
                <a:gd name="connsiteX5" fmla="*/ 4523698 w 4681215"/>
                <a:gd name="connsiteY5" fmla="*/ 1575174 h 1575174"/>
                <a:gd name="connsiteX6" fmla="*/ 157517 w 4681215"/>
                <a:gd name="connsiteY6" fmla="*/ 1575174 h 1575174"/>
                <a:gd name="connsiteX7" fmla="*/ 0 w 4681215"/>
                <a:gd name="connsiteY7" fmla="*/ 1417657 h 1575174"/>
                <a:gd name="connsiteX8" fmla="*/ 0 w 4681215"/>
                <a:gd name="connsiteY8" fmla="*/ 157517 h 1575174"/>
                <a:gd name="connsiteX0" fmla="*/ 0 w 4681215"/>
                <a:gd name="connsiteY0" fmla="*/ 157517 h 1575174"/>
                <a:gd name="connsiteX1" fmla="*/ 157517 w 4681215"/>
                <a:gd name="connsiteY1" fmla="*/ 0 h 1575174"/>
                <a:gd name="connsiteX2" fmla="*/ 4523698 w 4681215"/>
                <a:gd name="connsiteY2" fmla="*/ 0 h 1575174"/>
                <a:gd name="connsiteX3" fmla="*/ 4681215 w 4681215"/>
                <a:gd name="connsiteY3" fmla="*/ 157517 h 1575174"/>
                <a:gd name="connsiteX4" fmla="*/ 4681215 w 4681215"/>
                <a:gd name="connsiteY4" fmla="*/ 1417657 h 1575174"/>
                <a:gd name="connsiteX5" fmla="*/ 4523698 w 4681215"/>
                <a:gd name="connsiteY5" fmla="*/ 1575174 h 1575174"/>
                <a:gd name="connsiteX6" fmla="*/ 157517 w 4681215"/>
                <a:gd name="connsiteY6" fmla="*/ 1575174 h 1575174"/>
                <a:gd name="connsiteX7" fmla="*/ 0 w 4681215"/>
                <a:gd name="connsiteY7" fmla="*/ 1417657 h 1575174"/>
                <a:gd name="connsiteX8" fmla="*/ 0 w 4681215"/>
                <a:gd name="connsiteY8" fmla="*/ 157517 h 1575174"/>
                <a:gd name="connsiteX0" fmla="*/ 0 w 4681215"/>
                <a:gd name="connsiteY0" fmla="*/ 157517 h 1575174"/>
                <a:gd name="connsiteX1" fmla="*/ 157517 w 4681215"/>
                <a:gd name="connsiteY1" fmla="*/ 0 h 1575174"/>
                <a:gd name="connsiteX2" fmla="*/ 4523698 w 4681215"/>
                <a:gd name="connsiteY2" fmla="*/ 0 h 1575174"/>
                <a:gd name="connsiteX3" fmla="*/ 4681215 w 4681215"/>
                <a:gd name="connsiteY3" fmla="*/ 157517 h 1575174"/>
                <a:gd name="connsiteX4" fmla="*/ 4681215 w 4681215"/>
                <a:gd name="connsiteY4" fmla="*/ 1417657 h 1575174"/>
                <a:gd name="connsiteX5" fmla="*/ 4523698 w 4681215"/>
                <a:gd name="connsiteY5" fmla="*/ 1575174 h 1575174"/>
                <a:gd name="connsiteX6" fmla="*/ 0 w 4681215"/>
                <a:gd name="connsiteY6" fmla="*/ 1417657 h 1575174"/>
                <a:gd name="connsiteX7" fmla="*/ 0 w 4681215"/>
                <a:gd name="connsiteY7" fmla="*/ 157517 h 1575174"/>
                <a:gd name="connsiteX0" fmla="*/ 0 w 4681215"/>
                <a:gd name="connsiteY0" fmla="*/ 157517 h 1575174"/>
                <a:gd name="connsiteX1" fmla="*/ 157517 w 4681215"/>
                <a:gd name="connsiteY1" fmla="*/ 0 h 1575174"/>
                <a:gd name="connsiteX2" fmla="*/ 4523698 w 4681215"/>
                <a:gd name="connsiteY2" fmla="*/ 0 h 1575174"/>
                <a:gd name="connsiteX3" fmla="*/ 4681215 w 4681215"/>
                <a:gd name="connsiteY3" fmla="*/ 157517 h 1575174"/>
                <a:gd name="connsiteX4" fmla="*/ 4681215 w 4681215"/>
                <a:gd name="connsiteY4" fmla="*/ 1417657 h 1575174"/>
                <a:gd name="connsiteX5" fmla="*/ 0 w 4681215"/>
                <a:gd name="connsiteY5" fmla="*/ 1417657 h 1575174"/>
                <a:gd name="connsiteX6" fmla="*/ 0 w 4681215"/>
                <a:gd name="connsiteY6" fmla="*/ 157517 h 1575174"/>
                <a:gd name="connsiteX0" fmla="*/ 0 w 4681215"/>
                <a:gd name="connsiteY0" fmla="*/ 157517 h 1575174"/>
                <a:gd name="connsiteX1" fmla="*/ 157517 w 4681215"/>
                <a:gd name="connsiteY1" fmla="*/ 0 h 1575174"/>
                <a:gd name="connsiteX2" fmla="*/ 4523698 w 4681215"/>
                <a:gd name="connsiteY2" fmla="*/ 0 h 1575174"/>
                <a:gd name="connsiteX3" fmla="*/ 4681215 w 4681215"/>
                <a:gd name="connsiteY3" fmla="*/ 157517 h 1575174"/>
                <a:gd name="connsiteX4" fmla="*/ 4681215 w 4681215"/>
                <a:gd name="connsiteY4" fmla="*/ 1417657 h 1575174"/>
                <a:gd name="connsiteX5" fmla="*/ 0 w 4681215"/>
                <a:gd name="connsiteY5" fmla="*/ 1417657 h 1575174"/>
                <a:gd name="connsiteX6" fmla="*/ 0 w 4681215"/>
                <a:gd name="connsiteY6" fmla="*/ 157517 h 1575174"/>
                <a:gd name="connsiteX0" fmla="*/ 0 w 4681215"/>
                <a:gd name="connsiteY0" fmla="*/ 157517 h 1575174"/>
                <a:gd name="connsiteX1" fmla="*/ 157517 w 4681215"/>
                <a:gd name="connsiteY1" fmla="*/ 0 h 1575174"/>
                <a:gd name="connsiteX2" fmla="*/ 4523698 w 4681215"/>
                <a:gd name="connsiteY2" fmla="*/ 0 h 1575174"/>
                <a:gd name="connsiteX3" fmla="*/ 4681215 w 4681215"/>
                <a:gd name="connsiteY3" fmla="*/ 157517 h 1575174"/>
                <a:gd name="connsiteX4" fmla="*/ 4670008 w 4681215"/>
                <a:gd name="connsiteY4" fmla="*/ 420414 h 1575174"/>
                <a:gd name="connsiteX5" fmla="*/ 4681215 w 4681215"/>
                <a:gd name="connsiteY5" fmla="*/ 1417657 h 1575174"/>
                <a:gd name="connsiteX6" fmla="*/ 0 w 4681215"/>
                <a:gd name="connsiteY6" fmla="*/ 1417657 h 1575174"/>
                <a:gd name="connsiteX7" fmla="*/ 0 w 4681215"/>
                <a:gd name="connsiteY7" fmla="*/ 157517 h 1575174"/>
                <a:gd name="connsiteX0" fmla="*/ 10347 w 4691562"/>
                <a:gd name="connsiteY0" fmla="*/ 157517 h 1575174"/>
                <a:gd name="connsiteX1" fmla="*/ 167864 w 4691562"/>
                <a:gd name="connsiteY1" fmla="*/ 0 h 1575174"/>
                <a:gd name="connsiteX2" fmla="*/ 4534045 w 4691562"/>
                <a:gd name="connsiteY2" fmla="*/ 0 h 1575174"/>
                <a:gd name="connsiteX3" fmla="*/ 4691562 w 4691562"/>
                <a:gd name="connsiteY3" fmla="*/ 157517 h 1575174"/>
                <a:gd name="connsiteX4" fmla="*/ 4680355 w 4691562"/>
                <a:gd name="connsiteY4" fmla="*/ 420414 h 1575174"/>
                <a:gd name="connsiteX5" fmla="*/ 4691562 w 4691562"/>
                <a:gd name="connsiteY5" fmla="*/ 1417657 h 1575174"/>
                <a:gd name="connsiteX6" fmla="*/ 10347 w 4691562"/>
                <a:gd name="connsiteY6" fmla="*/ 1417657 h 1575174"/>
                <a:gd name="connsiteX7" fmla="*/ 0 w 4691562"/>
                <a:gd name="connsiteY7" fmla="*/ 420414 h 1575174"/>
                <a:gd name="connsiteX8" fmla="*/ 10347 w 4691562"/>
                <a:gd name="connsiteY8" fmla="*/ 157517 h 1575174"/>
                <a:gd name="connsiteX0" fmla="*/ 10347 w 4691562"/>
                <a:gd name="connsiteY0" fmla="*/ 157517 h 1417657"/>
                <a:gd name="connsiteX1" fmla="*/ 167864 w 4691562"/>
                <a:gd name="connsiteY1" fmla="*/ 0 h 1417657"/>
                <a:gd name="connsiteX2" fmla="*/ 4534045 w 4691562"/>
                <a:gd name="connsiteY2" fmla="*/ 0 h 1417657"/>
                <a:gd name="connsiteX3" fmla="*/ 4691562 w 4691562"/>
                <a:gd name="connsiteY3" fmla="*/ 157517 h 1417657"/>
                <a:gd name="connsiteX4" fmla="*/ 4680355 w 4691562"/>
                <a:gd name="connsiteY4" fmla="*/ 420414 h 1417657"/>
                <a:gd name="connsiteX5" fmla="*/ 4691562 w 4691562"/>
                <a:gd name="connsiteY5" fmla="*/ 1417657 h 1417657"/>
                <a:gd name="connsiteX6" fmla="*/ 0 w 4691562"/>
                <a:gd name="connsiteY6" fmla="*/ 420414 h 1417657"/>
                <a:gd name="connsiteX7" fmla="*/ 10347 w 4691562"/>
                <a:gd name="connsiteY7" fmla="*/ 157517 h 1417657"/>
                <a:gd name="connsiteX0" fmla="*/ 10347 w 4691562"/>
                <a:gd name="connsiteY0" fmla="*/ 157517 h 1417657"/>
                <a:gd name="connsiteX1" fmla="*/ 167864 w 4691562"/>
                <a:gd name="connsiteY1" fmla="*/ 0 h 1417657"/>
                <a:gd name="connsiteX2" fmla="*/ 4534045 w 4691562"/>
                <a:gd name="connsiteY2" fmla="*/ 0 h 1417657"/>
                <a:gd name="connsiteX3" fmla="*/ 4691562 w 4691562"/>
                <a:gd name="connsiteY3" fmla="*/ 157517 h 1417657"/>
                <a:gd name="connsiteX4" fmla="*/ 4680355 w 4691562"/>
                <a:gd name="connsiteY4" fmla="*/ 420414 h 1417657"/>
                <a:gd name="connsiteX5" fmla="*/ 4691562 w 4691562"/>
                <a:gd name="connsiteY5" fmla="*/ 1417657 h 1417657"/>
                <a:gd name="connsiteX6" fmla="*/ 0 w 4691562"/>
                <a:gd name="connsiteY6" fmla="*/ 420414 h 1417657"/>
                <a:gd name="connsiteX7" fmla="*/ 10347 w 4691562"/>
                <a:gd name="connsiteY7" fmla="*/ 157517 h 1417657"/>
                <a:gd name="connsiteX0" fmla="*/ 10347 w 4691562"/>
                <a:gd name="connsiteY0" fmla="*/ 157517 h 420414"/>
                <a:gd name="connsiteX1" fmla="*/ 167864 w 4691562"/>
                <a:gd name="connsiteY1" fmla="*/ 0 h 420414"/>
                <a:gd name="connsiteX2" fmla="*/ 4534045 w 4691562"/>
                <a:gd name="connsiteY2" fmla="*/ 0 h 420414"/>
                <a:gd name="connsiteX3" fmla="*/ 4691562 w 4691562"/>
                <a:gd name="connsiteY3" fmla="*/ 157517 h 420414"/>
                <a:gd name="connsiteX4" fmla="*/ 4680355 w 4691562"/>
                <a:gd name="connsiteY4" fmla="*/ 420414 h 420414"/>
                <a:gd name="connsiteX5" fmla="*/ 0 w 4691562"/>
                <a:gd name="connsiteY5" fmla="*/ 420414 h 420414"/>
                <a:gd name="connsiteX6" fmla="*/ 10347 w 4691562"/>
                <a:gd name="connsiteY6" fmla="*/ 157517 h 4204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691562" h="420414">
                  <a:moveTo>
                    <a:pt x="10347" y="157517"/>
                  </a:moveTo>
                  <a:cubicBezTo>
                    <a:pt x="10347" y="70523"/>
                    <a:pt x="80870" y="0"/>
                    <a:pt x="167864" y="0"/>
                  </a:cubicBezTo>
                  <a:lnTo>
                    <a:pt x="4534045" y="0"/>
                  </a:lnTo>
                  <a:cubicBezTo>
                    <a:pt x="4621039" y="0"/>
                    <a:pt x="4691562" y="70523"/>
                    <a:pt x="4691562" y="157517"/>
                  </a:cubicBezTo>
                  <a:lnTo>
                    <a:pt x="4680355" y="420414"/>
                  </a:lnTo>
                  <a:lnTo>
                    <a:pt x="0" y="420414"/>
                  </a:lnTo>
                  <a:lnTo>
                    <a:pt x="10347" y="157517"/>
                  </a:lnTo>
                  <a:close/>
                </a:path>
              </a:pathLst>
            </a:custGeom>
            <a:gradFill>
              <a:gsLst>
                <a:gs pos="0">
                  <a:srgbClr val="0094C8"/>
                </a:gs>
                <a:gs pos="80000">
                  <a:srgbClr val="4BD0FF"/>
                </a:gs>
                <a:gs pos="100000">
                  <a:srgbClr val="4BD0FF"/>
                </a:gs>
              </a:gsLst>
            </a:gradFill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spcFirstLastPara="0" vert="horz" wrap="square" lIns="180000" tIns="36000" rIns="83821" bIns="83820" numCol="1" spcCol="1270" anchor="ctr" anchorCtr="0">
              <a:noAutofit/>
            </a:bodyPr>
            <a:lstStyle/>
            <a:p>
              <a:pPr marL="228600" indent="-228600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2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Дизъюнкция</a:t>
              </a:r>
            </a:p>
          </p:txBody>
        </p:sp>
      </p:grpSp>
      <p:grpSp>
        <p:nvGrpSpPr>
          <p:cNvPr id="15" name="Группа 14"/>
          <p:cNvGrpSpPr/>
          <p:nvPr/>
        </p:nvGrpSpPr>
        <p:grpSpPr>
          <a:xfrm>
            <a:off x="611560" y="1053040"/>
            <a:ext cx="4040138" cy="3636434"/>
            <a:chOff x="600511" y="44655"/>
            <a:chExt cx="3862770" cy="3636434"/>
          </a:xfrm>
        </p:grpSpPr>
        <p:sp>
          <p:nvSpPr>
            <p:cNvPr id="16" name="Прямоугольник с двумя скругленными соседними углами 15"/>
            <p:cNvSpPr/>
            <p:nvPr/>
          </p:nvSpPr>
          <p:spPr>
            <a:xfrm flipV="1">
              <a:off x="611188" y="440392"/>
              <a:ext cx="3828530" cy="3240697"/>
            </a:xfrm>
            <a:prstGeom prst="round2SameRect">
              <a:avLst>
                <a:gd name="adj1" fmla="val 6744"/>
                <a:gd name="adj2" fmla="val 0"/>
              </a:avLst>
            </a:prstGeom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spcFirstLastPara="0" vert="horz" wrap="square" lIns="180000" tIns="360000" rIns="360000" bIns="180000" numCol="1" spcCol="1270" anchor="b" anchorCtr="0">
              <a:noAutofit/>
            </a:bodyPr>
            <a:lstStyle/>
            <a:p>
              <a:pPr marL="15875" lvl="1" defTabSz="9779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ru-RU" sz="2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Полилиния 16"/>
            <p:cNvSpPr/>
            <p:nvPr/>
          </p:nvSpPr>
          <p:spPr>
            <a:xfrm>
              <a:off x="600511" y="44655"/>
              <a:ext cx="3862770" cy="431744"/>
            </a:xfrm>
            <a:custGeom>
              <a:avLst/>
              <a:gdLst>
                <a:gd name="connsiteX0" fmla="*/ 0 w 4681215"/>
                <a:gd name="connsiteY0" fmla="*/ 157517 h 1575174"/>
                <a:gd name="connsiteX1" fmla="*/ 157517 w 4681215"/>
                <a:gd name="connsiteY1" fmla="*/ 0 h 1575174"/>
                <a:gd name="connsiteX2" fmla="*/ 4523698 w 4681215"/>
                <a:gd name="connsiteY2" fmla="*/ 0 h 1575174"/>
                <a:gd name="connsiteX3" fmla="*/ 4681215 w 4681215"/>
                <a:gd name="connsiteY3" fmla="*/ 157517 h 1575174"/>
                <a:gd name="connsiteX4" fmla="*/ 4681215 w 4681215"/>
                <a:gd name="connsiteY4" fmla="*/ 1417657 h 1575174"/>
                <a:gd name="connsiteX5" fmla="*/ 4523698 w 4681215"/>
                <a:gd name="connsiteY5" fmla="*/ 1575174 h 1575174"/>
                <a:gd name="connsiteX6" fmla="*/ 157517 w 4681215"/>
                <a:gd name="connsiteY6" fmla="*/ 1575174 h 1575174"/>
                <a:gd name="connsiteX7" fmla="*/ 0 w 4681215"/>
                <a:gd name="connsiteY7" fmla="*/ 1417657 h 1575174"/>
                <a:gd name="connsiteX8" fmla="*/ 0 w 4681215"/>
                <a:gd name="connsiteY8" fmla="*/ 157517 h 1575174"/>
                <a:gd name="connsiteX0" fmla="*/ 0 w 4681215"/>
                <a:gd name="connsiteY0" fmla="*/ 157517 h 1575174"/>
                <a:gd name="connsiteX1" fmla="*/ 157517 w 4681215"/>
                <a:gd name="connsiteY1" fmla="*/ 0 h 1575174"/>
                <a:gd name="connsiteX2" fmla="*/ 4523698 w 4681215"/>
                <a:gd name="connsiteY2" fmla="*/ 0 h 1575174"/>
                <a:gd name="connsiteX3" fmla="*/ 4681215 w 4681215"/>
                <a:gd name="connsiteY3" fmla="*/ 157517 h 1575174"/>
                <a:gd name="connsiteX4" fmla="*/ 4681215 w 4681215"/>
                <a:gd name="connsiteY4" fmla="*/ 1417657 h 1575174"/>
                <a:gd name="connsiteX5" fmla="*/ 4523698 w 4681215"/>
                <a:gd name="connsiteY5" fmla="*/ 1575174 h 1575174"/>
                <a:gd name="connsiteX6" fmla="*/ 157517 w 4681215"/>
                <a:gd name="connsiteY6" fmla="*/ 1575174 h 1575174"/>
                <a:gd name="connsiteX7" fmla="*/ 0 w 4681215"/>
                <a:gd name="connsiteY7" fmla="*/ 1417657 h 1575174"/>
                <a:gd name="connsiteX8" fmla="*/ 0 w 4681215"/>
                <a:gd name="connsiteY8" fmla="*/ 157517 h 1575174"/>
                <a:gd name="connsiteX0" fmla="*/ 0 w 4681215"/>
                <a:gd name="connsiteY0" fmla="*/ 157517 h 1575174"/>
                <a:gd name="connsiteX1" fmla="*/ 157517 w 4681215"/>
                <a:gd name="connsiteY1" fmla="*/ 0 h 1575174"/>
                <a:gd name="connsiteX2" fmla="*/ 4523698 w 4681215"/>
                <a:gd name="connsiteY2" fmla="*/ 0 h 1575174"/>
                <a:gd name="connsiteX3" fmla="*/ 4681215 w 4681215"/>
                <a:gd name="connsiteY3" fmla="*/ 157517 h 1575174"/>
                <a:gd name="connsiteX4" fmla="*/ 4681215 w 4681215"/>
                <a:gd name="connsiteY4" fmla="*/ 1417657 h 1575174"/>
                <a:gd name="connsiteX5" fmla="*/ 4523698 w 4681215"/>
                <a:gd name="connsiteY5" fmla="*/ 1575174 h 1575174"/>
                <a:gd name="connsiteX6" fmla="*/ 0 w 4681215"/>
                <a:gd name="connsiteY6" fmla="*/ 1417657 h 1575174"/>
                <a:gd name="connsiteX7" fmla="*/ 0 w 4681215"/>
                <a:gd name="connsiteY7" fmla="*/ 157517 h 1575174"/>
                <a:gd name="connsiteX0" fmla="*/ 0 w 4681215"/>
                <a:gd name="connsiteY0" fmla="*/ 157517 h 1575174"/>
                <a:gd name="connsiteX1" fmla="*/ 157517 w 4681215"/>
                <a:gd name="connsiteY1" fmla="*/ 0 h 1575174"/>
                <a:gd name="connsiteX2" fmla="*/ 4523698 w 4681215"/>
                <a:gd name="connsiteY2" fmla="*/ 0 h 1575174"/>
                <a:gd name="connsiteX3" fmla="*/ 4681215 w 4681215"/>
                <a:gd name="connsiteY3" fmla="*/ 157517 h 1575174"/>
                <a:gd name="connsiteX4" fmla="*/ 4681215 w 4681215"/>
                <a:gd name="connsiteY4" fmla="*/ 1417657 h 1575174"/>
                <a:gd name="connsiteX5" fmla="*/ 0 w 4681215"/>
                <a:gd name="connsiteY5" fmla="*/ 1417657 h 1575174"/>
                <a:gd name="connsiteX6" fmla="*/ 0 w 4681215"/>
                <a:gd name="connsiteY6" fmla="*/ 157517 h 1575174"/>
                <a:gd name="connsiteX0" fmla="*/ 0 w 4681215"/>
                <a:gd name="connsiteY0" fmla="*/ 157517 h 1575174"/>
                <a:gd name="connsiteX1" fmla="*/ 157517 w 4681215"/>
                <a:gd name="connsiteY1" fmla="*/ 0 h 1575174"/>
                <a:gd name="connsiteX2" fmla="*/ 4523698 w 4681215"/>
                <a:gd name="connsiteY2" fmla="*/ 0 h 1575174"/>
                <a:gd name="connsiteX3" fmla="*/ 4681215 w 4681215"/>
                <a:gd name="connsiteY3" fmla="*/ 157517 h 1575174"/>
                <a:gd name="connsiteX4" fmla="*/ 4681215 w 4681215"/>
                <a:gd name="connsiteY4" fmla="*/ 1417657 h 1575174"/>
                <a:gd name="connsiteX5" fmla="*/ 0 w 4681215"/>
                <a:gd name="connsiteY5" fmla="*/ 1417657 h 1575174"/>
                <a:gd name="connsiteX6" fmla="*/ 0 w 4681215"/>
                <a:gd name="connsiteY6" fmla="*/ 157517 h 1575174"/>
                <a:gd name="connsiteX0" fmla="*/ 0 w 4681215"/>
                <a:gd name="connsiteY0" fmla="*/ 157517 h 1575174"/>
                <a:gd name="connsiteX1" fmla="*/ 157517 w 4681215"/>
                <a:gd name="connsiteY1" fmla="*/ 0 h 1575174"/>
                <a:gd name="connsiteX2" fmla="*/ 4523698 w 4681215"/>
                <a:gd name="connsiteY2" fmla="*/ 0 h 1575174"/>
                <a:gd name="connsiteX3" fmla="*/ 4681215 w 4681215"/>
                <a:gd name="connsiteY3" fmla="*/ 157517 h 1575174"/>
                <a:gd name="connsiteX4" fmla="*/ 4670008 w 4681215"/>
                <a:gd name="connsiteY4" fmla="*/ 420414 h 1575174"/>
                <a:gd name="connsiteX5" fmla="*/ 4681215 w 4681215"/>
                <a:gd name="connsiteY5" fmla="*/ 1417657 h 1575174"/>
                <a:gd name="connsiteX6" fmla="*/ 0 w 4681215"/>
                <a:gd name="connsiteY6" fmla="*/ 1417657 h 1575174"/>
                <a:gd name="connsiteX7" fmla="*/ 0 w 4681215"/>
                <a:gd name="connsiteY7" fmla="*/ 157517 h 1575174"/>
                <a:gd name="connsiteX0" fmla="*/ 10347 w 4691562"/>
                <a:gd name="connsiteY0" fmla="*/ 157517 h 1575174"/>
                <a:gd name="connsiteX1" fmla="*/ 167864 w 4691562"/>
                <a:gd name="connsiteY1" fmla="*/ 0 h 1575174"/>
                <a:gd name="connsiteX2" fmla="*/ 4534045 w 4691562"/>
                <a:gd name="connsiteY2" fmla="*/ 0 h 1575174"/>
                <a:gd name="connsiteX3" fmla="*/ 4691562 w 4691562"/>
                <a:gd name="connsiteY3" fmla="*/ 157517 h 1575174"/>
                <a:gd name="connsiteX4" fmla="*/ 4680355 w 4691562"/>
                <a:gd name="connsiteY4" fmla="*/ 420414 h 1575174"/>
                <a:gd name="connsiteX5" fmla="*/ 4691562 w 4691562"/>
                <a:gd name="connsiteY5" fmla="*/ 1417657 h 1575174"/>
                <a:gd name="connsiteX6" fmla="*/ 10347 w 4691562"/>
                <a:gd name="connsiteY6" fmla="*/ 1417657 h 1575174"/>
                <a:gd name="connsiteX7" fmla="*/ 0 w 4691562"/>
                <a:gd name="connsiteY7" fmla="*/ 420414 h 1575174"/>
                <a:gd name="connsiteX8" fmla="*/ 10347 w 4691562"/>
                <a:gd name="connsiteY8" fmla="*/ 157517 h 1575174"/>
                <a:gd name="connsiteX0" fmla="*/ 10347 w 4691562"/>
                <a:gd name="connsiteY0" fmla="*/ 157517 h 1417657"/>
                <a:gd name="connsiteX1" fmla="*/ 167864 w 4691562"/>
                <a:gd name="connsiteY1" fmla="*/ 0 h 1417657"/>
                <a:gd name="connsiteX2" fmla="*/ 4534045 w 4691562"/>
                <a:gd name="connsiteY2" fmla="*/ 0 h 1417657"/>
                <a:gd name="connsiteX3" fmla="*/ 4691562 w 4691562"/>
                <a:gd name="connsiteY3" fmla="*/ 157517 h 1417657"/>
                <a:gd name="connsiteX4" fmla="*/ 4680355 w 4691562"/>
                <a:gd name="connsiteY4" fmla="*/ 420414 h 1417657"/>
                <a:gd name="connsiteX5" fmla="*/ 4691562 w 4691562"/>
                <a:gd name="connsiteY5" fmla="*/ 1417657 h 1417657"/>
                <a:gd name="connsiteX6" fmla="*/ 0 w 4691562"/>
                <a:gd name="connsiteY6" fmla="*/ 420414 h 1417657"/>
                <a:gd name="connsiteX7" fmla="*/ 10347 w 4691562"/>
                <a:gd name="connsiteY7" fmla="*/ 157517 h 1417657"/>
                <a:gd name="connsiteX0" fmla="*/ 10347 w 4691562"/>
                <a:gd name="connsiteY0" fmla="*/ 157517 h 1417657"/>
                <a:gd name="connsiteX1" fmla="*/ 167864 w 4691562"/>
                <a:gd name="connsiteY1" fmla="*/ 0 h 1417657"/>
                <a:gd name="connsiteX2" fmla="*/ 4534045 w 4691562"/>
                <a:gd name="connsiteY2" fmla="*/ 0 h 1417657"/>
                <a:gd name="connsiteX3" fmla="*/ 4691562 w 4691562"/>
                <a:gd name="connsiteY3" fmla="*/ 157517 h 1417657"/>
                <a:gd name="connsiteX4" fmla="*/ 4680355 w 4691562"/>
                <a:gd name="connsiteY4" fmla="*/ 420414 h 1417657"/>
                <a:gd name="connsiteX5" fmla="*/ 4691562 w 4691562"/>
                <a:gd name="connsiteY5" fmla="*/ 1417657 h 1417657"/>
                <a:gd name="connsiteX6" fmla="*/ 0 w 4691562"/>
                <a:gd name="connsiteY6" fmla="*/ 420414 h 1417657"/>
                <a:gd name="connsiteX7" fmla="*/ 10347 w 4691562"/>
                <a:gd name="connsiteY7" fmla="*/ 157517 h 1417657"/>
                <a:gd name="connsiteX0" fmla="*/ 10347 w 4691562"/>
                <a:gd name="connsiteY0" fmla="*/ 157517 h 420414"/>
                <a:gd name="connsiteX1" fmla="*/ 167864 w 4691562"/>
                <a:gd name="connsiteY1" fmla="*/ 0 h 420414"/>
                <a:gd name="connsiteX2" fmla="*/ 4534045 w 4691562"/>
                <a:gd name="connsiteY2" fmla="*/ 0 h 420414"/>
                <a:gd name="connsiteX3" fmla="*/ 4691562 w 4691562"/>
                <a:gd name="connsiteY3" fmla="*/ 157517 h 420414"/>
                <a:gd name="connsiteX4" fmla="*/ 4680355 w 4691562"/>
                <a:gd name="connsiteY4" fmla="*/ 420414 h 420414"/>
                <a:gd name="connsiteX5" fmla="*/ 0 w 4691562"/>
                <a:gd name="connsiteY5" fmla="*/ 420414 h 420414"/>
                <a:gd name="connsiteX6" fmla="*/ 10347 w 4691562"/>
                <a:gd name="connsiteY6" fmla="*/ 157517 h 4204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691562" h="420414">
                  <a:moveTo>
                    <a:pt x="10347" y="157517"/>
                  </a:moveTo>
                  <a:cubicBezTo>
                    <a:pt x="10347" y="70523"/>
                    <a:pt x="80870" y="0"/>
                    <a:pt x="167864" y="0"/>
                  </a:cubicBezTo>
                  <a:lnTo>
                    <a:pt x="4534045" y="0"/>
                  </a:lnTo>
                  <a:cubicBezTo>
                    <a:pt x="4621039" y="0"/>
                    <a:pt x="4691562" y="70523"/>
                    <a:pt x="4691562" y="157517"/>
                  </a:cubicBezTo>
                  <a:lnTo>
                    <a:pt x="4680355" y="420414"/>
                  </a:lnTo>
                  <a:lnTo>
                    <a:pt x="0" y="420414"/>
                  </a:lnTo>
                  <a:lnTo>
                    <a:pt x="10347" y="157517"/>
                  </a:lnTo>
                  <a:close/>
                </a:path>
              </a:pathLst>
            </a:custGeom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spcFirstLastPara="0" vert="horz" wrap="square" lIns="180000" tIns="36000" rIns="83821" bIns="83820" numCol="1" spcCol="1270" anchor="ctr" anchorCtr="0">
              <a:noAutofit/>
            </a:bodyPr>
            <a:lstStyle/>
            <a:p>
              <a:pPr marL="228600" indent="-228600" defTabSz="977900">
                <a:lnSpc>
                  <a:spcPct val="90000"/>
                </a:lnSpc>
                <a:spcBef>
                  <a:spcPts val="3000"/>
                </a:spcBef>
              </a:pPr>
              <a:r>
                <a:rPr lang="ru-RU" sz="22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Конъюнкция</a:t>
              </a:r>
              <a:endParaRPr lang="ru-RU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653440924"/>
              </p:ext>
            </p:extLst>
          </p:nvPr>
        </p:nvGraphicFramePr>
        <p:xfrm>
          <a:off x="1619672" y="1593776"/>
          <a:ext cx="2855289" cy="1981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7210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3141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5176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lang="ru-RU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  <a:endParaRPr lang="ru-RU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</a:t>
                      </a:r>
                      <a:r>
                        <a:rPr lang="ru-RU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</a:t>
                      </a:r>
                      <a:r>
                        <a:rPr lang="ru-RU" sz="20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  <a:endParaRPr lang="ru-RU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7" name="Прямоугольник 46"/>
          <p:cNvSpPr/>
          <p:nvPr/>
        </p:nvSpPr>
        <p:spPr>
          <a:xfrm>
            <a:off x="755650" y="3565465"/>
            <a:ext cx="378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Высказывание истинно тогда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только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тогда, когда истинны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оба исходных высказывания.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8" name="Таблица 4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53761956"/>
              </p:ext>
            </p:extLst>
          </p:nvPr>
        </p:nvGraphicFramePr>
        <p:xfrm>
          <a:off x="5868144" y="1592796"/>
          <a:ext cx="2808312" cy="1981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9208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2008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lang="ru-RU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  <a:endParaRPr lang="ru-RU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</a:t>
                      </a:r>
                      <a:r>
                        <a:rPr lang="ru-RU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или</a:t>
                      </a:r>
                      <a:r>
                        <a:rPr lang="ru-RU" sz="20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  <a:endParaRPr lang="ru-RU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9" name="Прямоугольник 48"/>
          <p:cNvSpPr/>
          <p:nvPr/>
        </p:nvSpPr>
        <p:spPr>
          <a:xfrm>
            <a:off x="4968464" y="3557914"/>
            <a:ext cx="3780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Высказывание ложно тогда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и только тогда, когда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ложны оба исходных высказывания.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 rot="16200000">
            <a:off x="206126" y="2164063"/>
            <a:ext cx="17119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Логическое </a:t>
            </a:r>
          </a:p>
          <a:p>
            <a:pPr algn="ctr"/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умножение</a:t>
            </a:r>
            <a:endParaRPr lang="ru-RU" sz="2000" dirty="0"/>
          </a:p>
        </p:txBody>
      </p:sp>
      <p:sp>
        <p:nvSpPr>
          <p:cNvPr id="51" name="Прямоугольник 50"/>
          <p:cNvSpPr/>
          <p:nvPr/>
        </p:nvSpPr>
        <p:spPr>
          <a:xfrm rot="16200000">
            <a:off x="4502019" y="2103917"/>
            <a:ext cx="17119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Логическое </a:t>
            </a:r>
          </a:p>
          <a:p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сложение</a:t>
            </a:r>
            <a:endParaRPr lang="ru-RU" sz="2000" dirty="0"/>
          </a:p>
        </p:txBody>
      </p:sp>
      <p:grpSp>
        <p:nvGrpSpPr>
          <p:cNvPr id="52" name="Группа 51"/>
          <p:cNvGrpSpPr/>
          <p:nvPr/>
        </p:nvGrpSpPr>
        <p:grpSpPr>
          <a:xfrm>
            <a:off x="611188" y="4833156"/>
            <a:ext cx="8281987" cy="1800200"/>
            <a:chOff x="600229" y="116935"/>
            <a:chExt cx="7861945" cy="1800200"/>
          </a:xfrm>
        </p:grpSpPr>
        <p:sp>
          <p:nvSpPr>
            <p:cNvPr id="53" name="Прямоугольник с двумя скругленными соседними углами 52">
              <a:hlinkClick r:id="rId3" action="ppaction://hlinksldjump"/>
            </p:cNvPr>
            <p:cNvSpPr/>
            <p:nvPr/>
          </p:nvSpPr>
          <p:spPr>
            <a:xfrm flipV="1">
              <a:off x="618016" y="512979"/>
              <a:ext cx="7791710" cy="1404156"/>
            </a:xfrm>
            <a:prstGeom prst="round2SameRect">
              <a:avLst>
                <a:gd name="adj1" fmla="val 6192"/>
                <a:gd name="adj2" fmla="val 0"/>
              </a:avLst>
            </a:prstGeom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spcFirstLastPara="0" vert="horz" wrap="square" lIns="180000" tIns="360000" rIns="360000" bIns="180000" numCol="1" spcCol="1270" anchor="b" anchorCtr="0">
              <a:noAutofit/>
            </a:bodyPr>
            <a:lstStyle/>
            <a:p>
              <a:pPr marL="0" lvl="1" defTabSz="9779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ru-RU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4" name="Полилиния 53"/>
            <p:cNvSpPr/>
            <p:nvPr/>
          </p:nvSpPr>
          <p:spPr>
            <a:xfrm>
              <a:off x="600229" y="116935"/>
              <a:ext cx="7861945" cy="432000"/>
            </a:xfrm>
            <a:custGeom>
              <a:avLst/>
              <a:gdLst>
                <a:gd name="connsiteX0" fmla="*/ 0 w 4681215"/>
                <a:gd name="connsiteY0" fmla="*/ 157517 h 1575174"/>
                <a:gd name="connsiteX1" fmla="*/ 157517 w 4681215"/>
                <a:gd name="connsiteY1" fmla="*/ 0 h 1575174"/>
                <a:gd name="connsiteX2" fmla="*/ 4523698 w 4681215"/>
                <a:gd name="connsiteY2" fmla="*/ 0 h 1575174"/>
                <a:gd name="connsiteX3" fmla="*/ 4681215 w 4681215"/>
                <a:gd name="connsiteY3" fmla="*/ 157517 h 1575174"/>
                <a:gd name="connsiteX4" fmla="*/ 4681215 w 4681215"/>
                <a:gd name="connsiteY4" fmla="*/ 1417657 h 1575174"/>
                <a:gd name="connsiteX5" fmla="*/ 4523698 w 4681215"/>
                <a:gd name="connsiteY5" fmla="*/ 1575174 h 1575174"/>
                <a:gd name="connsiteX6" fmla="*/ 157517 w 4681215"/>
                <a:gd name="connsiteY6" fmla="*/ 1575174 h 1575174"/>
                <a:gd name="connsiteX7" fmla="*/ 0 w 4681215"/>
                <a:gd name="connsiteY7" fmla="*/ 1417657 h 1575174"/>
                <a:gd name="connsiteX8" fmla="*/ 0 w 4681215"/>
                <a:gd name="connsiteY8" fmla="*/ 157517 h 1575174"/>
                <a:gd name="connsiteX0" fmla="*/ 0 w 4681215"/>
                <a:gd name="connsiteY0" fmla="*/ 157517 h 1575174"/>
                <a:gd name="connsiteX1" fmla="*/ 157517 w 4681215"/>
                <a:gd name="connsiteY1" fmla="*/ 0 h 1575174"/>
                <a:gd name="connsiteX2" fmla="*/ 4523698 w 4681215"/>
                <a:gd name="connsiteY2" fmla="*/ 0 h 1575174"/>
                <a:gd name="connsiteX3" fmla="*/ 4681215 w 4681215"/>
                <a:gd name="connsiteY3" fmla="*/ 157517 h 1575174"/>
                <a:gd name="connsiteX4" fmla="*/ 4681215 w 4681215"/>
                <a:gd name="connsiteY4" fmla="*/ 1417657 h 1575174"/>
                <a:gd name="connsiteX5" fmla="*/ 4523698 w 4681215"/>
                <a:gd name="connsiteY5" fmla="*/ 1575174 h 1575174"/>
                <a:gd name="connsiteX6" fmla="*/ 157517 w 4681215"/>
                <a:gd name="connsiteY6" fmla="*/ 1575174 h 1575174"/>
                <a:gd name="connsiteX7" fmla="*/ 0 w 4681215"/>
                <a:gd name="connsiteY7" fmla="*/ 1417657 h 1575174"/>
                <a:gd name="connsiteX8" fmla="*/ 0 w 4681215"/>
                <a:gd name="connsiteY8" fmla="*/ 157517 h 1575174"/>
                <a:gd name="connsiteX0" fmla="*/ 0 w 4681215"/>
                <a:gd name="connsiteY0" fmla="*/ 157517 h 1575174"/>
                <a:gd name="connsiteX1" fmla="*/ 157517 w 4681215"/>
                <a:gd name="connsiteY1" fmla="*/ 0 h 1575174"/>
                <a:gd name="connsiteX2" fmla="*/ 4523698 w 4681215"/>
                <a:gd name="connsiteY2" fmla="*/ 0 h 1575174"/>
                <a:gd name="connsiteX3" fmla="*/ 4681215 w 4681215"/>
                <a:gd name="connsiteY3" fmla="*/ 157517 h 1575174"/>
                <a:gd name="connsiteX4" fmla="*/ 4681215 w 4681215"/>
                <a:gd name="connsiteY4" fmla="*/ 1417657 h 1575174"/>
                <a:gd name="connsiteX5" fmla="*/ 4523698 w 4681215"/>
                <a:gd name="connsiteY5" fmla="*/ 1575174 h 1575174"/>
                <a:gd name="connsiteX6" fmla="*/ 0 w 4681215"/>
                <a:gd name="connsiteY6" fmla="*/ 1417657 h 1575174"/>
                <a:gd name="connsiteX7" fmla="*/ 0 w 4681215"/>
                <a:gd name="connsiteY7" fmla="*/ 157517 h 1575174"/>
                <a:gd name="connsiteX0" fmla="*/ 0 w 4681215"/>
                <a:gd name="connsiteY0" fmla="*/ 157517 h 1575174"/>
                <a:gd name="connsiteX1" fmla="*/ 157517 w 4681215"/>
                <a:gd name="connsiteY1" fmla="*/ 0 h 1575174"/>
                <a:gd name="connsiteX2" fmla="*/ 4523698 w 4681215"/>
                <a:gd name="connsiteY2" fmla="*/ 0 h 1575174"/>
                <a:gd name="connsiteX3" fmla="*/ 4681215 w 4681215"/>
                <a:gd name="connsiteY3" fmla="*/ 157517 h 1575174"/>
                <a:gd name="connsiteX4" fmla="*/ 4681215 w 4681215"/>
                <a:gd name="connsiteY4" fmla="*/ 1417657 h 1575174"/>
                <a:gd name="connsiteX5" fmla="*/ 0 w 4681215"/>
                <a:gd name="connsiteY5" fmla="*/ 1417657 h 1575174"/>
                <a:gd name="connsiteX6" fmla="*/ 0 w 4681215"/>
                <a:gd name="connsiteY6" fmla="*/ 157517 h 1575174"/>
                <a:gd name="connsiteX0" fmla="*/ 0 w 4681215"/>
                <a:gd name="connsiteY0" fmla="*/ 157517 h 1575174"/>
                <a:gd name="connsiteX1" fmla="*/ 157517 w 4681215"/>
                <a:gd name="connsiteY1" fmla="*/ 0 h 1575174"/>
                <a:gd name="connsiteX2" fmla="*/ 4523698 w 4681215"/>
                <a:gd name="connsiteY2" fmla="*/ 0 h 1575174"/>
                <a:gd name="connsiteX3" fmla="*/ 4681215 w 4681215"/>
                <a:gd name="connsiteY3" fmla="*/ 157517 h 1575174"/>
                <a:gd name="connsiteX4" fmla="*/ 4681215 w 4681215"/>
                <a:gd name="connsiteY4" fmla="*/ 1417657 h 1575174"/>
                <a:gd name="connsiteX5" fmla="*/ 0 w 4681215"/>
                <a:gd name="connsiteY5" fmla="*/ 1417657 h 1575174"/>
                <a:gd name="connsiteX6" fmla="*/ 0 w 4681215"/>
                <a:gd name="connsiteY6" fmla="*/ 157517 h 1575174"/>
                <a:gd name="connsiteX0" fmla="*/ 0 w 4681215"/>
                <a:gd name="connsiteY0" fmla="*/ 157517 h 1575174"/>
                <a:gd name="connsiteX1" fmla="*/ 157517 w 4681215"/>
                <a:gd name="connsiteY1" fmla="*/ 0 h 1575174"/>
                <a:gd name="connsiteX2" fmla="*/ 4523698 w 4681215"/>
                <a:gd name="connsiteY2" fmla="*/ 0 h 1575174"/>
                <a:gd name="connsiteX3" fmla="*/ 4681215 w 4681215"/>
                <a:gd name="connsiteY3" fmla="*/ 157517 h 1575174"/>
                <a:gd name="connsiteX4" fmla="*/ 4670008 w 4681215"/>
                <a:gd name="connsiteY4" fmla="*/ 420414 h 1575174"/>
                <a:gd name="connsiteX5" fmla="*/ 4681215 w 4681215"/>
                <a:gd name="connsiteY5" fmla="*/ 1417657 h 1575174"/>
                <a:gd name="connsiteX6" fmla="*/ 0 w 4681215"/>
                <a:gd name="connsiteY6" fmla="*/ 1417657 h 1575174"/>
                <a:gd name="connsiteX7" fmla="*/ 0 w 4681215"/>
                <a:gd name="connsiteY7" fmla="*/ 157517 h 1575174"/>
                <a:gd name="connsiteX0" fmla="*/ 10347 w 4691562"/>
                <a:gd name="connsiteY0" fmla="*/ 157517 h 1575174"/>
                <a:gd name="connsiteX1" fmla="*/ 167864 w 4691562"/>
                <a:gd name="connsiteY1" fmla="*/ 0 h 1575174"/>
                <a:gd name="connsiteX2" fmla="*/ 4534045 w 4691562"/>
                <a:gd name="connsiteY2" fmla="*/ 0 h 1575174"/>
                <a:gd name="connsiteX3" fmla="*/ 4691562 w 4691562"/>
                <a:gd name="connsiteY3" fmla="*/ 157517 h 1575174"/>
                <a:gd name="connsiteX4" fmla="*/ 4680355 w 4691562"/>
                <a:gd name="connsiteY4" fmla="*/ 420414 h 1575174"/>
                <a:gd name="connsiteX5" fmla="*/ 4691562 w 4691562"/>
                <a:gd name="connsiteY5" fmla="*/ 1417657 h 1575174"/>
                <a:gd name="connsiteX6" fmla="*/ 10347 w 4691562"/>
                <a:gd name="connsiteY6" fmla="*/ 1417657 h 1575174"/>
                <a:gd name="connsiteX7" fmla="*/ 0 w 4691562"/>
                <a:gd name="connsiteY7" fmla="*/ 420414 h 1575174"/>
                <a:gd name="connsiteX8" fmla="*/ 10347 w 4691562"/>
                <a:gd name="connsiteY8" fmla="*/ 157517 h 1575174"/>
                <a:gd name="connsiteX0" fmla="*/ 10347 w 4691562"/>
                <a:gd name="connsiteY0" fmla="*/ 157517 h 1417657"/>
                <a:gd name="connsiteX1" fmla="*/ 167864 w 4691562"/>
                <a:gd name="connsiteY1" fmla="*/ 0 h 1417657"/>
                <a:gd name="connsiteX2" fmla="*/ 4534045 w 4691562"/>
                <a:gd name="connsiteY2" fmla="*/ 0 h 1417657"/>
                <a:gd name="connsiteX3" fmla="*/ 4691562 w 4691562"/>
                <a:gd name="connsiteY3" fmla="*/ 157517 h 1417657"/>
                <a:gd name="connsiteX4" fmla="*/ 4680355 w 4691562"/>
                <a:gd name="connsiteY4" fmla="*/ 420414 h 1417657"/>
                <a:gd name="connsiteX5" fmla="*/ 4691562 w 4691562"/>
                <a:gd name="connsiteY5" fmla="*/ 1417657 h 1417657"/>
                <a:gd name="connsiteX6" fmla="*/ 0 w 4691562"/>
                <a:gd name="connsiteY6" fmla="*/ 420414 h 1417657"/>
                <a:gd name="connsiteX7" fmla="*/ 10347 w 4691562"/>
                <a:gd name="connsiteY7" fmla="*/ 157517 h 1417657"/>
                <a:gd name="connsiteX0" fmla="*/ 10347 w 4691562"/>
                <a:gd name="connsiteY0" fmla="*/ 157517 h 1417657"/>
                <a:gd name="connsiteX1" fmla="*/ 167864 w 4691562"/>
                <a:gd name="connsiteY1" fmla="*/ 0 h 1417657"/>
                <a:gd name="connsiteX2" fmla="*/ 4534045 w 4691562"/>
                <a:gd name="connsiteY2" fmla="*/ 0 h 1417657"/>
                <a:gd name="connsiteX3" fmla="*/ 4691562 w 4691562"/>
                <a:gd name="connsiteY3" fmla="*/ 157517 h 1417657"/>
                <a:gd name="connsiteX4" fmla="*/ 4680355 w 4691562"/>
                <a:gd name="connsiteY4" fmla="*/ 420414 h 1417657"/>
                <a:gd name="connsiteX5" fmla="*/ 4691562 w 4691562"/>
                <a:gd name="connsiteY5" fmla="*/ 1417657 h 1417657"/>
                <a:gd name="connsiteX6" fmla="*/ 0 w 4691562"/>
                <a:gd name="connsiteY6" fmla="*/ 420414 h 1417657"/>
                <a:gd name="connsiteX7" fmla="*/ 10347 w 4691562"/>
                <a:gd name="connsiteY7" fmla="*/ 157517 h 1417657"/>
                <a:gd name="connsiteX0" fmla="*/ 10347 w 4691562"/>
                <a:gd name="connsiteY0" fmla="*/ 157517 h 420414"/>
                <a:gd name="connsiteX1" fmla="*/ 167864 w 4691562"/>
                <a:gd name="connsiteY1" fmla="*/ 0 h 420414"/>
                <a:gd name="connsiteX2" fmla="*/ 4534045 w 4691562"/>
                <a:gd name="connsiteY2" fmla="*/ 0 h 420414"/>
                <a:gd name="connsiteX3" fmla="*/ 4691562 w 4691562"/>
                <a:gd name="connsiteY3" fmla="*/ 157517 h 420414"/>
                <a:gd name="connsiteX4" fmla="*/ 4680355 w 4691562"/>
                <a:gd name="connsiteY4" fmla="*/ 420414 h 420414"/>
                <a:gd name="connsiteX5" fmla="*/ 0 w 4691562"/>
                <a:gd name="connsiteY5" fmla="*/ 420414 h 420414"/>
                <a:gd name="connsiteX6" fmla="*/ 10347 w 4691562"/>
                <a:gd name="connsiteY6" fmla="*/ 157517 h 4204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691562" h="420414">
                  <a:moveTo>
                    <a:pt x="10347" y="157517"/>
                  </a:moveTo>
                  <a:cubicBezTo>
                    <a:pt x="10347" y="70523"/>
                    <a:pt x="80870" y="0"/>
                    <a:pt x="167864" y="0"/>
                  </a:cubicBezTo>
                  <a:lnTo>
                    <a:pt x="4534045" y="0"/>
                  </a:lnTo>
                  <a:cubicBezTo>
                    <a:pt x="4621039" y="0"/>
                    <a:pt x="4691562" y="70523"/>
                    <a:pt x="4691562" y="157517"/>
                  </a:cubicBezTo>
                  <a:lnTo>
                    <a:pt x="4680355" y="420414"/>
                  </a:lnTo>
                  <a:lnTo>
                    <a:pt x="0" y="420414"/>
                  </a:lnTo>
                  <a:lnTo>
                    <a:pt x="10347" y="157517"/>
                  </a:lnTo>
                  <a:close/>
                </a:path>
              </a:pathLst>
            </a:custGeom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spcFirstLastPara="0" vert="horz" wrap="square" lIns="180000" tIns="36000" rIns="83821" bIns="83820" numCol="1" spcCol="1270" anchor="ctr" anchorCtr="0">
              <a:noAutofit/>
            </a:bodyPr>
            <a:lstStyle/>
            <a:p>
              <a:pPr marL="228600" indent="-228600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2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Отрицание </a:t>
              </a:r>
              <a:endParaRPr lang="ru-RU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aphicFrame>
        <p:nvGraphicFramePr>
          <p:cNvPr id="55" name="Таблица 5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501421221"/>
              </p:ext>
            </p:extLst>
          </p:nvPr>
        </p:nvGraphicFramePr>
        <p:xfrm>
          <a:off x="2483768" y="5373216"/>
          <a:ext cx="1903526" cy="1188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5176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5176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36233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lang="ru-RU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4D240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240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240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240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 </a:t>
                      </a:r>
                      <a:r>
                        <a:rPr lang="en-US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</a:t>
                      </a:r>
                      <a:endParaRPr lang="ru-RU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4D240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240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240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240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36233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4D240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240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240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240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4D240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240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240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240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36233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4D240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240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240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240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4D240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240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240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240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6" name="Прямоугольник 55"/>
          <p:cNvSpPr/>
          <p:nvPr/>
        </p:nvSpPr>
        <p:spPr>
          <a:xfrm>
            <a:off x="4680012" y="5301208"/>
            <a:ext cx="399602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Высказыванию ставится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соот-ветствие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новое высказывание, значение которого </a:t>
            </a:r>
            <a:r>
              <a:rPr lang="ru-R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противопо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-ложно исходному.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899592" y="5733256"/>
            <a:ext cx="13053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Инверсия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707924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49" grpId="0"/>
      <p:bldP spid="50" grpId="0"/>
      <p:bldP spid="51" grpId="0"/>
      <p:bldP spid="56" grpId="0"/>
      <p:bldP spid="5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Логические операции</a:t>
            </a:r>
            <a:endParaRPr lang="ru-RU" dirty="0"/>
          </a:p>
        </p:txBody>
      </p:sp>
      <p:grpSp>
        <p:nvGrpSpPr>
          <p:cNvPr id="15" name="Группа 14"/>
          <p:cNvGrpSpPr/>
          <p:nvPr/>
        </p:nvGrpSpPr>
        <p:grpSpPr>
          <a:xfrm>
            <a:off x="611558" y="1053040"/>
            <a:ext cx="4068391" cy="5436300"/>
            <a:chOff x="600511" y="44655"/>
            <a:chExt cx="3862770" cy="5436300"/>
          </a:xfrm>
        </p:grpSpPr>
        <p:sp>
          <p:nvSpPr>
            <p:cNvPr id="16" name="Прямоугольник с двумя скругленными соседними углами 15"/>
            <p:cNvSpPr/>
            <p:nvPr/>
          </p:nvSpPr>
          <p:spPr>
            <a:xfrm flipV="1">
              <a:off x="611188" y="440391"/>
              <a:ext cx="3828530" cy="5040564"/>
            </a:xfrm>
            <a:prstGeom prst="round2SameRect">
              <a:avLst>
                <a:gd name="adj1" fmla="val 6744"/>
                <a:gd name="adj2" fmla="val 0"/>
              </a:avLst>
            </a:prstGeom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spcFirstLastPara="0" vert="horz" wrap="square" lIns="180000" tIns="360000" rIns="360000" bIns="180000" numCol="1" spcCol="1270" anchor="b" anchorCtr="0">
              <a:noAutofit/>
            </a:bodyPr>
            <a:lstStyle/>
            <a:p>
              <a:pPr marL="15875" lvl="1" defTabSz="9779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ru-RU" sz="2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Полилиния 16"/>
            <p:cNvSpPr/>
            <p:nvPr/>
          </p:nvSpPr>
          <p:spPr>
            <a:xfrm>
              <a:off x="600511" y="44655"/>
              <a:ext cx="3862770" cy="575760"/>
            </a:xfrm>
            <a:custGeom>
              <a:avLst/>
              <a:gdLst>
                <a:gd name="connsiteX0" fmla="*/ 0 w 4681215"/>
                <a:gd name="connsiteY0" fmla="*/ 157517 h 1575174"/>
                <a:gd name="connsiteX1" fmla="*/ 157517 w 4681215"/>
                <a:gd name="connsiteY1" fmla="*/ 0 h 1575174"/>
                <a:gd name="connsiteX2" fmla="*/ 4523698 w 4681215"/>
                <a:gd name="connsiteY2" fmla="*/ 0 h 1575174"/>
                <a:gd name="connsiteX3" fmla="*/ 4681215 w 4681215"/>
                <a:gd name="connsiteY3" fmla="*/ 157517 h 1575174"/>
                <a:gd name="connsiteX4" fmla="*/ 4681215 w 4681215"/>
                <a:gd name="connsiteY4" fmla="*/ 1417657 h 1575174"/>
                <a:gd name="connsiteX5" fmla="*/ 4523698 w 4681215"/>
                <a:gd name="connsiteY5" fmla="*/ 1575174 h 1575174"/>
                <a:gd name="connsiteX6" fmla="*/ 157517 w 4681215"/>
                <a:gd name="connsiteY6" fmla="*/ 1575174 h 1575174"/>
                <a:gd name="connsiteX7" fmla="*/ 0 w 4681215"/>
                <a:gd name="connsiteY7" fmla="*/ 1417657 h 1575174"/>
                <a:gd name="connsiteX8" fmla="*/ 0 w 4681215"/>
                <a:gd name="connsiteY8" fmla="*/ 157517 h 1575174"/>
                <a:gd name="connsiteX0" fmla="*/ 0 w 4681215"/>
                <a:gd name="connsiteY0" fmla="*/ 157517 h 1575174"/>
                <a:gd name="connsiteX1" fmla="*/ 157517 w 4681215"/>
                <a:gd name="connsiteY1" fmla="*/ 0 h 1575174"/>
                <a:gd name="connsiteX2" fmla="*/ 4523698 w 4681215"/>
                <a:gd name="connsiteY2" fmla="*/ 0 h 1575174"/>
                <a:gd name="connsiteX3" fmla="*/ 4681215 w 4681215"/>
                <a:gd name="connsiteY3" fmla="*/ 157517 h 1575174"/>
                <a:gd name="connsiteX4" fmla="*/ 4681215 w 4681215"/>
                <a:gd name="connsiteY4" fmla="*/ 1417657 h 1575174"/>
                <a:gd name="connsiteX5" fmla="*/ 4523698 w 4681215"/>
                <a:gd name="connsiteY5" fmla="*/ 1575174 h 1575174"/>
                <a:gd name="connsiteX6" fmla="*/ 157517 w 4681215"/>
                <a:gd name="connsiteY6" fmla="*/ 1575174 h 1575174"/>
                <a:gd name="connsiteX7" fmla="*/ 0 w 4681215"/>
                <a:gd name="connsiteY7" fmla="*/ 1417657 h 1575174"/>
                <a:gd name="connsiteX8" fmla="*/ 0 w 4681215"/>
                <a:gd name="connsiteY8" fmla="*/ 157517 h 1575174"/>
                <a:gd name="connsiteX0" fmla="*/ 0 w 4681215"/>
                <a:gd name="connsiteY0" fmla="*/ 157517 h 1575174"/>
                <a:gd name="connsiteX1" fmla="*/ 157517 w 4681215"/>
                <a:gd name="connsiteY1" fmla="*/ 0 h 1575174"/>
                <a:gd name="connsiteX2" fmla="*/ 4523698 w 4681215"/>
                <a:gd name="connsiteY2" fmla="*/ 0 h 1575174"/>
                <a:gd name="connsiteX3" fmla="*/ 4681215 w 4681215"/>
                <a:gd name="connsiteY3" fmla="*/ 157517 h 1575174"/>
                <a:gd name="connsiteX4" fmla="*/ 4681215 w 4681215"/>
                <a:gd name="connsiteY4" fmla="*/ 1417657 h 1575174"/>
                <a:gd name="connsiteX5" fmla="*/ 4523698 w 4681215"/>
                <a:gd name="connsiteY5" fmla="*/ 1575174 h 1575174"/>
                <a:gd name="connsiteX6" fmla="*/ 0 w 4681215"/>
                <a:gd name="connsiteY6" fmla="*/ 1417657 h 1575174"/>
                <a:gd name="connsiteX7" fmla="*/ 0 w 4681215"/>
                <a:gd name="connsiteY7" fmla="*/ 157517 h 1575174"/>
                <a:gd name="connsiteX0" fmla="*/ 0 w 4681215"/>
                <a:gd name="connsiteY0" fmla="*/ 157517 h 1575174"/>
                <a:gd name="connsiteX1" fmla="*/ 157517 w 4681215"/>
                <a:gd name="connsiteY1" fmla="*/ 0 h 1575174"/>
                <a:gd name="connsiteX2" fmla="*/ 4523698 w 4681215"/>
                <a:gd name="connsiteY2" fmla="*/ 0 h 1575174"/>
                <a:gd name="connsiteX3" fmla="*/ 4681215 w 4681215"/>
                <a:gd name="connsiteY3" fmla="*/ 157517 h 1575174"/>
                <a:gd name="connsiteX4" fmla="*/ 4681215 w 4681215"/>
                <a:gd name="connsiteY4" fmla="*/ 1417657 h 1575174"/>
                <a:gd name="connsiteX5" fmla="*/ 0 w 4681215"/>
                <a:gd name="connsiteY5" fmla="*/ 1417657 h 1575174"/>
                <a:gd name="connsiteX6" fmla="*/ 0 w 4681215"/>
                <a:gd name="connsiteY6" fmla="*/ 157517 h 1575174"/>
                <a:gd name="connsiteX0" fmla="*/ 0 w 4681215"/>
                <a:gd name="connsiteY0" fmla="*/ 157517 h 1575174"/>
                <a:gd name="connsiteX1" fmla="*/ 157517 w 4681215"/>
                <a:gd name="connsiteY1" fmla="*/ 0 h 1575174"/>
                <a:gd name="connsiteX2" fmla="*/ 4523698 w 4681215"/>
                <a:gd name="connsiteY2" fmla="*/ 0 h 1575174"/>
                <a:gd name="connsiteX3" fmla="*/ 4681215 w 4681215"/>
                <a:gd name="connsiteY3" fmla="*/ 157517 h 1575174"/>
                <a:gd name="connsiteX4" fmla="*/ 4681215 w 4681215"/>
                <a:gd name="connsiteY4" fmla="*/ 1417657 h 1575174"/>
                <a:gd name="connsiteX5" fmla="*/ 0 w 4681215"/>
                <a:gd name="connsiteY5" fmla="*/ 1417657 h 1575174"/>
                <a:gd name="connsiteX6" fmla="*/ 0 w 4681215"/>
                <a:gd name="connsiteY6" fmla="*/ 157517 h 1575174"/>
                <a:gd name="connsiteX0" fmla="*/ 0 w 4681215"/>
                <a:gd name="connsiteY0" fmla="*/ 157517 h 1575174"/>
                <a:gd name="connsiteX1" fmla="*/ 157517 w 4681215"/>
                <a:gd name="connsiteY1" fmla="*/ 0 h 1575174"/>
                <a:gd name="connsiteX2" fmla="*/ 4523698 w 4681215"/>
                <a:gd name="connsiteY2" fmla="*/ 0 h 1575174"/>
                <a:gd name="connsiteX3" fmla="*/ 4681215 w 4681215"/>
                <a:gd name="connsiteY3" fmla="*/ 157517 h 1575174"/>
                <a:gd name="connsiteX4" fmla="*/ 4670008 w 4681215"/>
                <a:gd name="connsiteY4" fmla="*/ 420414 h 1575174"/>
                <a:gd name="connsiteX5" fmla="*/ 4681215 w 4681215"/>
                <a:gd name="connsiteY5" fmla="*/ 1417657 h 1575174"/>
                <a:gd name="connsiteX6" fmla="*/ 0 w 4681215"/>
                <a:gd name="connsiteY6" fmla="*/ 1417657 h 1575174"/>
                <a:gd name="connsiteX7" fmla="*/ 0 w 4681215"/>
                <a:gd name="connsiteY7" fmla="*/ 157517 h 1575174"/>
                <a:gd name="connsiteX0" fmla="*/ 10347 w 4691562"/>
                <a:gd name="connsiteY0" fmla="*/ 157517 h 1575174"/>
                <a:gd name="connsiteX1" fmla="*/ 167864 w 4691562"/>
                <a:gd name="connsiteY1" fmla="*/ 0 h 1575174"/>
                <a:gd name="connsiteX2" fmla="*/ 4534045 w 4691562"/>
                <a:gd name="connsiteY2" fmla="*/ 0 h 1575174"/>
                <a:gd name="connsiteX3" fmla="*/ 4691562 w 4691562"/>
                <a:gd name="connsiteY3" fmla="*/ 157517 h 1575174"/>
                <a:gd name="connsiteX4" fmla="*/ 4680355 w 4691562"/>
                <a:gd name="connsiteY4" fmla="*/ 420414 h 1575174"/>
                <a:gd name="connsiteX5" fmla="*/ 4691562 w 4691562"/>
                <a:gd name="connsiteY5" fmla="*/ 1417657 h 1575174"/>
                <a:gd name="connsiteX6" fmla="*/ 10347 w 4691562"/>
                <a:gd name="connsiteY6" fmla="*/ 1417657 h 1575174"/>
                <a:gd name="connsiteX7" fmla="*/ 0 w 4691562"/>
                <a:gd name="connsiteY7" fmla="*/ 420414 h 1575174"/>
                <a:gd name="connsiteX8" fmla="*/ 10347 w 4691562"/>
                <a:gd name="connsiteY8" fmla="*/ 157517 h 1575174"/>
                <a:gd name="connsiteX0" fmla="*/ 10347 w 4691562"/>
                <a:gd name="connsiteY0" fmla="*/ 157517 h 1417657"/>
                <a:gd name="connsiteX1" fmla="*/ 167864 w 4691562"/>
                <a:gd name="connsiteY1" fmla="*/ 0 h 1417657"/>
                <a:gd name="connsiteX2" fmla="*/ 4534045 w 4691562"/>
                <a:gd name="connsiteY2" fmla="*/ 0 h 1417657"/>
                <a:gd name="connsiteX3" fmla="*/ 4691562 w 4691562"/>
                <a:gd name="connsiteY3" fmla="*/ 157517 h 1417657"/>
                <a:gd name="connsiteX4" fmla="*/ 4680355 w 4691562"/>
                <a:gd name="connsiteY4" fmla="*/ 420414 h 1417657"/>
                <a:gd name="connsiteX5" fmla="*/ 4691562 w 4691562"/>
                <a:gd name="connsiteY5" fmla="*/ 1417657 h 1417657"/>
                <a:gd name="connsiteX6" fmla="*/ 0 w 4691562"/>
                <a:gd name="connsiteY6" fmla="*/ 420414 h 1417657"/>
                <a:gd name="connsiteX7" fmla="*/ 10347 w 4691562"/>
                <a:gd name="connsiteY7" fmla="*/ 157517 h 1417657"/>
                <a:gd name="connsiteX0" fmla="*/ 10347 w 4691562"/>
                <a:gd name="connsiteY0" fmla="*/ 157517 h 1417657"/>
                <a:gd name="connsiteX1" fmla="*/ 167864 w 4691562"/>
                <a:gd name="connsiteY1" fmla="*/ 0 h 1417657"/>
                <a:gd name="connsiteX2" fmla="*/ 4534045 w 4691562"/>
                <a:gd name="connsiteY2" fmla="*/ 0 h 1417657"/>
                <a:gd name="connsiteX3" fmla="*/ 4691562 w 4691562"/>
                <a:gd name="connsiteY3" fmla="*/ 157517 h 1417657"/>
                <a:gd name="connsiteX4" fmla="*/ 4680355 w 4691562"/>
                <a:gd name="connsiteY4" fmla="*/ 420414 h 1417657"/>
                <a:gd name="connsiteX5" fmla="*/ 4691562 w 4691562"/>
                <a:gd name="connsiteY5" fmla="*/ 1417657 h 1417657"/>
                <a:gd name="connsiteX6" fmla="*/ 0 w 4691562"/>
                <a:gd name="connsiteY6" fmla="*/ 420414 h 1417657"/>
                <a:gd name="connsiteX7" fmla="*/ 10347 w 4691562"/>
                <a:gd name="connsiteY7" fmla="*/ 157517 h 1417657"/>
                <a:gd name="connsiteX0" fmla="*/ 10347 w 4691562"/>
                <a:gd name="connsiteY0" fmla="*/ 157517 h 420414"/>
                <a:gd name="connsiteX1" fmla="*/ 167864 w 4691562"/>
                <a:gd name="connsiteY1" fmla="*/ 0 h 420414"/>
                <a:gd name="connsiteX2" fmla="*/ 4534045 w 4691562"/>
                <a:gd name="connsiteY2" fmla="*/ 0 h 420414"/>
                <a:gd name="connsiteX3" fmla="*/ 4691562 w 4691562"/>
                <a:gd name="connsiteY3" fmla="*/ 157517 h 420414"/>
                <a:gd name="connsiteX4" fmla="*/ 4680355 w 4691562"/>
                <a:gd name="connsiteY4" fmla="*/ 420414 h 420414"/>
                <a:gd name="connsiteX5" fmla="*/ 0 w 4691562"/>
                <a:gd name="connsiteY5" fmla="*/ 420414 h 420414"/>
                <a:gd name="connsiteX6" fmla="*/ 10347 w 4691562"/>
                <a:gd name="connsiteY6" fmla="*/ 157517 h 4204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691562" h="420414">
                  <a:moveTo>
                    <a:pt x="10347" y="157517"/>
                  </a:moveTo>
                  <a:cubicBezTo>
                    <a:pt x="10347" y="70523"/>
                    <a:pt x="80870" y="0"/>
                    <a:pt x="167864" y="0"/>
                  </a:cubicBezTo>
                  <a:lnTo>
                    <a:pt x="4534045" y="0"/>
                  </a:lnTo>
                  <a:cubicBezTo>
                    <a:pt x="4621039" y="0"/>
                    <a:pt x="4691562" y="70523"/>
                    <a:pt x="4691562" y="157517"/>
                  </a:cubicBezTo>
                  <a:lnTo>
                    <a:pt x="4680355" y="420414"/>
                  </a:lnTo>
                  <a:lnTo>
                    <a:pt x="0" y="420414"/>
                  </a:lnTo>
                  <a:lnTo>
                    <a:pt x="10347" y="157517"/>
                  </a:lnTo>
                  <a:close/>
                </a:path>
              </a:pathLst>
            </a:custGeom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spcFirstLastPara="0" vert="horz" wrap="square" lIns="180000" tIns="36000" rIns="83821" bIns="83820" numCol="1" spcCol="1270" anchor="ctr" anchorCtr="0">
              <a:noAutofit/>
            </a:bodyPr>
            <a:lstStyle/>
            <a:p>
              <a:pPr marL="228600" indent="-228600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2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Импликация</a:t>
              </a:r>
            </a:p>
          </p:txBody>
        </p:sp>
      </p:grp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647715404"/>
              </p:ext>
            </p:extLst>
          </p:nvPr>
        </p:nvGraphicFramePr>
        <p:xfrm>
          <a:off x="1258888" y="2131878"/>
          <a:ext cx="2773052" cy="20892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2172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217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2960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17842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lang="ru-RU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  <a:endParaRPr lang="ru-RU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ru-RU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→ </a:t>
                      </a:r>
                      <a:r>
                        <a:rPr lang="en-US" sz="20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  <a:endParaRPr lang="ru-RU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17842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17842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17842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17842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7" name="Прямоугольник 46"/>
          <p:cNvSpPr/>
          <p:nvPr/>
        </p:nvSpPr>
        <p:spPr>
          <a:xfrm>
            <a:off x="792163" y="4309554"/>
            <a:ext cx="381253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Ложно тогда 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только 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тогда, когда 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посылка (первое) истинна, а следствие (второе) ложно.</a:t>
            </a:r>
            <a:endParaRPr 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65902" y="1673445"/>
            <a:ext cx="377999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Следование</a:t>
            </a:r>
            <a:endParaRPr lang="ru-RU" sz="22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4896035" y="1016000"/>
            <a:ext cx="3888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5125" algn="just"/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Пример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высказывания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indent="365125" algn="just"/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Если верно списали пример, то получили верный ответ.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292081" y="2312876"/>
            <a:ext cx="34563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A: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Пример списали верно</a:t>
            </a:r>
          </a:p>
          <a:p>
            <a:pPr algn="just"/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Получили верный ответ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896036" y="3032407"/>
            <a:ext cx="38880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5125" algn="just"/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В высказывании нет информации о правильности самого решения. </a:t>
            </a:r>
            <a:r>
              <a:rPr lang="ru-R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Анализи-ровать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можно только то, что сказано в высказывании. </a:t>
            </a:r>
          </a:p>
          <a:p>
            <a:pPr indent="365125" algn="just"/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Если списали неверно, то ответ может быть любым. </a:t>
            </a:r>
          </a:p>
          <a:p>
            <a:pPr indent="365125" algn="just"/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Из ложной посылки можно получить истинное и ложное высказывание, из истинного только истинное.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4896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Логические операции</a:t>
            </a:r>
            <a:endParaRPr lang="ru-RU" dirty="0"/>
          </a:p>
        </p:txBody>
      </p:sp>
      <p:grpSp>
        <p:nvGrpSpPr>
          <p:cNvPr id="12" name="Группа 11"/>
          <p:cNvGrpSpPr/>
          <p:nvPr/>
        </p:nvGrpSpPr>
        <p:grpSpPr>
          <a:xfrm>
            <a:off x="621615" y="1025324"/>
            <a:ext cx="4069147" cy="5436659"/>
            <a:chOff x="600229" y="44655"/>
            <a:chExt cx="3862770" cy="5436659"/>
          </a:xfrm>
        </p:grpSpPr>
        <p:sp>
          <p:nvSpPr>
            <p:cNvPr id="13" name="Прямоугольник с двумя скругленными соседними углами 12"/>
            <p:cNvSpPr/>
            <p:nvPr/>
          </p:nvSpPr>
          <p:spPr>
            <a:xfrm flipV="1">
              <a:off x="618017" y="440391"/>
              <a:ext cx="3826651" cy="5040923"/>
            </a:xfrm>
            <a:prstGeom prst="round2SameRect">
              <a:avLst>
                <a:gd name="adj1" fmla="val 6192"/>
                <a:gd name="adj2" fmla="val 0"/>
              </a:avLst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180000" tIns="360000" rIns="360000" bIns="180000" numCol="1" spcCol="1270" anchor="b" anchorCtr="0">
              <a:noAutofit/>
            </a:bodyPr>
            <a:lstStyle/>
            <a:p>
              <a:pPr marL="0" lvl="1" defTabSz="9779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ru-RU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Полилиния 13"/>
            <p:cNvSpPr/>
            <p:nvPr/>
          </p:nvSpPr>
          <p:spPr>
            <a:xfrm>
              <a:off x="600229" y="44655"/>
              <a:ext cx="3862770" cy="576000"/>
            </a:xfrm>
            <a:custGeom>
              <a:avLst/>
              <a:gdLst>
                <a:gd name="connsiteX0" fmla="*/ 0 w 4681215"/>
                <a:gd name="connsiteY0" fmla="*/ 157517 h 1575174"/>
                <a:gd name="connsiteX1" fmla="*/ 157517 w 4681215"/>
                <a:gd name="connsiteY1" fmla="*/ 0 h 1575174"/>
                <a:gd name="connsiteX2" fmla="*/ 4523698 w 4681215"/>
                <a:gd name="connsiteY2" fmla="*/ 0 h 1575174"/>
                <a:gd name="connsiteX3" fmla="*/ 4681215 w 4681215"/>
                <a:gd name="connsiteY3" fmla="*/ 157517 h 1575174"/>
                <a:gd name="connsiteX4" fmla="*/ 4681215 w 4681215"/>
                <a:gd name="connsiteY4" fmla="*/ 1417657 h 1575174"/>
                <a:gd name="connsiteX5" fmla="*/ 4523698 w 4681215"/>
                <a:gd name="connsiteY5" fmla="*/ 1575174 h 1575174"/>
                <a:gd name="connsiteX6" fmla="*/ 157517 w 4681215"/>
                <a:gd name="connsiteY6" fmla="*/ 1575174 h 1575174"/>
                <a:gd name="connsiteX7" fmla="*/ 0 w 4681215"/>
                <a:gd name="connsiteY7" fmla="*/ 1417657 h 1575174"/>
                <a:gd name="connsiteX8" fmla="*/ 0 w 4681215"/>
                <a:gd name="connsiteY8" fmla="*/ 157517 h 1575174"/>
                <a:gd name="connsiteX0" fmla="*/ 0 w 4681215"/>
                <a:gd name="connsiteY0" fmla="*/ 157517 h 1575174"/>
                <a:gd name="connsiteX1" fmla="*/ 157517 w 4681215"/>
                <a:gd name="connsiteY1" fmla="*/ 0 h 1575174"/>
                <a:gd name="connsiteX2" fmla="*/ 4523698 w 4681215"/>
                <a:gd name="connsiteY2" fmla="*/ 0 h 1575174"/>
                <a:gd name="connsiteX3" fmla="*/ 4681215 w 4681215"/>
                <a:gd name="connsiteY3" fmla="*/ 157517 h 1575174"/>
                <a:gd name="connsiteX4" fmla="*/ 4681215 w 4681215"/>
                <a:gd name="connsiteY4" fmla="*/ 1417657 h 1575174"/>
                <a:gd name="connsiteX5" fmla="*/ 4523698 w 4681215"/>
                <a:gd name="connsiteY5" fmla="*/ 1575174 h 1575174"/>
                <a:gd name="connsiteX6" fmla="*/ 157517 w 4681215"/>
                <a:gd name="connsiteY6" fmla="*/ 1575174 h 1575174"/>
                <a:gd name="connsiteX7" fmla="*/ 0 w 4681215"/>
                <a:gd name="connsiteY7" fmla="*/ 1417657 h 1575174"/>
                <a:gd name="connsiteX8" fmla="*/ 0 w 4681215"/>
                <a:gd name="connsiteY8" fmla="*/ 157517 h 1575174"/>
                <a:gd name="connsiteX0" fmla="*/ 0 w 4681215"/>
                <a:gd name="connsiteY0" fmla="*/ 157517 h 1575174"/>
                <a:gd name="connsiteX1" fmla="*/ 157517 w 4681215"/>
                <a:gd name="connsiteY1" fmla="*/ 0 h 1575174"/>
                <a:gd name="connsiteX2" fmla="*/ 4523698 w 4681215"/>
                <a:gd name="connsiteY2" fmla="*/ 0 h 1575174"/>
                <a:gd name="connsiteX3" fmla="*/ 4681215 w 4681215"/>
                <a:gd name="connsiteY3" fmla="*/ 157517 h 1575174"/>
                <a:gd name="connsiteX4" fmla="*/ 4681215 w 4681215"/>
                <a:gd name="connsiteY4" fmla="*/ 1417657 h 1575174"/>
                <a:gd name="connsiteX5" fmla="*/ 4523698 w 4681215"/>
                <a:gd name="connsiteY5" fmla="*/ 1575174 h 1575174"/>
                <a:gd name="connsiteX6" fmla="*/ 0 w 4681215"/>
                <a:gd name="connsiteY6" fmla="*/ 1417657 h 1575174"/>
                <a:gd name="connsiteX7" fmla="*/ 0 w 4681215"/>
                <a:gd name="connsiteY7" fmla="*/ 157517 h 1575174"/>
                <a:gd name="connsiteX0" fmla="*/ 0 w 4681215"/>
                <a:gd name="connsiteY0" fmla="*/ 157517 h 1575174"/>
                <a:gd name="connsiteX1" fmla="*/ 157517 w 4681215"/>
                <a:gd name="connsiteY1" fmla="*/ 0 h 1575174"/>
                <a:gd name="connsiteX2" fmla="*/ 4523698 w 4681215"/>
                <a:gd name="connsiteY2" fmla="*/ 0 h 1575174"/>
                <a:gd name="connsiteX3" fmla="*/ 4681215 w 4681215"/>
                <a:gd name="connsiteY3" fmla="*/ 157517 h 1575174"/>
                <a:gd name="connsiteX4" fmla="*/ 4681215 w 4681215"/>
                <a:gd name="connsiteY4" fmla="*/ 1417657 h 1575174"/>
                <a:gd name="connsiteX5" fmla="*/ 0 w 4681215"/>
                <a:gd name="connsiteY5" fmla="*/ 1417657 h 1575174"/>
                <a:gd name="connsiteX6" fmla="*/ 0 w 4681215"/>
                <a:gd name="connsiteY6" fmla="*/ 157517 h 1575174"/>
                <a:gd name="connsiteX0" fmla="*/ 0 w 4681215"/>
                <a:gd name="connsiteY0" fmla="*/ 157517 h 1575174"/>
                <a:gd name="connsiteX1" fmla="*/ 157517 w 4681215"/>
                <a:gd name="connsiteY1" fmla="*/ 0 h 1575174"/>
                <a:gd name="connsiteX2" fmla="*/ 4523698 w 4681215"/>
                <a:gd name="connsiteY2" fmla="*/ 0 h 1575174"/>
                <a:gd name="connsiteX3" fmla="*/ 4681215 w 4681215"/>
                <a:gd name="connsiteY3" fmla="*/ 157517 h 1575174"/>
                <a:gd name="connsiteX4" fmla="*/ 4681215 w 4681215"/>
                <a:gd name="connsiteY4" fmla="*/ 1417657 h 1575174"/>
                <a:gd name="connsiteX5" fmla="*/ 0 w 4681215"/>
                <a:gd name="connsiteY5" fmla="*/ 1417657 h 1575174"/>
                <a:gd name="connsiteX6" fmla="*/ 0 w 4681215"/>
                <a:gd name="connsiteY6" fmla="*/ 157517 h 1575174"/>
                <a:gd name="connsiteX0" fmla="*/ 0 w 4681215"/>
                <a:gd name="connsiteY0" fmla="*/ 157517 h 1575174"/>
                <a:gd name="connsiteX1" fmla="*/ 157517 w 4681215"/>
                <a:gd name="connsiteY1" fmla="*/ 0 h 1575174"/>
                <a:gd name="connsiteX2" fmla="*/ 4523698 w 4681215"/>
                <a:gd name="connsiteY2" fmla="*/ 0 h 1575174"/>
                <a:gd name="connsiteX3" fmla="*/ 4681215 w 4681215"/>
                <a:gd name="connsiteY3" fmla="*/ 157517 h 1575174"/>
                <a:gd name="connsiteX4" fmla="*/ 4670008 w 4681215"/>
                <a:gd name="connsiteY4" fmla="*/ 420414 h 1575174"/>
                <a:gd name="connsiteX5" fmla="*/ 4681215 w 4681215"/>
                <a:gd name="connsiteY5" fmla="*/ 1417657 h 1575174"/>
                <a:gd name="connsiteX6" fmla="*/ 0 w 4681215"/>
                <a:gd name="connsiteY6" fmla="*/ 1417657 h 1575174"/>
                <a:gd name="connsiteX7" fmla="*/ 0 w 4681215"/>
                <a:gd name="connsiteY7" fmla="*/ 157517 h 1575174"/>
                <a:gd name="connsiteX0" fmla="*/ 10347 w 4691562"/>
                <a:gd name="connsiteY0" fmla="*/ 157517 h 1575174"/>
                <a:gd name="connsiteX1" fmla="*/ 167864 w 4691562"/>
                <a:gd name="connsiteY1" fmla="*/ 0 h 1575174"/>
                <a:gd name="connsiteX2" fmla="*/ 4534045 w 4691562"/>
                <a:gd name="connsiteY2" fmla="*/ 0 h 1575174"/>
                <a:gd name="connsiteX3" fmla="*/ 4691562 w 4691562"/>
                <a:gd name="connsiteY3" fmla="*/ 157517 h 1575174"/>
                <a:gd name="connsiteX4" fmla="*/ 4680355 w 4691562"/>
                <a:gd name="connsiteY4" fmla="*/ 420414 h 1575174"/>
                <a:gd name="connsiteX5" fmla="*/ 4691562 w 4691562"/>
                <a:gd name="connsiteY5" fmla="*/ 1417657 h 1575174"/>
                <a:gd name="connsiteX6" fmla="*/ 10347 w 4691562"/>
                <a:gd name="connsiteY6" fmla="*/ 1417657 h 1575174"/>
                <a:gd name="connsiteX7" fmla="*/ 0 w 4691562"/>
                <a:gd name="connsiteY7" fmla="*/ 420414 h 1575174"/>
                <a:gd name="connsiteX8" fmla="*/ 10347 w 4691562"/>
                <a:gd name="connsiteY8" fmla="*/ 157517 h 1575174"/>
                <a:gd name="connsiteX0" fmla="*/ 10347 w 4691562"/>
                <a:gd name="connsiteY0" fmla="*/ 157517 h 1417657"/>
                <a:gd name="connsiteX1" fmla="*/ 167864 w 4691562"/>
                <a:gd name="connsiteY1" fmla="*/ 0 h 1417657"/>
                <a:gd name="connsiteX2" fmla="*/ 4534045 w 4691562"/>
                <a:gd name="connsiteY2" fmla="*/ 0 h 1417657"/>
                <a:gd name="connsiteX3" fmla="*/ 4691562 w 4691562"/>
                <a:gd name="connsiteY3" fmla="*/ 157517 h 1417657"/>
                <a:gd name="connsiteX4" fmla="*/ 4680355 w 4691562"/>
                <a:gd name="connsiteY4" fmla="*/ 420414 h 1417657"/>
                <a:gd name="connsiteX5" fmla="*/ 4691562 w 4691562"/>
                <a:gd name="connsiteY5" fmla="*/ 1417657 h 1417657"/>
                <a:gd name="connsiteX6" fmla="*/ 0 w 4691562"/>
                <a:gd name="connsiteY6" fmla="*/ 420414 h 1417657"/>
                <a:gd name="connsiteX7" fmla="*/ 10347 w 4691562"/>
                <a:gd name="connsiteY7" fmla="*/ 157517 h 1417657"/>
                <a:gd name="connsiteX0" fmla="*/ 10347 w 4691562"/>
                <a:gd name="connsiteY0" fmla="*/ 157517 h 1417657"/>
                <a:gd name="connsiteX1" fmla="*/ 167864 w 4691562"/>
                <a:gd name="connsiteY1" fmla="*/ 0 h 1417657"/>
                <a:gd name="connsiteX2" fmla="*/ 4534045 w 4691562"/>
                <a:gd name="connsiteY2" fmla="*/ 0 h 1417657"/>
                <a:gd name="connsiteX3" fmla="*/ 4691562 w 4691562"/>
                <a:gd name="connsiteY3" fmla="*/ 157517 h 1417657"/>
                <a:gd name="connsiteX4" fmla="*/ 4680355 w 4691562"/>
                <a:gd name="connsiteY4" fmla="*/ 420414 h 1417657"/>
                <a:gd name="connsiteX5" fmla="*/ 4691562 w 4691562"/>
                <a:gd name="connsiteY5" fmla="*/ 1417657 h 1417657"/>
                <a:gd name="connsiteX6" fmla="*/ 0 w 4691562"/>
                <a:gd name="connsiteY6" fmla="*/ 420414 h 1417657"/>
                <a:gd name="connsiteX7" fmla="*/ 10347 w 4691562"/>
                <a:gd name="connsiteY7" fmla="*/ 157517 h 1417657"/>
                <a:gd name="connsiteX0" fmla="*/ 10347 w 4691562"/>
                <a:gd name="connsiteY0" fmla="*/ 157517 h 420414"/>
                <a:gd name="connsiteX1" fmla="*/ 167864 w 4691562"/>
                <a:gd name="connsiteY1" fmla="*/ 0 h 420414"/>
                <a:gd name="connsiteX2" fmla="*/ 4534045 w 4691562"/>
                <a:gd name="connsiteY2" fmla="*/ 0 h 420414"/>
                <a:gd name="connsiteX3" fmla="*/ 4691562 w 4691562"/>
                <a:gd name="connsiteY3" fmla="*/ 157517 h 420414"/>
                <a:gd name="connsiteX4" fmla="*/ 4680355 w 4691562"/>
                <a:gd name="connsiteY4" fmla="*/ 420414 h 420414"/>
                <a:gd name="connsiteX5" fmla="*/ 0 w 4691562"/>
                <a:gd name="connsiteY5" fmla="*/ 420414 h 420414"/>
                <a:gd name="connsiteX6" fmla="*/ 10347 w 4691562"/>
                <a:gd name="connsiteY6" fmla="*/ 157517 h 4204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691562" h="420414">
                  <a:moveTo>
                    <a:pt x="10347" y="157517"/>
                  </a:moveTo>
                  <a:cubicBezTo>
                    <a:pt x="10347" y="70523"/>
                    <a:pt x="80870" y="0"/>
                    <a:pt x="167864" y="0"/>
                  </a:cubicBezTo>
                  <a:lnTo>
                    <a:pt x="4534045" y="0"/>
                  </a:lnTo>
                  <a:cubicBezTo>
                    <a:pt x="4621039" y="0"/>
                    <a:pt x="4691562" y="70523"/>
                    <a:pt x="4691562" y="157517"/>
                  </a:cubicBezTo>
                  <a:lnTo>
                    <a:pt x="4680355" y="420414"/>
                  </a:lnTo>
                  <a:lnTo>
                    <a:pt x="0" y="420414"/>
                  </a:lnTo>
                  <a:lnTo>
                    <a:pt x="10347" y="157517"/>
                  </a:lnTo>
                  <a:close/>
                </a:path>
              </a:pathLst>
            </a:custGeom>
            <a:gradFill>
              <a:gsLst>
                <a:gs pos="0">
                  <a:srgbClr val="0094C8"/>
                </a:gs>
                <a:gs pos="80000">
                  <a:srgbClr val="4BD0FF"/>
                </a:gs>
                <a:gs pos="100000">
                  <a:srgbClr val="4BD0FF"/>
                </a:gs>
              </a:gsLst>
            </a:gradFill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spcFirstLastPara="0" vert="horz" wrap="square" lIns="180000" tIns="36000" rIns="83821" bIns="83820" numCol="1" spcCol="1270" anchor="ctr" anchorCtr="0">
              <a:noAutofit/>
            </a:bodyPr>
            <a:lstStyle/>
            <a:p>
              <a:pPr marL="228600" indent="-228600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2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Строгая дизъюнкция</a:t>
              </a:r>
              <a:endParaRPr lang="ru-RU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mc:AlternateContent xmlns:mc="http://schemas.openxmlformats.org/markup-compatibility/2006">
        <mc:Choice xmlns="" xmlns:a14="http://schemas.microsoft.com/office/drawing/2010/main" Requires="a14">
          <p:graphicFrame>
            <p:nvGraphicFramePr>
              <p:cNvPr id="48" name="Таблица 4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92655757"/>
                  </p:ext>
                </p:extLst>
              </p:nvPr>
            </p:nvGraphicFramePr>
            <p:xfrm>
              <a:off x="1251746" y="2588539"/>
              <a:ext cx="2808312" cy="19812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792088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72008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296144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b="1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A</a:t>
                          </a:r>
                          <a:endParaRPr lang="ru-RU" sz="2000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accent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accent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accent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accent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b="1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B</a:t>
                          </a:r>
                          <a:endParaRPr lang="ru-RU" sz="2000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accent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accent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accent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accent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b="1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A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⊕</m:t>
                              </m:r>
                              <m:r>
                                <a:rPr lang="ru-RU" sz="2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 </m:t>
                              </m:r>
                            </m:oMath>
                          </a14:m>
                          <a:r>
                            <a:rPr lang="en-US" sz="2000" b="1" baseline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B</a:t>
                          </a:r>
                          <a:endParaRPr lang="ru-RU" sz="2000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accent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accent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accent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accent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600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accent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accent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accent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accent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accent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accent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accent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accent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accent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accent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accent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accent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600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accent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accent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accent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accent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accent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accent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accent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accent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accent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accent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accent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accent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600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accent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accent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accent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accent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accent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accent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accent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accent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accent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accent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accent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accent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600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accent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accent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accent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accent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accent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accent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accent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accent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accent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accent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accent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accent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8" name="Таблица 4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a14="http://schemas.microsoft.com/office/drawing/2010/main" xmlns="" xmlns:p14="http://schemas.microsoft.com/office/powerpoint/2010/main" val="2192655757"/>
                  </p:ext>
                </p:extLst>
              </p:nvPr>
            </p:nvGraphicFramePr>
            <p:xfrm>
              <a:off x="1251746" y="2588539"/>
              <a:ext cx="2808312" cy="19812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792088">
                      <a:extLst>
                        <a:ext uri="{9D8B030D-6E8A-4147-A177-3AD203B41FA5}">
                          <a16:colId xmlns:a14="http://schemas.microsoft.com/office/drawing/2010/main" xmlns="" xmlns:a16="http://schemas.microsoft.com/office/drawing/2014/main" val="20000"/>
                        </a:ext>
                      </a:extLst>
                    </a:gridCol>
                    <a:gridCol w="720080">
                      <a:extLst>
                        <a:ext uri="{9D8B030D-6E8A-4147-A177-3AD203B41FA5}">
                          <a16:colId xmlns:a14="http://schemas.microsoft.com/office/drawing/2010/main" xmlns="" xmlns:a16="http://schemas.microsoft.com/office/drawing/2014/main" val="20001"/>
                        </a:ext>
                      </a:extLst>
                    </a:gridCol>
                    <a:gridCol w="1296144">
                      <a:extLst>
                        <a:ext uri="{9D8B030D-6E8A-4147-A177-3AD203B41FA5}">
                          <a16:colId xmlns:a14="http://schemas.microsoft.com/office/drawing/2010/main" xmlns="" xmlns:a16="http://schemas.microsoft.com/office/drawing/2014/main" val="20002"/>
                        </a:ext>
                      </a:extLst>
                    </a:gridCol>
                  </a:tblGrid>
                  <a:tr h="3962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b="1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A</a:t>
                          </a:r>
                          <a:endParaRPr lang="ru-RU" sz="2000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accent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accent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accent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accent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b="1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B</a:t>
                          </a:r>
                          <a:endParaRPr lang="ru-RU" sz="2000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accent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accent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accent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accent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accent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accent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accent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accent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17371" t="-6154" r="-939" b="-43076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4="http://schemas.microsoft.com/office/drawing/2010/main" xmlns="" xmlns:a16="http://schemas.microsoft.com/office/drawing/2014/main" val="10000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accent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accent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accent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accent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accent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accent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accent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accent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accent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accent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accent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accent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4="http://schemas.microsoft.com/office/drawing/2010/main" xmlns="" xmlns:a16="http://schemas.microsoft.com/office/drawing/2014/main" val="10001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accent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accent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accent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accent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accent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accent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accent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accent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accent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accent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accent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accent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4="http://schemas.microsoft.com/office/drawing/2010/main" xmlns="" xmlns:a16="http://schemas.microsoft.com/office/drawing/2014/main" val="10002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accent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accent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accent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accent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accent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accent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accent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accent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accent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accent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accent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accent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4="http://schemas.microsoft.com/office/drawing/2010/main" xmlns="" xmlns:a16="http://schemas.microsoft.com/office/drawing/2014/main" val="10003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accent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accent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accent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accent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accent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accent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accent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accent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accent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accent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accent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accent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4="http://schemas.microsoft.com/office/drawing/2010/main" xmlns=""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49" name="Прямоугольник 48"/>
          <p:cNvSpPr/>
          <p:nvPr/>
        </p:nvSpPr>
        <p:spPr>
          <a:xfrm>
            <a:off x="755996" y="4647912"/>
            <a:ext cx="37800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Высказывание истинно тогда, когда только одно из двух исходных </a:t>
            </a:r>
            <a:r>
              <a:rPr lang="ru-R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выска-зываний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истинно. </a:t>
            </a:r>
            <a:endParaRPr 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800945" y="1710211"/>
            <a:ext cx="399245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Исключающая дизъюнкция</a:t>
            </a:r>
            <a:endParaRPr lang="ru-RU" sz="2200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4860032" y="1016000"/>
            <a:ext cx="403314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5125" algn="just"/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Пример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высказывания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indent="365125" algn="just"/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Сегодня мы пойдем либо в театр, либо в кино.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4860032" y="1966562"/>
            <a:ext cx="389546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4013" algn="just"/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A: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Мы пойдем в театр</a:t>
            </a:r>
          </a:p>
          <a:p>
            <a:pPr indent="354013" algn="just"/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Мы пойдем в кино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4860032" y="2708920"/>
            <a:ext cx="403314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5125"/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Невозможно отправиться в кино и в театр одновременно.</a:t>
            </a:r>
          </a:p>
          <a:p>
            <a:pPr marL="1071563" algn="just"/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Но если не пойти в театр и не пойти в кино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высказывание будет ложным. 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5996" y="3618225"/>
            <a:ext cx="3456382" cy="288005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701796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2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Логические операции</a:t>
            </a:r>
            <a:endParaRPr lang="ru-RU" dirty="0"/>
          </a:p>
        </p:txBody>
      </p:sp>
      <p:grpSp>
        <p:nvGrpSpPr>
          <p:cNvPr id="15" name="Группа 14"/>
          <p:cNvGrpSpPr/>
          <p:nvPr/>
        </p:nvGrpSpPr>
        <p:grpSpPr>
          <a:xfrm>
            <a:off x="611560" y="1053041"/>
            <a:ext cx="4040138" cy="5400148"/>
            <a:chOff x="600511" y="44655"/>
            <a:chExt cx="3862770" cy="5436659"/>
          </a:xfrm>
        </p:grpSpPr>
        <p:sp>
          <p:nvSpPr>
            <p:cNvPr id="16" name="Прямоугольник с двумя скругленными соседними углами 15"/>
            <p:cNvSpPr/>
            <p:nvPr/>
          </p:nvSpPr>
          <p:spPr>
            <a:xfrm flipV="1">
              <a:off x="611188" y="440390"/>
              <a:ext cx="3828530" cy="5040924"/>
            </a:xfrm>
            <a:prstGeom prst="round2SameRect">
              <a:avLst>
                <a:gd name="adj1" fmla="val 6744"/>
                <a:gd name="adj2" fmla="val 0"/>
              </a:avLst>
            </a:prstGeom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spcFirstLastPara="0" vert="horz" wrap="square" lIns="180000" tIns="360000" rIns="360000" bIns="180000" numCol="1" spcCol="1270" anchor="b" anchorCtr="0">
              <a:noAutofit/>
            </a:bodyPr>
            <a:lstStyle/>
            <a:p>
              <a:pPr marL="15875" lvl="1" defTabSz="9779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ru-RU" sz="2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Полилиния 16"/>
            <p:cNvSpPr/>
            <p:nvPr/>
          </p:nvSpPr>
          <p:spPr>
            <a:xfrm>
              <a:off x="600511" y="44655"/>
              <a:ext cx="3862770" cy="576000"/>
            </a:xfrm>
            <a:custGeom>
              <a:avLst/>
              <a:gdLst>
                <a:gd name="connsiteX0" fmla="*/ 0 w 4681215"/>
                <a:gd name="connsiteY0" fmla="*/ 157517 h 1575174"/>
                <a:gd name="connsiteX1" fmla="*/ 157517 w 4681215"/>
                <a:gd name="connsiteY1" fmla="*/ 0 h 1575174"/>
                <a:gd name="connsiteX2" fmla="*/ 4523698 w 4681215"/>
                <a:gd name="connsiteY2" fmla="*/ 0 h 1575174"/>
                <a:gd name="connsiteX3" fmla="*/ 4681215 w 4681215"/>
                <a:gd name="connsiteY3" fmla="*/ 157517 h 1575174"/>
                <a:gd name="connsiteX4" fmla="*/ 4681215 w 4681215"/>
                <a:gd name="connsiteY4" fmla="*/ 1417657 h 1575174"/>
                <a:gd name="connsiteX5" fmla="*/ 4523698 w 4681215"/>
                <a:gd name="connsiteY5" fmla="*/ 1575174 h 1575174"/>
                <a:gd name="connsiteX6" fmla="*/ 157517 w 4681215"/>
                <a:gd name="connsiteY6" fmla="*/ 1575174 h 1575174"/>
                <a:gd name="connsiteX7" fmla="*/ 0 w 4681215"/>
                <a:gd name="connsiteY7" fmla="*/ 1417657 h 1575174"/>
                <a:gd name="connsiteX8" fmla="*/ 0 w 4681215"/>
                <a:gd name="connsiteY8" fmla="*/ 157517 h 1575174"/>
                <a:gd name="connsiteX0" fmla="*/ 0 w 4681215"/>
                <a:gd name="connsiteY0" fmla="*/ 157517 h 1575174"/>
                <a:gd name="connsiteX1" fmla="*/ 157517 w 4681215"/>
                <a:gd name="connsiteY1" fmla="*/ 0 h 1575174"/>
                <a:gd name="connsiteX2" fmla="*/ 4523698 w 4681215"/>
                <a:gd name="connsiteY2" fmla="*/ 0 h 1575174"/>
                <a:gd name="connsiteX3" fmla="*/ 4681215 w 4681215"/>
                <a:gd name="connsiteY3" fmla="*/ 157517 h 1575174"/>
                <a:gd name="connsiteX4" fmla="*/ 4681215 w 4681215"/>
                <a:gd name="connsiteY4" fmla="*/ 1417657 h 1575174"/>
                <a:gd name="connsiteX5" fmla="*/ 4523698 w 4681215"/>
                <a:gd name="connsiteY5" fmla="*/ 1575174 h 1575174"/>
                <a:gd name="connsiteX6" fmla="*/ 157517 w 4681215"/>
                <a:gd name="connsiteY6" fmla="*/ 1575174 h 1575174"/>
                <a:gd name="connsiteX7" fmla="*/ 0 w 4681215"/>
                <a:gd name="connsiteY7" fmla="*/ 1417657 h 1575174"/>
                <a:gd name="connsiteX8" fmla="*/ 0 w 4681215"/>
                <a:gd name="connsiteY8" fmla="*/ 157517 h 1575174"/>
                <a:gd name="connsiteX0" fmla="*/ 0 w 4681215"/>
                <a:gd name="connsiteY0" fmla="*/ 157517 h 1575174"/>
                <a:gd name="connsiteX1" fmla="*/ 157517 w 4681215"/>
                <a:gd name="connsiteY1" fmla="*/ 0 h 1575174"/>
                <a:gd name="connsiteX2" fmla="*/ 4523698 w 4681215"/>
                <a:gd name="connsiteY2" fmla="*/ 0 h 1575174"/>
                <a:gd name="connsiteX3" fmla="*/ 4681215 w 4681215"/>
                <a:gd name="connsiteY3" fmla="*/ 157517 h 1575174"/>
                <a:gd name="connsiteX4" fmla="*/ 4681215 w 4681215"/>
                <a:gd name="connsiteY4" fmla="*/ 1417657 h 1575174"/>
                <a:gd name="connsiteX5" fmla="*/ 4523698 w 4681215"/>
                <a:gd name="connsiteY5" fmla="*/ 1575174 h 1575174"/>
                <a:gd name="connsiteX6" fmla="*/ 0 w 4681215"/>
                <a:gd name="connsiteY6" fmla="*/ 1417657 h 1575174"/>
                <a:gd name="connsiteX7" fmla="*/ 0 w 4681215"/>
                <a:gd name="connsiteY7" fmla="*/ 157517 h 1575174"/>
                <a:gd name="connsiteX0" fmla="*/ 0 w 4681215"/>
                <a:gd name="connsiteY0" fmla="*/ 157517 h 1575174"/>
                <a:gd name="connsiteX1" fmla="*/ 157517 w 4681215"/>
                <a:gd name="connsiteY1" fmla="*/ 0 h 1575174"/>
                <a:gd name="connsiteX2" fmla="*/ 4523698 w 4681215"/>
                <a:gd name="connsiteY2" fmla="*/ 0 h 1575174"/>
                <a:gd name="connsiteX3" fmla="*/ 4681215 w 4681215"/>
                <a:gd name="connsiteY3" fmla="*/ 157517 h 1575174"/>
                <a:gd name="connsiteX4" fmla="*/ 4681215 w 4681215"/>
                <a:gd name="connsiteY4" fmla="*/ 1417657 h 1575174"/>
                <a:gd name="connsiteX5" fmla="*/ 0 w 4681215"/>
                <a:gd name="connsiteY5" fmla="*/ 1417657 h 1575174"/>
                <a:gd name="connsiteX6" fmla="*/ 0 w 4681215"/>
                <a:gd name="connsiteY6" fmla="*/ 157517 h 1575174"/>
                <a:gd name="connsiteX0" fmla="*/ 0 w 4681215"/>
                <a:gd name="connsiteY0" fmla="*/ 157517 h 1575174"/>
                <a:gd name="connsiteX1" fmla="*/ 157517 w 4681215"/>
                <a:gd name="connsiteY1" fmla="*/ 0 h 1575174"/>
                <a:gd name="connsiteX2" fmla="*/ 4523698 w 4681215"/>
                <a:gd name="connsiteY2" fmla="*/ 0 h 1575174"/>
                <a:gd name="connsiteX3" fmla="*/ 4681215 w 4681215"/>
                <a:gd name="connsiteY3" fmla="*/ 157517 h 1575174"/>
                <a:gd name="connsiteX4" fmla="*/ 4681215 w 4681215"/>
                <a:gd name="connsiteY4" fmla="*/ 1417657 h 1575174"/>
                <a:gd name="connsiteX5" fmla="*/ 0 w 4681215"/>
                <a:gd name="connsiteY5" fmla="*/ 1417657 h 1575174"/>
                <a:gd name="connsiteX6" fmla="*/ 0 w 4681215"/>
                <a:gd name="connsiteY6" fmla="*/ 157517 h 1575174"/>
                <a:gd name="connsiteX0" fmla="*/ 0 w 4681215"/>
                <a:gd name="connsiteY0" fmla="*/ 157517 h 1575174"/>
                <a:gd name="connsiteX1" fmla="*/ 157517 w 4681215"/>
                <a:gd name="connsiteY1" fmla="*/ 0 h 1575174"/>
                <a:gd name="connsiteX2" fmla="*/ 4523698 w 4681215"/>
                <a:gd name="connsiteY2" fmla="*/ 0 h 1575174"/>
                <a:gd name="connsiteX3" fmla="*/ 4681215 w 4681215"/>
                <a:gd name="connsiteY3" fmla="*/ 157517 h 1575174"/>
                <a:gd name="connsiteX4" fmla="*/ 4670008 w 4681215"/>
                <a:gd name="connsiteY4" fmla="*/ 420414 h 1575174"/>
                <a:gd name="connsiteX5" fmla="*/ 4681215 w 4681215"/>
                <a:gd name="connsiteY5" fmla="*/ 1417657 h 1575174"/>
                <a:gd name="connsiteX6" fmla="*/ 0 w 4681215"/>
                <a:gd name="connsiteY6" fmla="*/ 1417657 h 1575174"/>
                <a:gd name="connsiteX7" fmla="*/ 0 w 4681215"/>
                <a:gd name="connsiteY7" fmla="*/ 157517 h 1575174"/>
                <a:gd name="connsiteX0" fmla="*/ 10347 w 4691562"/>
                <a:gd name="connsiteY0" fmla="*/ 157517 h 1575174"/>
                <a:gd name="connsiteX1" fmla="*/ 167864 w 4691562"/>
                <a:gd name="connsiteY1" fmla="*/ 0 h 1575174"/>
                <a:gd name="connsiteX2" fmla="*/ 4534045 w 4691562"/>
                <a:gd name="connsiteY2" fmla="*/ 0 h 1575174"/>
                <a:gd name="connsiteX3" fmla="*/ 4691562 w 4691562"/>
                <a:gd name="connsiteY3" fmla="*/ 157517 h 1575174"/>
                <a:gd name="connsiteX4" fmla="*/ 4680355 w 4691562"/>
                <a:gd name="connsiteY4" fmla="*/ 420414 h 1575174"/>
                <a:gd name="connsiteX5" fmla="*/ 4691562 w 4691562"/>
                <a:gd name="connsiteY5" fmla="*/ 1417657 h 1575174"/>
                <a:gd name="connsiteX6" fmla="*/ 10347 w 4691562"/>
                <a:gd name="connsiteY6" fmla="*/ 1417657 h 1575174"/>
                <a:gd name="connsiteX7" fmla="*/ 0 w 4691562"/>
                <a:gd name="connsiteY7" fmla="*/ 420414 h 1575174"/>
                <a:gd name="connsiteX8" fmla="*/ 10347 w 4691562"/>
                <a:gd name="connsiteY8" fmla="*/ 157517 h 1575174"/>
                <a:gd name="connsiteX0" fmla="*/ 10347 w 4691562"/>
                <a:gd name="connsiteY0" fmla="*/ 157517 h 1417657"/>
                <a:gd name="connsiteX1" fmla="*/ 167864 w 4691562"/>
                <a:gd name="connsiteY1" fmla="*/ 0 h 1417657"/>
                <a:gd name="connsiteX2" fmla="*/ 4534045 w 4691562"/>
                <a:gd name="connsiteY2" fmla="*/ 0 h 1417657"/>
                <a:gd name="connsiteX3" fmla="*/ 4691562 w 4691562"/>
                <a:gd name="connsiteY3" fmla="*/ 157517 h 1417657"/>
                <a:gd name="connsiteX4" fmla="*/ 4680355 w 4691562"/>
                <a:gd name="connsiteY4" fmla="*/ 420414 h 1417657"/>
                <a:gd name="connsiteX5" fmla="*/ 4691562 w 4691562"/>
                <a:gd name="connsiteY5" fmla="*/ 1417657 h 1417657"/>
                <a:gd name="connsiteX6" fmla="*/ 0 w 4691562"/>
                <a:gd name="connsiteY6" fmla="*/ 420414 h 1417657"/>
                <a:gd name="connsiteX7" fmla="*/ 10347 w 4691562"/>
                <a:gd name="connsiteY7" fmla="*/ 157517 h 1417657"/>
                <a:gd name="connsiteX0" fmla="*/ 10347 w 4691562"/>
                <a:gd name="connsiteY0" fmla="*/ 157517 h 1417657"/>
                <a:gd name="connsiteX1" fmla="*/ 167864 w 4691562"/>
                <a:gd name="connsiteY1" fmla="*/ 0 h 1417657"/>
                <a:gd name="connsiteX2" fmla="*/ 4534045 w 4691562"/>
                <a:gd name="connsiteY2" fmla="*/ 0 h 1417657"/>
                <a:gd name="connsiteX3" fmla="*/ 4691562 w 4691562"/>
                <a:gd name="connsiteY3" fmla="*/ 157517 h 1417657"/>
                <a:gd name="connsiteX4" fmla="*/ 4680355 w 4691562"/>
                <a:gd name="connsiteY4" fmla="*/ 420414 h 1417657"/>
                <a:gd name="connsiteX5" fmla="*/ 4691562 w 4691562"/>
                <a:gd name="connsiteY5" fmla="*/ 1417657 h 1417657"/>
                <a:gd name="connsiteX6" fmla="*/ 0 w 4691562"/>
                <a:gd name="connsiteY6" fmla="*/ 420414 h 1417657"/>
                <a:gd name="connsiteX7" fmla="*/ 10347 w 4691562"/>
                <a:gd name="connsiteY7" fmla="*/ 157517 h 1417657"/>
                <a:gd name="connsiteX0" fmla="*/ 10347 w 4691562"/>
                <a:gd name="connsiteY0" fmla="*/ 157517 h 420414"/>
                <a:gd name="connsiteX1" fmla="*/ 167864 w 4691562"/>
                <a:gd name="connsiteY1" fmla="*/ 0 h 420414"/>
                <a:gd name="connsiteX2" fmla="*/ 4534045 w 4691562"/>
                <a:gd name="connsiteY2" fmla="*/ 0 h 420414"/>
                <a:gd name="connsiteX3" fmla="*/ 4691562 w 4691562"/>
                <a:gd name="connsiteY3" fmla="*/ 157517 h 420414"/>
                <a:gd name="connsiteX4" fmla="*/ 4680355 w 4691562"/>
                <a:gd name="connsiteY4" fmla="*/ 420414 h 420414"/>
                <a:gd name="connsiteX5" fmla="*/ 0 w 4691562"/>
                <a:gd name="connsiteY5" fmla="*/ 420414 h 420414"/>
                <a:gd name="connsiteX6" fmla="*/ 10347 w 4691562"/>
                <a:gd name="connsiteY6" fmla="*/ 157517 h 4204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691562" h="420414">
                  <a:moveTo>
                    <a:pt x="10347" y="157517"/>
                  </a:moveTo>
                  <a:cubicBezTo>
                    <a:pt x="10347" y="70523"/>
                    <a:pt x="80870" y="0"/>
                    <a:pt x="167864" y="0"/>
                  </a:cubicBezTo>
                  <a:lnTo>
                    <a:pt x="4534045" y="0"/>
                  </a:lnTo>
                  <a:cubicBezTo>
                    <a:pt x="4621039" y="0"/>
                    <a:pt x="4691562" y="70523"/>
                    <a:pt x="4691562" y="157517"/>
                  </a:cubicBezTo>
                  <a:lnTo>
                    <a:pt x="4680355" y="420414"/>
                  </a:lnTo>
                  <a:lnTo>
                    <a:pt x="0" y="420414"/>
                  </a:lnTo>
                  <a:lnTo>
                    <a:pt x="10347" y="157517"/>
                  </a:lnTo>
                  <a:close/>
                </a:path>
              </a:pathLst>
            </a:custGeom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spcFirstLastPara="0" vert="horz" wrap="square" lIns="180000" tIns="36000" rIns="83821" bIns="83820" numCol="1" spcCol="1270" anchor="ctr" anchorCtr="0">
              <a:noAutofit/>
            </a:bodyPr>
            <a:lstStyle/>
            <a:p>
              <a:pPr marL="228600" indent="-228600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200" b="1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Эквиваленция</a:t>
              </a:r>
              <a:endParaRPr lang="ru-RU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927284327"/>
              </p:ext>
            </p:extLst>
          </p:nvPr>
        </p:nvGraphicFramePr>
        <p:xfrm>
          <a:off x="1203984" y="2176095"/>
          <a:ext cx="2855289" cy="1981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5574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4777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5176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lang="ru-RU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  <a:endParaRPr lang="ru-RU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</a:t>
                      </a:r>
                      <a:r>
                        <a:rPr lang="ru-RU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↔</a:t>
                      </a:r>
                      <a:r>
                        <a:rPr lang="ru-RU" sz="20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  <a:endParaRPr lang="ru-RU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C2E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7" name="Прямоугольник 46"/>
          <p:cNvSpPr/>
          <p:nvPr/>
        </p:nvSpPr>
        <p:spPr>
          <a:xfrm>
            <a:off x="792163" y="4181642"/>
            <a:ext cx="3780420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Высказывание истинно тогда, 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когда 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оба исходных высказывания истинны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или оба исходных </a:t>
            </a:r>
            <a:r>
              <a:rPr lang="ru-R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выска-зывания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ложны.</a:t>
            </a:r>
            <a:endParaRPr 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1390706" y="1687124"/>
            <a:ext cx="246836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Равнозначность</a:t>
            </a:r>
            <a:endParaRPr 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796489" y="1036870"/>
            <a:ext cx="412811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5125" algn="just"/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Пример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высказывания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indent="365125" algn="just"/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Аттестат об образовании выдается тогда и только тогда, когда выпускник успешно про-ходит государственную итоговую аттестацию.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4791173" y="2986615"/>
            <a:ext cx="409668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A: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Выдается аттестат</a:t>
            </a:r>
          </a:p>
          <a:p>
            <a:pPr>
              <a:tabLst>
                <a:tab pos="363538" algn="l"/>
              </a:tabLst>
            </a:pP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Успешное прохождение 	аттестации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796488" y="4002278"/>
            <a:ext cx="4091371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5125" algn="just"/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Два события </a:t>
            </a:r>
            <a:r>
              <a:rPr lang="ru-R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взаимо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-связаны. Получение аттестата без успешного  прохождения  процедуры ЕГЭ невозможно, как невозможно и обратное.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8821" y="5157402"/>
            <a:ext cx="1295787" cy="1295787"/>
          </a:xfrm>
          <a:prstGeom prst="rect">
            <a:avLst/>
          </a:prstGeom>
        </p:spPr>
      </p:pic>
      <mc:AlternateContent xmlns:mc="http://schemas.openxmlformats.org/markup-compatibility/2006">
        <mc:Choice xmlns="" xmlns:a14="http://schemas.microsoft.com/office/drawing/2010/main" Requires="a14">
          <p:sp>
            <p:nvSpPr>
              <p:cNvPr id="13" name="TextBox 12"/>
              <p:cNvSpPr txBox="1"/>
              <p:nvPr/>
            </p:nvSpPr>
            <p:spPr>
              <a:xfrm>
                <a:off x="4906508" y="5682982"/>
                <a:ext cx="2406108" cy="5675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3200" b="0" i="0" smtClean="0">
                          <a:solidFill>
                            <a:srgbClr val="5475BE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A</m:t>
                      </m:r>
                      <m:r>
                        <m:rPr>
                          <m:nor/>
                        </m:rPr>
                        <a:rPr lang="en-US" sz="3200" b="0" i="0" smtClean="0">
                          <a:solidFill>
                            <a:srgbClr val="5475BE"/>
                          </a:solidFill>
                          <a:latin typeface="Arial" panose="020B0604020202020204" pitchFamily="34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⨁</m:t>
                      </m:r>
                      <m:r>
                        <m:rPr>
                          <m:nor/>
                        </m:rPr>
                        <a:rPr lang="en-US" sz="3200" b="0" i="0" smtClean="0">
                          <a:solidFill>
                            <a:srgbClr val="5475BE"/>
                          </a:solidFill>
                          <a:latin typeface="Arial" panose="020B0604020202020204" pitchFamily="34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B</m:t>
                      </m:r>
                      <m:r>
                        <m:rPr>
                          <m:nor/>
                        </m:rPr>
                        <a:rPr lang="en-US" sz="3200" b="0" i="0" smtClean="0">
                          <a:solidFill>
                            <a:srgbClr val="5475BE"/>
                          </a:solidFill>
                          <a:latin typeface="Arial" panose="020B0604020202020204" pitchFamily="34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bar>
                        <m:barPr>
                          <m:pos m:val="top"/>
                          <m:ctrlPr>
                            <a:rPr lang="en-US" sz="3200" b="0" i="1" smtClean="0">
                              <a:solidFill>
                                <a:srgbClr val="5475BE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barPr>
                        <m:e>
                          <m:r>
                            <m:rPr>
                              <m:nor/>
                            </m:rPr>
                            <a:rPr lang="en-US" sz="3200" i="0">
                              <a:solidFill>
                                <a:srgbClr val="5475BE"/>
                              </a:solidFill>
                              <a:latin typeface="Arial" panose="020B0604020202020204" pitchFamily="34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A</m:t>
                          </m:r>
                          <m:r>
                            <m:rPr>
                              <m:nor/>
                            </m:rPr>
                            <a:rPr lang="en-US" sz="3200" i="0">
                              <a:solidFill>
                                <a:srgbClr val="5475BE"/>
                              </a:solidFill>
                              <a:latin typeface="Arial" panose="020B0604020202020204" pitchFamily="34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⟷</m:t>
                          </m:r>
                          <m:r>
                            <m:rPr>
                              <m:nor/>
                            </m:rPr>
                            <a:rPr lang="en-US" sz="3200" i="0">
                              <a:solidFill>
                                <a:srgbClr val="5475BE"/>
                              </a:solidFill>
                              <a:latin typeface="Arial" panose="020B0604020202020204" pitchFamily="34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B</m:t>
                          </m:r>
                          <m:r>
                            <m:rPr>
                              <m:nor/>
                            </m:rPr>
                            <a:rPr lang="ru-RU" sz="3200" dirty="0">
                              <a:solidFill>
                                <a:srgbClr val="5475BE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 </m:t>
                          </m:r>
                        </m:e>
                      </m:bar>
                    </m:oMath>
                  </m:oMathPara>
                </a14:m>
                <a:endParaRPr lang="ru-RU" sz="3200" dirty="0">
                  <a:solidFill>
                    <a:srgbClr val="5475BE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6508" y="5682982"/>
                <a:ext cx="2406108" cy="567528"/>
              </a:xfrm>
              <a:prstGeom prst="rect">
                <a:avLst/>
              </a:prstGeom>
              <a:blipFill>
                <a:blip r:embed="rId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="" xmlns:p14="http://schemas.microsoft.com/office/powerpoint/2010/main" val="2596906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50" grpId="0"/>
      <p:bldP spid="18" grpId="0"/>
      <p:bldP spid="19" grpId="0"/>
      <p:bldP spid="20" grpId="0"/>
      <p:bldP spid="13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22591</TotalTime>
  <Words>859</Words>
  <Application>Microsoft Office PowerPoint</Application>
  <PresentationFormat>Экран (4:3)</PresentationFormat>
  <Paragraphs>210</Paragraphs>
  <Slides>13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АЛГЕБРА ЛОГИКИ</vt:lpstr>
      <vt:lpstr>Алгебра логики</vt:lpstr>
      <vt:lpstr>Высказывания и переменные</vt:lpstr>
      <vt:lpstr>Высказывания и переменные</vt:lpstr>
      <vt:lpstr>Высказывания и переменные</vt:lpstr>
      <vt:lpstr>Логические операции</vt:lpstr>
      <vt:lpstr>Логические операции</vt:lpstr>
      <vt:lpstr>Логические операции</vt:lpstr>
      <vt:lpstr>Логические операции</vt:lpstr>
      <vt:lpstr>Логические выражения</vt:lpstr>
      <vt:lpstr>Логические выражения</vt:lpstr>
      <vt:lpstr>Вопросы и задания</vt:lpstr>
      <vt:lpstr>Вопросы и задания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MK</dc:creator>
  <cp:lastModifiedBy>admin</cp:lastModifiedBy>
  <cp:revision>1017</cp:revision>
  <dcterms:modified xsi:type="dcterms:W3CDTF">2025-04-07T06:12:30Z</dcterms:modified>
</cp:coreProperties>
</file>