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Вернуться к пред слайду сколько Информации?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Связь алфавитным</a:t>
            </a:r>
            <a:r>
              <a:rPr lang="ru-RU" baseline="0" dirty="0" smtClean="0"/>
              <a:t> и содержательным подходами.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решения рассмотреть.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решения рассмотреть.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 к измерению информации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Теоретические основы информатики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Сколько битов информации несет сообщение о том, что из колоды в 32 карты достали «даму пик»?</a:t>
            </a:r>
          </a:p>
          <a:p>
            <a:r>
              <a:rPr lang="ru-RU" sz="2800" dirty="0" smtClean="0"/>
              <a:t>При угадывании методом половинного деления числа из диапазона от 1 до</a:t>
            </a:r>
            <a:r>
              <a:rPr lang="en-US" sz="2800" dirty="0" smtClean="0"/>
              <a:t> N</a:t>
            </a:r>
            <a:r>
              <a:rPr lang="ru-RU" sz="2800" dirty="0" smtClean="0"/>
              <a:t> был получен 1 байт информации. Чему равно </a:t>
            </a:r>
            <a:r>
              <a:rPr lang="en-US" sz="2800" dirty="0" smtClean="0"/>
              <a:t>N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Проводятся две лотереи: «4 из 32» и «5 из 64». Сообщение о результатах какой из лотерей несет больше информации?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СТР.23 №№ 5, 6, 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dirty="0" smtClean="0"/>
              <a:t>Какое минимальное количество вопросов нужно задать, чтобы угадать выбранную карту из колоды (36 карт)?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«Да/нет»</a:t>
            </a:r>
            <a:endParaRPr lang="ru-RU" dirty="0"/>
          </a:p>
        </p:txBody>
      </p:sp>
      <p:pic>
        <p:nvPicPr>
          <p:cNvPr id="4" name="Рисунок 3" descr="Karty-igralnye.jpg"/>
          <p:cNvPicPr>
            <a:picLocks noChangeAspect="1"/>
          </p:cNvPicPr>
          <p:nvPr/>
        </p:nvPicPr>
        <p:blipFill>
          <a:blip r:embed="rId2"/>
          <a:srcRect t="26471" b="22058"/>
          <a:stretch>
            <a:fillRect/>
          </a:stretch>
        </p:blipFill>
        <p:spPr>
          <a:xfrm>
            <a:off x="1285852" y="3143248"/>
            <a:ext cx="6572296" cy="33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0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Информация - содержание сообщения, получаемого человеком.</a:t>
            </a:r>
          </a:p>
          <a:p>
            <a:pPr marL="0" indent="0"/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Сообщение, информирующее об исходе события, снимает неопределенность знания.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Чем больше начальная неопределенность, тем больше информации в сообщении, снимающем эту неопределенность.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содержательного подхода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2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1928826" cy="41198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6" name="Рисунок 5" descr="1200px-Krylia_sovetov_logo.svg_-768x1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85926"/>
            <a:ext cx="1357322" cy="1919339"/>
          </a:xfrm>
          <a:prstGeom prst="rect">
            <a:avLst/>
          </a:prstGeom>
        </p:spPr>
      </p:pic>
      <p:pic>
        <p:nvPicPr>
          <p:cNvPr id="7" name="Рисунок 6" descr="1200x630w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9687" t="9821" r="28906" b="11309"/>
          <a:stretch>
            <a:fillRect/>
          </a:stretch>
        </p:blipFill>
        <p:spPr>
          <a:xfrm>
            <a:off x="4071934" y="1785926"/>
            <a:ext cx="2071702" cy="2071702"/>
          </a:xfrm>
          <a:prstGeom prst="rect">
            <a:avLst/>
          </a:prstGeom>
        </p:spPr>
      </p:pic>
      <p:pic>
        <p:nvPicPr>
          <p:cNvPr id="8" name="Рисунок 7" descr="1022149250.jpg"/>
          <p:cNvPicPr>
            <a:picLocks noChangeAspect="1"/>
          </p:cNvPicPr>
          <p:nvPr/>
        </p:nvPicPr>
        <p:blipFill>
          <a:blip r:embed="rId5"/>
          <a:srcRect l="20359" r="6348" b="49649"/>
          <a:stretch>
            <a:fillRect/>
          </a:stretch>
        </p:blipFill>
        <p:spPr>
          <a:xfrm>
            <a:off x="4071934" y="4429132"/>
            <a:ext cx="452854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снятая неопределенность знания человека об исходе какого-то события.</a:t>
            </a:r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pic>
        <p:nvPicPr>
          <p:cNvPr id="4" name="Picture 4" descr="https://neuronus.com/images/biography/shannon_3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214686"/>
            <a:ext cx="196021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6" y="62865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Клод Шеннон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776024"/>
            <a:ext cx="614366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/>
              <a:t>1 бит </a:t>
            </a:r>
            <a:r>
              <a:rPr lang="ru-RU" sz="3000" dirty="0" smtClean="0"/>
              <a:t>– количество информации</a:t>
            </a:r>
            <a:br>
              <a:rPr lang="ru-RU" sz="3000" dirty="0" smtClean="0"/>
            </a:br>
            <a:r>
              <a:rPr lang="ru-RU" sz="3000" dirty="0" smtClean="0"/>
              <a:t> в сообщении, которое уменьшает неопределенность знания в 2 раза.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2700358"/>
          <a:ext cx="840583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982"/>
                <a:gridCol w="933982"/>
                <a:gridCol w="933982"/>
                <a:gridCol w="933982"/>
                <a:gridCol w="933982"/>
                <a:gridCol w="933982"/>
                <a:gridCol w="933982"/>
                <a:gridCol w="933982"/>
                <a:gridCol w="933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/>
                        <a:t>i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измерить количество информации?</a:t>
            </a:r>
            <a:endParaRPr lang="ru-RU" dirty="0"/>
          </a:p>
        </p:txBody>
      </p:sp>
      <p:pic>
        <p:nvPicPr>
          <p:cNvPr id="6" name="Рисунок 5" descr="vector-trains-high-speed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19" y="1643050"/>
            <a:ext cx="1886185" cy="928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271" y="1857364"/>
            <a:ext cx="463479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Метод половинного деления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N=2</a:t>
            </a:r>
            <a:r>
              <a:rPr lang="en-US" sz="3200" b="1" baseline="30000" dirty="0" smtClean="0"/>
              <a:t>i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N</a:t>
            </a:r>
            <a:r>
              <a:rPr lang="en-US" sz="3200" dirty="0" smtClean="0"/>
              <a:t> – </a:t>
            </a:r>
            <a:r>
              <a:rPr lang="ru-RU" sz="3200" dirty="0" smtClean="0"/>
              <a:t>количество возможных (равновероятных) исходов события.</a:t>
            </a:r>
          </a:p>
          <a:p>
            <a:pPr>
              <a:buNone/>
            </a:pPr>
            <a:r>
              <a:rPr lang="en-US" sz="3200" b="1" dirty="0" err="1" smtClean="0"/>
              <a:t>i</a:t>
            </a:r>
            <a:r>
              <a:rPr lang="en-US" sz="3200" dirty="0" smtClean="0"/>
              <a:t> – </a:t>
            </a:r>
            <a:r>
              <a:rPr lang="ru-RU" sz="3200" dirty="0" smtClean="0"/>
              <a:t>количество информации в сообщении об одном из </a:t>
            </a:r>
            <a:r>
              <a:rPr lang="en-US" sz="3200" dirty="0" smtClean="0"/>
              <a:t>N</a:t>
            </a:r>
            <a:r>
              <a:rPr lang="ru-RU" sz="3200" dirty="0" smtClean="0"/>
              <a:t> результатов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формула информатики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В кинозале 16 рядов, в каждом ряду 32 места. Какое количество информации несет сообщение о том, что вам купили билет на 12 ряд, 10-е место?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ЗадачА</a:t>
            </a:r>
            <a:r>
              <a:rPr lang="ru-RU" dirty="0" smtClean="0"/>
              <a:t> 1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Какое минимальное количество вопросов (с ответом да/нет) нужно задать собеседнику, чтобы определить дату его рождения?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ЗадачА</a:t>
            </a:r>
            <a:r>
              <a:rPr lang="ru-RU" dirty="0" smtClean="0"/>
              <a:t> 2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421</TotalTime>
  <Words>284</Words>
  <Application>Microsoft Office PowerPoint</Application>
  <PresentationFormat>Экран (4:3)</PresentationFormat>
  <Paragraphs>52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Содержательный подход к измерению информации</vt:lpstr>
      <vt:lpstr>Игра «Да/нет»</vt:lpstr>
      <vt:lpstr>Суть содержательного подхода</vt:lpstr>
      <vt:lpstr>Содержательный подход</vt:lpstr>
      <vt:lpstr>Информация</vt:lpstr>
      <vt:lpstr>Как измерить количество информации?</vt:lpstr>
      <vt:lpstr>Главная формула информатики</vt:lpstr>
      <vt:lpstr>ЗадачА 1</vt:lpstr>
      <vt:lpstr>ЗадачА 2</vt:lpstr>
      <vt:lpstr>Задачи СТР.23 №№ 5, 6,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Торин Е.В.</cp:lastModifiedBy>
  <cp:revision>38</cp:revision>
  <dcterms:created xsi:type="dcterms:W3CDTF">2019-09-01T16:55:17Z</dcterms:created>
  <dcterms:modified xsi:type="dcterms:W3CDTF">2019-09-09T07:18:11Z</dcterms:modified>
</cp:coreProperties>
</file>