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81" r:id="rId3"/>
    <p:sldId id="274" r:id="rId4"/>
    <p:sldId id="285" r:id="rId5"/>
    <p:sldId id="282" r:id="rId6"/>
    <p:sldId id="286" r:id="rId7"/>
    <p:sldId id="287" r:id="rId8"/>
    <p:sldId id="288" r:id="rId9"/>
    <p:sldId id="289" r:id="rId10"/>
    <p:sldId id="275" r:id="rId11"/>
    <p:sldId id="29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664" y="-8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218C3-F89D-4B00-8315-944479862A97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0E6F6F-0E40-48B8-84D6-13D2A9B8B8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169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E6F6F-0E40-48B8-84D6-13D2A9B8B82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2BD4BE-A204-4BD5-8EC9-B3316DB8EEB7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2BD4BE-A204-4BD5-8EC9-B3316DB8EEB7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B42BD4BE-A204-4BD5-8EC9-B3316DB8EEB7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20272" y="5157192"/>
            <a:ext cx="1981200" cy="152005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Информатика</a:t>
            </a:r>
          </a:p>
          <a:p>
            <a:pPr algn="ctr"/>
            <a:r>
              <a:rPr lang="ru-RU" dirty="0" smtClean="0"/>
              <a:t>10 класс</a:t>
            </a:r>
          </a:p>
          <a:p>
            <a:pPr algn="ctr"/>
            <a:r>
              <a:rPr lang="ru-RU" dirty="0" smtClean="0"/>
              <a:t>Углубленный уровень</a:t>
            </a:r>
          </a:p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Формула Хартли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99592" y="3904456"/>
            <a:ext cx="5904656" cy="69837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 cap="all" spc="15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cap="none" dirty="0" smtClean="0"/>
              <a:t>Теоретические основы информатики</a:t>
            </a:r>
            <a:endParaRPr lang="ru-RU" sz="2400" cap="none" dirty="0"/>
          </a:p>
        </p:txBody>
      </p:sp>
      <p:pic>
        <p:nvPicPr>
          <p:cNvPr id="1026" name="Picture 2" descr="C:\Users\admin\Desktop\102518599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68" t="26152" r="45635" b="46633"/>
          <a:stretch/>
        </p:blipFill>
        <p:spPr bwMode="auto">
          <a:xfrm>
            <a:off x="323528" y="332656"/>
            <a:ext cx="1983779" cy="16561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6903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2800" b="1" dirty="0" err="1" smtClean="0"/>
              <a:t>i</a:t>
            </a:r>
            <a:r>
              <a:rPr lang="en-US" sz="2800" b="1" dirty="0" smtClean="0"/>
              <a:t> = log</a:t>
            </a:r>
            <a:r>
              <a:rPr lang="en-US" sz="2800" b="1" baseline="-25000" dirty="0" smtClean="0"/>
              <a:t>2</a:t>
            </a:r>
            <a:r>
              <a:rPr lang="en-US" sz="2800" b="1" dirty="0" smtClean="0"/>
              <a:t>N</a:t>
            </a:r>
          </a:p>
          <a:p>
            <a:pPr>
              <a:buNone/>
            </a:pPr>
            <a:r>
              <a:rPr lang="en-US" sz="2800" dirty="0" err="1" smtClean="0"/>
              <a:t>i</a:t>
            </a:r>
            <a:r>
              <a:rPr lang="en-US" sz="2800" dirty="0" smtClean="0"/>
              <a:t> – </a:t>
            </a:r>
            <a:r>
              <a:rPr lang="ru-RU" sz="2800" dirty="0" smtClean="0"/>
              <a:t>количество информации, содержащееся в сообщении об одном из </a:t>
            </a:r>
            <a:r>
              <a:rPr lang="en-US" sz="2800" dirty="0" smtClean="0"/>
              <a:t>N</a:t>
            </a:r>
            <a:r>
              <a:rPr lang="ru-RU" sz="2800" dirty="0" smtClean="0"/>
              <a:t> равновероятных</a:t>
            </a:r>
            <a:r>
              <a:rPr lang="en-US" sz="2800" dirty="0" smtClean="0"/>
              <a:t> </a:t>
            </a:r>
            <a:r>
              <a:rPr lang="ru-RU" sz="2800" dirty="0" smtClean="0"/>
              <a:t>событий.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Формула Хартли</a:t>
            </a:r>
            <a:endParaRPr lang="ru-RU" dirty="0"/>
          </a:p>
        </p:txBody>
      </p:sp>
      <p:pic>
        <p:nvPicPr>
          <p:cNvPr id="7" name="Рисунок 6" descr="Hartley_ralph-vinton-lyon-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02" y="3484074"/>
            <a:ext cx="1862328" cy="27310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6791455" y="6215082"/>
            <a:ext cx="17096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Ральф Хартли</a:t>
            </a:r>
            <a:endParaRPr lang="ru-RU" sz="20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algn="just">
              <a:buNone/>
            </a:pPr>
            <a:r>
              <a:rPr lang="ru-RU" sz="2800" dirty="0" smtClean="0"/>
              <a:t>Используя формулу Хартли и электронные </a:t>
            </a:r>
            <a:r>
              <a:rPr lang="ru-RU" sz="2800" dirty="0" smtClean="0"/>
              <a:t>таблицы</a:t>
            </a:r>
            <a:r>
              <a:rPr lang="en-US" sz="2800" dirty="0" smtClean="0"/>
              <a:t> </a:t>
            </a:r>
            <a:r>
              <a:rPr lang="ru-RU" sz="2800" dirty="0" smtClean="0"/>
              <a:t>и язык </a:t>
            </a:r>
            <a:r>
              <a:rPr lang="ru-RU" sz="2800" dirty="0" smtClean="0"/>
              <a:t>программирования </a:t>
            </a:r>
            <a:r>
              <a:rPr lang="en-US" sz="2800" dirty="0" smtClean="0"/>
              <a:t>Python</a:t>
            </a:r>
            <a:r>
              <a:rPr lang="ru-RU" sz="2800" dirty="0" smtClean="0"/>
              <a:t>, </a:t>
            </a:r>
            <a:r>
              <a:rPr lang="ru-RU" sz="2800" dirty="0" smtClean="0"/>
              <a:t>определите количество информации в сообщениях о равновероятных событиях:</a:t>
            </a:r>
          </a:p>
          <a:p>
            <a:pPr algn="just"/>
            <a:r>
              <a:rPr lang="ru-RU" sz="2800" dirty="0" smtClean="0"/>
              <a:t>на шестигранном игральном кубике выпала цифра 3;</a:t>
            </a:r>
          </a:p>
          <a:p>
            <a:pPr algn="just"/>
            <a:r>
              <a:rPr lang="ru-RU" sz="2800" dirty="0" smtClean="0"/>
              <a:t>в следующем году ремонт начнется в феврале;</a:t>
            </a:r>
          </a:p>
          <a:p>
            <a:pPr algn="just"/>
            <a:r>
              <a:rPr lang="ru-RU" sz="2800" dirty="0" smtClean="0"/>
              <a:t>я приобрел абонемент в бассейн на среду;</a:t>
            </a:r>
          </a:p>
          <a:p>
            <a:pPr algn="just"/>
            <a:r>
              <a:rPr lang="ru-RU" sz="2800" dirty="0" smtClean="0"/>
              <a:t>из 30 учеников класса дежурить в школьной столовой назначили Дениса Скворцова.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8 стр.23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029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928802"/>
            <a:ext cx="1928826" cy="411984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Содержательный подход</a:t>
            </a:r>
            <a:endParaRPr lang="ru-RU" dirty="0"/>
          </a:p>
        </p:txBody>
      </p:sp>
      <p:pic>
        <p:nvPicPr>
          <p:cNvPr id="8" name="Рисунок 7" descr="1022149250.jpg"/>
          <p:cNvPicPr>
            <a:picLocks noChangeAspect="1"/>
          </p:cNvPicPr>
          <p:nvPr/>
        </p:nvPicPr>
        <p:blipFill>
          <a:blip r:embed="rId3" cstate="print"/>
          <a:srcRect l="20359" r="6348" b="49649"/>
          <a:stretch>
            <a:fillRect/>
          </a:stretch>
        </p:blipFill>
        <p:spPr>
          <a:xfrm>
            <a:off x="4258294" y="3000372"/>
            <a:ext cx="4528548" cy="192882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Содержательный подход</a:t>
            </a:r>
            <a:endParaRPr lang="ru-RU" dirty="0"/>
          </a:p>
        </p:txBody>
      </p:sp>
      <p:pic>
        <p:nvPicPr>
          <p:cNvPr id="6" name="Рисунок 5" descr="1200px-Krylia_sovetov_logo.svg_-768x108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18" y="1857364"/>
            <a:ext cx="1357322" cy="1919339"/>
          </a:xfrm>
          <a:prstGeom prst="rect">
            <a:avLst/>
          </a:prstGeom>
        </p:spPr>
      </p:pic>
      <p:pic>
        <p:nvPicPr>
          <p:cNvPr id="7" name="Рисунок 6" descr="1200x630wa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 l="29687" t="9821" r="28906" b="11309"/>
          <a:stretch>
            <a:fillRect/>
          </a:stretch>
        </p:blipFill>
        <p:spPr>
          <a:xfrm>
            <a:off x="2071670" y="1785926"/>
            <a:ext cx="2071702" cy="2071702"/>
          </a:xfrm>
          <a:prstGeom prst="rect">
            <a:avLst/>
          </a:prstGeom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380999" y="4214817"/>
            <a:ext cx="8407893" cy="1911661"/>
          </a:xfrm>
        </p:spPr>
        <p:txBody>
          <a:bodyPr/>
          <a:lstStyle/>
          <a:p>
            <a:pPr algn="ctr">
              <a:buNone/>
            </a:pPr>
            <a:r>
              <a:rPr lang="en-US" sz="2800" b="1" dirty="0" smtClean="0"/>
              <a:t>N=2</a:t>
            </a:r>
            <a:r>
              <a:rPr lang="en-US" sz="2800" b="1" baseline="30000" dirty="0" smtClean="0"/>
              <a:t>i</a:t>
            </a:r>
            <a:endParaRPr lang="ru-RU" sz="2800" b="1" baseline="30000" dirty="0" smtClean="0"/>
          </a:p>
          <a:p>
            <a:pPr algn="ctr">
              <a:buNone/>
            </a:pPr>
            <a:r>
              <a:rPr lang="ru-RU" sz="2800" b="1" dirty="0" smtClean="0"/>
              <a:t>3</a:t>
            </a:r>
            <a:r>
              <a:rPr lang="en-US" sz="2800" b="1" dirty="0" smtClean="0"/>
              <a:t>=2</a:t>
            </a:r>
            <a:r>
              <a:rPr lang="en-US" sz="2800" b="1" baseline="30000" dirty="0" smtClean="0"/>
              <a:t>i</a:t>
            </a:r>
            <a:endParaRPr lang="ru-RU" sz="2800" b="1" baseline="30000" dirty="0" smtClean="0"/>
          </a:p>
          <a:p>
            <a:pPr algn="ctr">
              <a:buNone/>
            </a:pPr>
            <a:r>
              <a:rPr lang="en-US" sz="2800" b="1" dirty="0" smtClean="0"/>
              <a:t>1&lt;</a:t>
            </a:r>
            <a:r>
              <a:rPr lang="en-US" sz="2800" b="1" dirty="0" err="1" smtClean="0"/>
              <a:t>i</a:t>
            </a:r>
            <a:r>
              <a:rPr lang="en-US" sz="2800" b="1" dirty="0" smtClean="0"/>
              <a:t>&lt;2</a:t>
            </a:r>
          </a:p>
          <a:p>
            <a:pPr algn="ctr">
              <a:buNone/>
            </a:pPr>
            <a:endParaRPr lang="en-US" sz="2800" b="1" baseline="300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>
              <a:buNone/>
            </a:pPr>
            <a:r>
              <a:rPr lang="ru-RU" sz="2800" dirty="0" smtClean="0"/>
              <a:t>Логарифм по основанию </a:t>
            </a:r>
            <a:r>
              <a:rPr lang="ru-RU" sz="2800" b="1" dirty="0" err="1" smtClean="0"/>
              <a:t>a</a:t>
            </a:r>
            <a:r>
              <a:rPr lang="ru-RU" sz="2800" dirty="0" smtClean="0"/>
              <a:t> от аргумента </a:t>
            </a:r>
            <a:r>
              <a:rPr lang="ru-RU" sz="2800" b="1" dirty="0" err="1" smtClean="0"/>
              <a:t>x</a:t>
            </a:r>
            <a:r>
              <a:rPr lang="ru-RU" sz="2800" dirty="0" smtClean="0"/>
              <a:t> — это степень, в которую надо возвести число </a:t>
            </a:r>
            <a:r>
              <a:rPr lang="ru-RU" sz="2800" b="1" dirty="0" err="1" smtClean="0"/>
              <a:t>a</a:t>
            </a:r>
            <a:r>
              <a:rPr lang="ru-RU" sz="2800" dirty="0" smtClean="0"/>
              <a:t>, чтобы получить число </a:t>
            </a:r>
            <a:r>
              <a:rPr lang="ru-RU" sz="2800" b="1" dirty="0" err="1" smtClean="0"/>
              <a:t>x</a:t>
            </a:r>
            <a:r>
              <a:rPr lang="ru-RU" sz="2800" dirty="0" smtClean="0"/>
              <a:t>.</a:t>
            </a:r>
          </a:p>
          <a:p>
            <a:pPr marL="0" algn="ctr">
              <a:buNone/>
            </a:pPr>
            <a:r>
              <a:rPr lang="en-US" sz="2800" b="1" dirty="0" smtClean="0"/>
              <a:t>x=</a:t>
            </a:r>
            <a:r>
              <a:rPr lang="en-US" sz="2800" b="1" dirty="0" err="1" smtClean="0"/>
              <a:t>a</a:t>
            </a:r>
            <a:r>
              <a:rPr lang="en-US" sz="2800" b="1" baseline="30000" dirty="0" err="1" smtClean="0"/>
              <a:t>b</a:t>
            </a:r>
            <a:endParaRPr lang="en-US" sz="2800" b="1" baseline="30000" dirty="0" smtClean="0"/>
          </a:p>
          <a:p>
            <a:pPr marL="0" algn="ctr">
              <a:buNone/>
            </a:pPr>
            <a:endParaRPr lang="en-US" sz="2800" b="1" baseline="30000" dirty="0" smtClean="0"/>
          </a:p>
          <a:p>
            <a:pPr marL="0" algn="ctr">
              <a:buNone/>
            </a:pPr>
            <a:r>
              <a:rPr lang="ru-RU" sz="2800" b="1" dirty="0" err="1" smtClean="0"/>
              <a:t>log</a:t>
            </a:r>
            <a:r>
              <a:rPr lang="ru-RU" sz="2800" b="1" baseline="-25000" dirty="0" err="1" smtClean="0"/>
              <a:t>a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x</a:t>
            </a:r>
            <a:r>
              <a:rPr lang="ru-RU" sz="2800" b="1" dirty="0" smtClean="0"/>
              <a:t> = </a:t>
            </a:r>
            <a:r>
              <a:rPr lang="ru-RU" sz="2800" b="1" dirty="0" err="1" smtClean="0"/>
              <a:t>b</a:t>
            </a:r>
            <a:r>
              <a:rPr lang="ru-RU" sz="2800" b="1" dirty="0" smtClean="0"/>
              <a:t>, </a:t>
            </a:r>
            <a:endParaRPr lang="en-US" sz="2800" b="1" dirty="0" smtClean="0"/>
          </a:p>
          <a:p>
            <a:pPr marL="0" algn="ctr">
              <a:buNone/>
            </a:pPr>
            <a:r>
              <a:rPr lang="ru-RU" sz="2800" b="1" dirty="0" err="1" smtClean="0"/>
              <a:t>a</a:t>
            </a:r>
            <a:r>
              <a:rPr lang="ru-RU" sz="2800" dirty="0" smtClean="0"/>
              <a:t> — основание</a:t>
            </a:r>
            <a:endParaRPr lang="en-US" sz="2800" dirty="0" smtClean="0"/>
          </a:p>
          <a:p>
            <a:pPr marL="0" algn="ctr">
              <a:buNone/>
            </a:pPr>
            <a:r>
              <a:rPr lang="ru-RU" sz="2800" b="1" dirty="0" err="1" smtClean="0"/>
              <a:t>x</a:t>
            </a:r>
            <a:r>
              <a:rPr lang="ru-RU" sz="2800" dirty="0" smtClean="0"/>
              <a:t> — аргумент</a:t>
            </a:r>
            <a:endParaRPr lang="en-US" sz="2800" dirty="0" smtClean="0"/>
          </a:p>
          <a:p>
            <a:pPr marL="0" algn="ctr">
              <a:buNone/>
            </a:pPr>
            <a:r>
              <a:rPr lang="ru-RU" sz="2800" b="1" dirty="0" err="1" smtClean="0"/>
              <a:t>b</a:t>
            </a:r>
            <a:r>
              <a:rPr lang="ru-RU" sz="2800" dirty="0" smtClean="0"/>
              <a:t> —</a:t>
            </a:r>
            <a:r>
              <a:rPr lang="en-US" sz="2800" dirty="0" smtClean="0"/>
              <a:t> </a:t>
            </a:r>
            <a:r>
              <a:rPr lang="ru-RU" sz="2800" dirty="0" smtClean="0"/>
              <a:t>логарифм.</a:t>
            </a:r>
            <a:endParaRPr lang="ru-RU" sz="2800" b="1" baseline="30000" dirty="0" smtClean="0"/>
          </a:p>
          <a:p>
            <a:pPr marL="0">
              <a:buNone/>
            </a:pPr>
            <a:endParaRPr lang="ru-RU" sz="2800" dirty="0" smtClean="0"/>
          </a:p>
          <a:p>
            <a:pPr marL="0">
              <a:buNone/>
            </a:pP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Логарифм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sz="2800" b="1" dirty="0" smtClean="0"/>
              <a:t>N=2</a:t>
            </a:r>
            <a:r>
              <a:rPr lang="en-US" sz="2800" b="1" baseline="30000" dirty="0" smtClean="0"/>
              <a:t>i</a:t>
            </a:r>
            <a:endParaRPr lang="ru-RU" sz="2800" b="1" baseline="30000" dirty="0" smtClean="0"/>
          </a:p>
          <a:p>
            <a:pPr marL="0" algn="ctr">
              <a:buNone/>
            </a:pPr>
            <a:r>
              <a:rPr lang="en-US" sz="2800" b="1" dirty="0" smtClean="0"/>
              <a:t>l</a:t>
            </a:r>
            <a:r>
              <a:rPr lang="ru-RU" sz="2800" b="1" dirty="0" err="1" smtClean="0"/>
              <a:t>og</a:t>
            </a:r>
            <a:r>
              <a:rPr lang="en-US" sz="2800" b="1" baseline="-25000" dirty="0" smtClean="0"/>
              <a:t>2</a:t>
            </a:r>
            <a:r>
              <a:rPr lang="ru-RU" sz="2800" b="1" dirty="0" smtClean="0"/>
              <a:t> </a:t>
            </a:r>
            <a:r>
              <a:rPr lang="en-US" sz="2800" b="1" dirty="0" smtClean="0"/>
              <a:t>N</a:t>
            </a:r>
            <a:r>
              <a:rPr lang="ru-RU" sz="2800" b="1" dirty="0" smtClean="0"/>
              <a:t> = </a:t>
            </a:r>
            <a:r>
              <a:rPr lang="en-US" sz="2800" b="1" dirty="0" err="1" smtClean="0"/>
              <a:t>i</a:t>
            </a:r>
            <a:endParaRPr lang="en-US" sz="2800" b="1" dirty="0" smtClean="0"/>
          </a:p>
          <a:p>
            <a:pPr algn="ctr">
              <a:buNone/>
            </a:pPr>
            <a:endParaRPr lang="en-US" sz="2800" b="1" dirty="0" smtClean="0"/>
          </a:p>
          <a:p>
            <a:pPr algn="ctr">
              <a:buNone/>
            </a:pPr>
            <a:r>
              <a:rPr lang="en-US" sz="2800" dirty="0" smtClean="0"/>
              <a:t>4=2</a:t>
            </a:r>
            <a:r>
              <a:rPr lang="en-US" sz="2800" baseline="30000" dirty="0" smtClean="0"/>
              <a:t>i</a:t>
            </a:r>
            <a:endParaRPr lang="ru-RU" sz="2800" baseline="30000" dirty="0" smtClean="0"/>
          </a:p>
          <a:p>
            <a:pPr marL="0" algn="ctr">
              <a:buNone/>
            </a:pPr>
            <a:r>
              <a:rPr lang="en-US" sz="2800" dirty="0" smtClean="0"/>
              <a:t>l</a:t>
            </a:r>
            <a:r>
              <a:rPr lang="ru-RU" sz="2800" dirty="0" err="1" smtClean="0"/>
              <a:t>og</a:t>
            </a:r>
            <a:r>
              <a:rPr lang="en-US" sz="2800" baseline="-25000" dirty="0" smtClean="0"/>
              <a:t>2</a:t>
            </a:r>
            <a:r>
              <a:rPr lang="ru-RU" sz="2800" dirty="0" smtClean="0"/>
              <a:t> </a:t>
            </a:r>
            <a:r>
              <a:rPr lang="en-US" sz="2800" dirty="0" smtClean="0"/>
              <a:t>4</a:t>
            </a:r>
            <a:r>
              <a:rPr lang="ru-RU" sz="2800" dirty="0" smtClean="0"/>
              <a:t> = </a:t>
            </a:r>
            <a:r>
              <a:rPr lang="en-US" sz="2800" dirty="0" smtClean="0"/>
              <a:t>2</a:t>
            </a:r>
          </a:p>
          <a:p>
            <a:pPr marL="0" algn="ctr">
              <a:buNone/>
            </a:pPr>
            <a:endParaRPr lang="en-US" sz="2800" baseline="30000" dirty="0" smtClean="0"/>
          </a:p>
          <a:p>
            <a:pPr algn="ctr">
              <a:buNone/>
            </a:pPr>
            <a:r>
              <a:rPr lang="en-US" sz="2800" dirty="0" smtClean="0"/>
              <a:t>8=2</a:t>
            </a:r>
            <a:r>
              <a:rPr lang="en-US" sz="2800" baseline="30000" dirty="0" smtClean="0"/>
              <a:t>i</a:t>
            </a:r>
            <a:endParaRPr lang="ru-RU" sz="2800" baseline="30000" dirty="0" smtClean="0"/>
          </a:p>
          <a:p>
            <a:pPr marL="0" algn="ctr">
              <a:buNone/>
            </a:pPr>
            <a:r>
              <a:rPr lang="en-US" sz="2800" dirty="0" smtClean="0"/>
              <a:t>l</a:t>
            </a:r>
            <a:r>
              <a:rPr lang="ru-RU" sz="2800" dirty="0" err="1" smtClean="0"/>
              <a:t>og</a:t>
            </a:r>
            <a:r>
              <a:rPr lang="en-US" sz="2800" baseline="-25000" dirty="0" smtClean="0"/>
              <a:t>2</a:t>
            </a:r>
            <a:r>
              <a:rPr lang="ru-RU" sz="2800" dirty="0" smtClean="0"/>
              <a:t> </a:t>
            </a:r>
            <a:r>
              <a:rPr lang="en-US" sz="2800" dirty="0" smtClean="0"/>
              <a:t>8</a:t>
            </a:r>
            <a:r>
              <a:rPr lang="ru-RU" sz="2800" dirty="0" smtClean="0"/>
              <a:t> = </a:t>
            </a:r>
            <a:r>
              <a:rPr lang="en-US" sz="2800" dirty="0" smtClean="0"/>
              <a:t>3</a:t>
            </a:r>
          </a:p>
          <a:p>
            <a:pPr marL="0" algn="ctr">
              <a:buNone/>
            </a:pPr>
            <a:endParaRPr lang="en-US" sz="2800" baseline="30000" dirty="0" smtClean="0"/>
          </a:p>
          <a:p>
            <a:pPr algn="ctr">
              <a:buNone/>
            </a:pPr>
            <a:r>
              <a:rPr lang="en-US" sz="2800" dirty="0" smtClean="0"/>
              <a:t>16=2</a:t>
            </a:r>
            <a:r>
              <a:rPr lang="en-US" sz="2800" baseline="30000" dirty="0" smtClean="0"/>
              <a:t>i</a:t>
            </a:r>
            <a:endParaRPr lang="ru-RU" sz="2800" baseline="30000" dirty="0" smtClean="0"/>
          </a:p>
          <a:p>
            <a:pPr marL="0" algn="ctr">
              <a:buNone/>
            </a:pPr>
            <a:r>
              <a:rPr lang="en-US" sz="2800" dirty="0" smtClean="0"/>
              <a:t>l</a:t>
            </a:r>
            <a:r>
              <a:rPr lang="ru-RU" sz="2800" dirty="0" err="1" smtClean="0"/>
              <a:t>og</a:t>
            </a:r>
            <a:r>
              <a:rPr lang="en-US" sz="2800" baseline="-25000" dirty="0" smtClean="0"/>
              <a:t>2</a:t>
            </a:r>
            <a:r>
              <a:rPr lang="ru-RU" sz="2800" dirty="0" smtClean="0"/>
              <a:t> </a:t>
            </a:r>
            <a:r>
              <a:rPr lang="en-US" sz="2800" dirty="0" smtClean="0"/>
              <a:t>16</a:t>
            </a:r>
            <a:r>
              <a:rPr lang="ru-RU" sz="2800" dirty="0" smtClean="0"/>
              <a:t> = </a:t>
            </a:r>
            <a:r>
              <a:rPr lang="en-US" sz="2800" dirty="0" smtClean="0"/>
              <a:t>4</a:t>
            </a:r>
          </a:p>
          <a:p>
            <a:pPr marL="0" algn="ctr">
              <a:buNone/>
            </a:pPr>
            <a:endParaRPr lang="ru-RU" sz="2800" b="1" baseline="30000" dirty="0" smtClean="0"/>
          </a:p>
          <a:p>
            <a:pPr marL="0">
              <a:buNone/>
            </a:pPr>
            <a:endParaRPr lang="ru-RU" sz="2800" dirty="0" smtClean="0"/>
          </a:p>
          <a:p>
            <a:pPr marL="0">
              <a:buNone/>
            </a:pP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Логарифм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Содержательный подход</a:t>
            </a:r>
            <a:endParaRPr lang="ru-RU" dirty="0"/>
          </a:p>
        </p:txBody>
      </p:sp>
      <p:pic>
        <p:nvPicPr>
          <p:cNvPr id="6" name="Рисунок 5" descr="1200px-Krylia_sovetov_logo.svg_-768x108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18" y="1857364"/>
            <a:ext cx="1357322" cy="1919339"/>
          </a:xfrm>
          <a:prstGeom prst="rect">
            <a:avLst/>
          </a:prstGeom>
        </p:spPr>
      </p:pic>
      <p:pic>
        <p:nvPicPr>
          <p:cNvPr id="7" name="Рисунок 6" descr="1200x630wa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 l="29687" t="9821" r="28906" b="11309"/>
          <a:stretch>
            <a:fillRect/>
          </a:stretch>
        </p:blipFill>
        <p:spPr>
          <a:xfrm>
            <a:off x="2071670" y="1785926"/>
            <a:ext cx="2071702" cy="2071702"/>
          </a:xfrm>
          <a:prstGeom prst="rect">
            <a:avLst/>
          </a:prstGeom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380999" y="4214817"/>
            <a:ext cx="8407893" cy="1911661"/>
          </a:xfrm>
        </p:spPr>
        <p:txBody>
          <a:bodyPr/>
          <a:lstStyle/>
          <a:p>
            <a:pPr algn="ctr">
              <a:buNone/>
            </a:pPr>
            <a:r>
              <a:rPr lang="en-US" sz="2800" b="1" dirty="0" smtClean="0"/>
              <a:t>N=2</a:t>
            </a:r>
            <a:r>
              <a:rPr lang="en-US" sz="2800" b="1" baseline="30000" dirty="0" smtClean="0"/>
              <a:t>i</a:t>
            </a:r>
            <a:endParaRPr lang="ru-RU" sz="2800" b="1" baseline="30000" dirty="0" smtClean="0"/>
          </a:p>
          <a:p>
            <a:pPr algn="ctr">
              <a:buNone/>
            </a:pPr>
            <a:r>
              <a:rPr lang="ru-RU" sz="2800" b="1" dirty="0" smtClean="0"/>
              <a:t>3</a:t>
            </a:r>
            <a:r>
              <a:rPr lang="en-US" sz="2800" b="1" dirty="0" smtClean="0"/>
              <a:t>=2</a:t>
            </a:r>
            <a:r>
              <a:rPr lang="en-US" sz="2800" b="1" baseline="30000" dirty="0" smtClean="0"/>
              <a:t>i</a:t>
            </a:r>
            <a:endParaRPr lang="ru-RU" sz="2800" b="1" baseline="30000" dirty="0" smtClean="0"/>
          </a:p>
          <a:p>
            <a:pPr algn="ctr">
              <a:buNone/>
            </a:pPr>
            <a:r>
              <a:rPr lang="en-US" sz="2800" b="1" dirty="0" err="1" smtClean="0"/>
              <a:t>i</a:t>
            </a:r>
            <a:r>
              <a:rPr lang="en-US" sz="2800" b="1" dirty="0" smtClean="0"/>
              <a:t>=log</a:t>
            </a:r>
            <a:r>
              <a:rPr lang="en-US" sz="2800" b="1" baseline="-25000" dirty="0" smtClean="0"/>
              <a:t>2</a:t>
            </a:r>
            <a:r>
              <a:rPr lang="en-US" sz="2800" b="1" dirty="0" smtClean="0"/>
              <a:t>3</a:t>
            </a:r>
          </a:p>
          <a:p>
            <a:pPr algn="ctr">
              <a:buNone/>
            </a:pPr>
            <a:endParaRPr lang="en-US" sz="2800" b="1" baseline="300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00px-Sliderule_2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4857760"/>
            <a:ext cx="6215106" cy="179202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Вычисление логарифмов</a:t>
            </a:r>
            <a:endParaRPr lang="ru-RU" dirty="0"/>
          </a:p>
        </p:txBody>
      </p:sp>
      <p:pic>
        <p:nvPicPr>
          <p:cNvPr id="5" name="Рисунок 4" descr="gallery_big_tablicy_briggovyh_logarifmovizdany_ntshcheglovym_v_tipografii_yakova_treya_1856g_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4546" y="1614387"/>
            <a:ext cx="4598192" cy="302905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80999" y="1719071"/>
            <a:ext cx="4046985" cy="4407408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smtClean="0"/>
              <a:t>Электронные таблицы;</a:t>
            </a:r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Инженерный </a:t>
            </a:r>
            <a:r>
              <a:rPr lang="ru-RU" sz="2800" dirty="0" smtClean="0"/>
              <a:t>калькулятор</a:t>
            </a:r>
            <a:r>
              <a:rPr lang="en-US" sz="2800" dirty="0" smtClean="0"/>
              <a:t>;</a:t>
            </a:r>
          </a:p>
          <a:p>
            <a:endParaRPr lang="en-US" sz="2800" dirty="0" smtClean="0"/>
          </a:p>
          <a:p>
            <a:r>
              <a:rPr lang="ru-RU" sz="2800" dirty="0" smtClean="0"/>
              <a:t>Среды </a:t>
            </a:r>
            <a:r>
              <a:rPr lang="ru-RU" sz="2800" dirty="0" smtClean="0"/>
              <a:t>программирования.</a:t>
            </a:r>
            <a:endParaRPr lang="ru-RU" sz="2800" dirty="0" err="1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Вычисление логарифмов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22569" r="44010" b="47917"/>
          <a:stretch>
            <a:fillRect/>
          </a:stretch>
        </p:blipFill>
        <p:spPr bwMode="auto">
          <a:xfrm>
            <a:off x="3059832" y="1628800"/>
            <a:ext cx="4021514" cy="1589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3158662"/>
            <a:ext cx="2590029" cy="1710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4957813"/>
            <a:ext cx="3721854" cy="19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en-US" sz="2800" b="1" dirty="0" err="1" smtClean="0"/>
              <a:t>ln</a:t>
            </a:r>
            <a:r>
              <a:rPr lang="en-US" sz="2800" b="1" dirty="0" smtClean="0"/>
              <a:t> a </a:t>
            </a:r>
            <a:r>
              <a:rPr lang="en-US" sz="2800" dirty="0" smtClean="0"/>
              <a:t>– </a:t>
            </a:r>
            <a:r>
              <a:rPr lang="ru-RU" sz="2800" dirty="0" smtClean="0"/>
              <a:t>натуральный логарифм (</a:t>
            </a:r>
            <a:r>
              <a:rPr lang="ru-RU" sz="2800" dirty="0" err="1" smtClean="0"/>
              <a:t>логарифм</a:t>
            </a:r>
            <a:r>
              <a:rPr lang="ru-RU" sz="2800" dirty="0" smtClean="0"/>
              <a:t> по основанию </a:t>
            </a:r>
            <a:r>
              <a:rPr lang="en-US" sz="2800" dirty="0" smtClean="0"/>
              <a:t>e</a:t>
            </a:r>
            <a:r>
              <a:rPr lang="en-US" sz="2800" dirty="0" smtClean="0">
                <a:sym typeface="Symbol"/>
              </a:rPr>
              <a:t></a:t>
            </a:r>
            <a:r>
              <a:rPr lang="en-US" sz="2800" dirty="0" smtClean="0"/>
              <a:t>2.718 (</a:t>
            </a:r>
            <a:r>
              <a:rPr lang="ru-RU" sz="2800" dirty="0" smtClean="0"/>
              <a:t>число Эйлера</a:t>
            </a:r>
            <a:r>
              <a:rPr lang="en-US" sz="2800" dirty="0" smtClean="0"/>
              <a:t>)</a:t>
            </a:r>
            <a:r>
              <a:rPr lang="ru-RU" sz="2800" dirty="0" smtClean="0"/>
              <a:t>)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Свойство логарифмов</a:t>
            </a:r>
            <a:endParaRPr lang="ru-RU" dirty="0"/>
          </a:p>
        </p:txBody>
      </p:sp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76620" y="1785926"/>
            <a:ext cx="2266950" cy="942975"/>
          </a:xfrm>
          <a:prstGeom prst="rect">
            <a:avLst/>
          </a:prstGeom>
          <a:noFill/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57594" y="3338518"/>
            <a:ext cx="1943100" cy="876300"/>
          </a:xfrm>
          <a:prstGeom prst="rect">
            <a:avLst/>
          </a:prstGeom>
          <a:noFill/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992" y="5214950"/>
            <a:ext cx="2047875" cy="866775"/>
          </a:xfrm>
          <a:prstGeom prst="rect">
            <a:avLst/>
          </a:prstGeom>
          <a:noFill/>
        </p:spPr>
      </p:pic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0" y="14001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0" y="27336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Другая 2">
      <a:dk1>
        <a:sysClr val="windowText" lastClr="000000"/>
      </a:dk1>
      <a:lt1>
        <a:sysClr val="window" lastClr="FFFFFF"/>
      </a:lt1>
      <a:dk2>
        <a:srgbClr val="212745"/>
      </a:dk2>
      <a:lt2>
        <a:srgbClr val="FFFFFF"/>
      </a:lt2>
      <a:accent1>
        <a:srgbClr val="4FACF3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533</TotalTime>
  <Words>207</Words>
  <Application>Microsoft Office PowerPoint</Application>
  <PresentationFormat>Экран (4:3)</PresentationFormat>
  <Paragraphs>64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Сетка</vt:lpstr>
      <vt:lpstr>Формула Хартли</vt:lpstr>
      <vt:lpstr>Содержательный подход</vt:lpstr>
      <vt:lpstr>Содержательный подход</vt:lpstr>
      <vt:lpstr>Логарифм</vt:lpstr>
      <vt:lpstr>Логарифм</vt:lpstr>
      <vt:lpstr>Содержательный подход</vt:lpstr>
      <vt:lpstr>Вычисление логарифмов</vt:lpstr>
      <vt:lpstr>Вычисление логарифмов</vt:lpstr>
      <vt:lpstr>Свойство логарифмов</vt:lpstr>
      <vt:lpstr>Формула Хартли</vt:lpstr>
      <vt:lpstr>Задача 8 стр.23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Информатика и информация</dc:title>
  <dc:creator>admin</dc:creator>
  <cp:lastModifiedBy>admin</cp:lastModifiedBy>
  <cp:revision>49</cp:revision>
  <dcterms:created xsi:type="dcterms:W3CDTF">2019-09-01T16:55:17Z</dcterms:created>
  <dcterms:modified xsi:type="dcterms:W3CDTF">2023-09-14T11:29:28Z</dcterms:modified>
</cp:coreProperties>
</file>