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81" r:id="rId3"/>
    <p:sldId id="291" r:id="rId4"/>
    <p:sldId id="297" r:id="rId5"/>
    <p:sldId id="298" r:id="rId6"/>
    <p:sldId id="299" r:id="rId7"/>
    <p:sldId id="274" r:id="rId8"/>
    <p:sldId id="300" r:id="rId9"/>
    <p:sldId id="29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69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Шеннона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В естественных языках одни символы встречаются чаще, чем другие, т.е. с разной частотой.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алфавита и вероятность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104280"/>
            <a:ext cx="8715436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ru-RU" sz="2800" i="1" dirty="0" smtClean="0"/>
              <a:t>Однажды осенью отец </a:t>
            </a:r>
            <a:r>
              <a:rPr lang="ru-RU" sz="2800" i="1" dirty="0" err="1" smtClean="0"/>
              <a:t>Онуфрий</a:t>
            </a:r>
            <a:r>
              <a:rPr lang="ru-RU" sz="2800" i="1" dirty="0" smtClean="0"/>
              <a:t> очнулся, опохмелился оставшимися огурчиками, отрезвел, оделся, оставил опочивальню, отслужил обедню, окрестил отрока. Отвинтил, открутил, откупорил, отхлебнул - опьянел опять. Отведал окрошки, откушал орешков, </a:t>
            </a:r>
            <a:r>
              <a:rPr lang="ru-RU" sz="2800" i="1" dirty="0" err="1" smtClean="0"/>
              <a:t>отпробовал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осетринки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окорочков</a:t>
            </a:r>
            <a:r>
              <a:rPr lang="ru-RU" sz="2800" i="1" dirty="0" smtClean="0"/>
              <a:t>, окуньков, оладушек, овощей - объевшийся отец отобедал основательно.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_2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6776" y="2500306"/>
            <a:ext cx="8207190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Частотные характеристики букв Латинского алфавита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Частотные характеристики букв Русского алфавита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Содержимое 7" descr="image00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2357430"/>
            <a:ext cx="8148528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571744"/>
            <a:ext cx="8407893" cy="2643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ящюяыфрьшяыэфйьшявщхйацфнньшяэтеыэацяртыаоаэфрщщяойт</a:t>
            </a:r>
            <a:r>
              <a:rPr lang="ru-RU" dirty="0" smtClean="0"/>
              <a:t> </a:t>
            </a:r>
            <a:r>
              <a:rPr lang="ru-RU" dirty="0" err="1" smtClean="0"/>
              <a:t>ыэфцжлтэяыабагяэфбжщмекянфощыфннксяежщнаощычсящяыа</a:t>
            </a:r>
            <a:r>
              <a:rPr lang="ru-RU" dirty="0" smtClean="0"/>
              <a:t> </a:t>
            </a:r>
            <a:r>
              <a:rPr lang="ru-RU" dirty="0" err="1" smtClean="0"/>
              <a:t>тйдфиксяйтутоэящюпаэацжтнщляпжфюкйщя</a:t>
            </a:r>
            <a:r>
              <a:rPr lang="ru-RU" dirty="0" smtClean="0"/>
              <a:t> </a:t>
            </a:r>
            <a:r>
              <a:rPr lang="ru-RU" dirty="0" err="1" smtClean="0"/>
              <a:t>жляпанмфйньшящю</a:t>
            </a:r>
            <a:r>
              <a:rPr lang="ru-RU" dirty="0" smtClean="0"/>
              <a:t> </a:t>
            </a:r>
            <a:r>
              <a:rPr lang="ru-RU" dirty="0" err="1" smtClean="0"/>
              <a:t>тжщгяфцэайязэагяежщнаощыщяыэйтрлычяыейьэчяыа</a:t>
            </a:r>
            <a:r>
              <a:rPr lang="ru-RU" dirty="0" smtClean="0"/>
              <a:t> </a:t>
            </a:r>
            <a:r>
              <a:rPr lang="ru-RU" dirty="0" err="1" smtClean="0"/>
              <a:t>тйдфнщтянфощыфннапаящыоажчюацфжяйт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Частотный </a:t>
            </a:r>
            <a:r>
              <a:rPr lang="ru-RU" dirty="0" err="1" smtClean="0"/>
              <a:t>Критоанализ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407893" cy="4357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Художественные произведения: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Частотный </a:t>
            </a:r>
            <a:r>
              <a:rPr lang="ru-RU" dirty="0" err="1" smtClean="0"/>
              <a:t>Критоанализ</a:t>
            </a:r>
            <a:endParaRPr lang="ru-RU" dirty="0"/>
          </a:p>
        </p:txBody>
      </p:sp>
      <p:pic>
        <p:nvPicPr>
          <p:cNvPr id="4" name="Рисунок 3" descr="274px-Edgar_Allan_Poe_2_-_edi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428867"/>
            <a:ext cx="2500330" cy="3129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07869" y="5643578"/>
            <a:ext cx="22210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Эдгар Алан По </a:t>
            </a:r>
            <a:br>
              <a:rPr lang="ru-RU" sz="2400" b="1" dirty="0" smtClean="0"/>
            </a:br>
            <a:r>
              <a:rPr lang="ru-RU" sz="2400" dirty="0" smtClean="0"/>
              <a:t>Золотой жук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5643578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Артур </a:t>
            </a:r>
            <a:r>
              <a:rPr lang="ru-RU" sz="2400" b="1" dirty="0" err="1" smtClean="0"/>
              <a:t>Конан</a:t>
            </a:r>
            <a:r>
              <a:rPr lang="ru-RU" sz="2400" b="1" dirty="0" smtClean="0"/>
              <a:t> </a:t>
            </a:r>
            <a:r>
              <a:rPr lang="ru-RU" sz="2400" b="1" dirty="0" smtClean="0"/>
              <a:t>Дойл</a:t>
            </a:r>
            <a:endParaRPr lang="ru-RU" sz="2400" b="1" dirty="0" smtClean="0"/>
          </a:p>
          <a:p>
            <a:pPr algn="ctr"/>
            <a:r>
              <a:rPr lang="ru-RU" sz="2400" dirty="0" smtClean="0"/>
              <a:t>Пляшущие человечки</a:t>
            </a:r>
            <a:endParaRPr lang="ru-RU" sz="2400" dirty="0"/>
          </a:p>
        </p:txBody>
      </p:sp>
      <p:pic>
        <p:nvPicPr>
          <p:cNvPr id="7" name="Рисунок 6" descr="274px-Arthur_Conan_Doyle_by_Walter_Benington,_19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500306"/>
            <a:ext cx="2357454" cy="31059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Информационный вес символа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b="1" dirty="0" smtClean="0"/>
              <a:t>P</a:t>
            </a:r>
            <a:r>
              <a:rPr lang="en-US" sz="2400" dirty="0" smtClean="0"/>
              <a:t> – </a:t>
            </a:r>
            <a:r>
              <a:rPr lang="ru-RU" sz="2400" dirty="0" smtClean="0"/>
              <a:t>частота (вероятность) появления символа.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Буква: О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Буква: Ф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990985"/>
            <a:ext cx="3895725" cy="866775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358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785926"/>
            <a:ext cx="1590675" cy="857250"/>
          </a:xfrm>
          <a:prstGeom prst="rect">
            <a:avLst/>
          </a:prstGeom>
          <a:noFill/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276869"/>
            <a:ext cx="4086225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algn="just">
              <a:buNone/>
            </a:pPr>
            <a:endParaRPr lang="ru-RU" sz="2800" dirty="0" smtClean="0"/>
          </a:p>
          <a:p>
            <a:pPr marL="0" algn="just">
              <a:buNone/>
            </a:pPr>
            <a:endParaRPr lang="ru-RU" sz="2800" dirty="0" smtClean="0"/>
          </a:p>
          <a:p>
            <a:pPr marL="0" algn="ctr">
              <a:buNone/>
            </a:pPr>
            <a:r>
              <a:rPr lang="en-US" sz="2800" b="1" dirty="0" smtClean="0"/>
              <a:t>H – </a:t>
            </a:r>
            <a:r>
              <a:rPr lang="ru-RU" sz="2800" dirty="0" smtClean="0"/>
              <a:t>средняя информативность символа алфавита</a:t>
            </a:r>
            <a:endParaRPr lang="en-US" sz="2800" dirty="0" smtClean="0"/>
          </a:p>
          <a:p>
            <a:pPr marL="0" algn="ctr">
              <a:buNone/>
            </a:pPr>
            <a:r>
              <a:rPr lang="ru-RU" sz="2800" b="1" dirty="0" smtClean="0"/>
              <a:t>Кириллица</a:t>
            </a:r>
            <a:endParaRPr lang="ru-RU" sz="2800" b="1" dirty="0" smtClean="0"/>
          </a:p>
          <a:p>
            <a:pPr marL="0" algn="just">
              <a:buNone/>
            </a:pPr>
            <a:r>
              <a:rPr lang="ru-RU" sz="2800" i="1" dirty="0" smtClean="0"/>
              <a:t>Шеннон:</a:t>
            </a:r>
            <a:r>
              <a:rPr lang="ru-RU" sz="2800" dirty="0" smtClean="0"/>
              <a:t> </a:t>
            </a:r>
            <a:r>
              <a:rPr lang="en-US" sz="2800" dirty="0" smtClean="0"/>
              <a:t>H=4.36 </a:t>
            </a:r>
            <a:r>
              <a:rPr lang="ru-RU" sz="2800" dirty="0" smtClean="0"/>
              <a:t>бит</a:t>
            </a:r>
          </a:p>
          <a:p>
            <a:pPr marL="0" algn="just">
              <a:buNone/>
            </a:pPr>
            <a:r>
              <a:rPr lang="ru-RU" sz="2800" i="1" dirty="0" smtClean="0"/>
              <a:t>Хартли:</a:t>
            </a:r>
            <a:r>
              <a:rPr lang="ru-RU" sz="2800" dirty="0" smtClean="0"/>
              <a:t> </a:t>
            </a:r>
            <a:r>
              <a:rPr lang="en-US" sz="2800" dirty="0" smtClean="0"/>
              <a:t>H=5 </a:t>
            </a:r>
            <a:r>
              <a:rPr lang="ru-RU" sz="2800" dirty="0" smtClean="0"/>
              <a:t>бит</a:t>
            </a:r>
          </a:p>
          <a:p>
            <a:pPr marL="0" algn="ctr">
              <a:buNone/>
            </a:pPr>
            <a:r>
              <a:rPr lang="ru-RU" sz="2800" b="1" dirty="0" smtClean="0"/>
              <a:t>Английский алфавит</a:t>
            </a:r>
          </a:p>
          <a:p>
            <a:pPr marL="0" algn="just">
              <a:buNone/>
            </a:pPr>
            <a:r>
              <a:rPr lang="ru-RU" sz="2800" dirty="0" smtClean="0"/>
              <a:t>Шеннон: </a:t>
            </a:r>
            <a:r>
              <a:rPr lang="en-US" sz="2800" dirty="0" smtClean="0"/>
              <a:t>H=</a:t>
            </a:r>
            <a:r>
              <a:rPr lang="ru-RU" sz="2800" dirty="0" smtClean="0"/>
              <a:t>4.09</a:t>
            </a:r>
            <a:r>
              <a:rPr lang="en-US" sz="2800" dirty="0" smtClean="0"/>
              <a:t> </a:t>
            </a:r>
            <a:r>
              <a:rPr lang="ru-RU" sz="2800" dirty="0" smtClean="0"/>
              <a:t>бит</a:t>
            </a:r>
          </a:p>
          <a:p>
            <a:pPr marL="0" algn="just">
              <a:buNone/>
            </a:pPr>
            <a:r>
              <a:rPr lang="ru-RU" sz="2800" dirty="0" smtClean="0"/>
              <a:t>Хартли: </a:t>
            </a:r>
            <a:r>
              <a:rPr lang="en-US" sz="2800" dirty="0" smtClean="0"/>
              <a:t>H=4.7 </a:t>
            </a:r>
            <a:r>
              <a:rPr lang="ru-RU" sz="2800" dirty="0" smtClean="0"/>
              <a:t>бит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Шеннона</a:t>
            </a:r>
            <a:endParaRPr lang="ru-RU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2066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311" y="1500174"/>
            <a:ext cx="8134655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85927"/>
            <a:ext cx="8407893" cy="4340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Подсчитайте информационный объем слова </a:t>
            </a:r>
            <a:r>
              <a:rPr lang="ru-RU" sz="3200" b="1" dirty="0" smtClean="0"/>
              <a:t>ИНФОРМАТИКА</a:t>
            </a:r>
            <a:r>
              <a:rPr lang="ru-RU" sz="3200" dirty="0" smtClean="0"/>
              <a:t>, </a:t>
            </a:r>
            <a:r>
              <a:rPr lang="ru-RU" sz="3200" dirty="0" smtClean="0"/>
              <a:t>используя для вычисления информационных весов символов формулу </a:t>
            </a:r>
            <a:r>
              <a:rPr lang="en-US" sz="3200" dirty="0" err="1" smtClean="0"/>
              <a:t>i</a:t>
            </a:r>
            <a:r>
              <a:rPr lang="en-US" sz="3200" dirty="0" smtClean="0"/>
              <a:t>=log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(1/P) </a:t>
            </a:r>
            <a:r>
              <a:rPr lang="ru-RU" sz="3200" dirty="0" smtClean="0"/>
              <a:t>и данные из табл. 1.2. Вычисления проведите с помощью электронной таблицы.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8. СТР 30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813</TotalTime>
  <Words>202</Words>
  <Application>Microsoft Office PowerPoint</Application>
  <PresentationFormat>Экран (4:3)</PresentationFormat>
  <Paragraphs>46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Формула Шеннона</vt:lpstr>
      <vt:lpstr>Символы алфавита и вероятность</vt:lpstr>
      <vt:lpstr>Частотные характеристики букв Латинского алфавита</vt:lpstr>
      <vt:lpstr>Частотные характеристики букв Русского алфавита</vt:lpstr>
      <vt:lpstr>Частотный Критоанализ</vt:lpstr>
      <vt:lpstr>Частотный Критоанализ</vt:lpstr>
      <vt:lpstr>Информационный вес символа</vt:lpstr>
      <vt:lpstr>Формула Шеннона</vt:lpstr>
      <vt:lpstr>Задача 8. СТР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Торин Е.В.</cp:lastModifiedBy>
  <cp:revision>73</cp:revision>
  <dcterms:created xsi:type="dcterms:W3CDTF">2019-09-01T16:55:17Z</dcterms:created>
  <dcterms:modified xsi:type="dcterms:W3CDTF">2019-09-13T04:25:36Z</dcterms:modified>
</cp:coreProperties>
</file>