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6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69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18C3-F89D-4B00-8315-944479862A97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10 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Фибоначчиевая</a:t>
            </a:r>
            <a:r>
              <a:rPr lang="ru-RU" dirty="0" smtClean="0"/>
              <a:t> система счисления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Теоретические основы информатики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F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 = 1</a:t>
            </a:r>
          </a:p>
          <a:p>
            <a:pPr>
              <a:buNone/>
            </a:pPr>
            <a:r>
              <a:rPr lang="en-US" sz="4000" dirty="0" smtClean="0"/>
              <a:t>F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= 2</a:t>
            </a:r>
          </a:p>
          <a:p>
            <a:pPr>
              <a:buNone/>
            </a:pPr>
            <a:r>
              <a:rPr lang="en-US" sz="4000" dirty="0" smtClean="0"/>
              <a:t>F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=F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+F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=3</a:t>
            </a:r>
          </a:p>
          <a:p>
            <a:pPr>
              <a:buNone/>
            </a:pPr>
            <a:r>
              <a:rPr lang="en-US" sz="4000" dirty="0" smtClean="0"/>
              <a:t>F</a:t>
            </a:r>
            <a:r>
              <a:rPr lang="en-US" sz="4000" baseline="-25000" dirty="0" smtClean="0"/>
              <a:t>4</a:t>
            </a:r>
            <a:r>
              <a:rPr lang="en-US" sz="4000" dirty="0" smtClean="0"/>
              <a:t>=F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+F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=5</a:t>
            </a:r>
          </a:p>
          <a:p>
            <a:pPr>
              <a:buNone/>
            </a:pPr>
            <a:r>
              <a:rPr lang="en-US" sz="4000" dirty="0" smtClean="0"/>
              <a:t>…</a:t>
            </a:r>
          </a:p>
          <a:p>
            <a:pPr>
              <a:buNone/>
            </a:pPr>
            <a:r>
              <a:rPr lang="en-US" sz="4000" dirty="0" smtClean="0"/>
              <a:t>F</a:t>
            </a:r>
            <a:r>
              <a:rPr lang="en-US" sz="4000" baseline="-25000" dirty="0" smtClean="0"/>
              <a:t>n</a:t>
            </a:r>
            <a:r>
              <a:rPr lang="en-US" sz="4000" dirty="0" smtClean="0"/>
              <a:t>=F</a:t>
            </a:r>
            <a:r>
              <a:rPr lang="en-US" sz="4000" baseline="-25000" dirty="0" smtClean="0"/>
              <a:t>n-2</a:t>
            </a:r>
            <a:r>
              <a:rPr lang="en-US" sz="4000" dirty="0" smtClean="0"/>
              <a:t>+F</a:t>
            </a:r>
            <a:r>
              <a:rPr lang="en-US" sz="4000" baseline="-25000" dirty="0" smtClean="0"/>
              <a:t>n-1</a:t>
            </a:r>
            <a:endParaRPr lang="ru-RU" sz="4000" baseline="-25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Числа</a:t>
            </a:r>
            <a:r>
              <a:rPr lang="en-US" dirty="0" smtClean="0"/>
              <a:t> (</a:t>
            </a:r>
            <a:r>
              <a:rPr lang="ru-RU" dirty="0" smtClean="0"/>
              <a:t>Ряд, последовательность) Фибоначчи</a:t>
            </a:r>
            <a:endParaRPr lang="ru-RU" dirty="0"/>
          </a:p>
        </p:txBody>
      </p:sp>
      <p:pic>
        <p:nvPicPr>
          <p:cNvPr id="7" name="Рисунок 6" descr="274px-Fibonacci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2285992"/>
            <a:ext cx="2609850" cy="29813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5744581" y="5357826"/>
            <a:ext cx="23278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Леонардо Пизанский</a:t>
            </a:r>
          </a:p>
          <a:p>
            <a:pPr algn="ctr"/>
            <a:r>
              <a:rPr lang="ru-RU" b="1" dirty="0" smtClean="0"/>
              <a:t>(Фибоначчи)</a:t>
            </a:r>
          </a:p>
          <a:p>
            <a:pPr algn="ctr"/>
            <a:r>
              <a:rPr lang="ru-RU" b="1" dirty="0" smtClean="0"/>
              <a:t>1170-1250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Алфавит:</a:t>
            </a:r>
            <a:r>
              <a:rPr lang="ru-RU" sz="2400" dirty="0" smtClean="0"/>
              <a:t> 0, 1.</a:t>
            </a:r>
          </a:p>
          <a:p>
            <a:r>
              <a:rPr lang="ru-RU" sz="2400" b="1" dirty="0" smtClean="0"/>
              <a:t>Базис: </a:t>
            </a:r>
            <a:r>
              <a:rPr lang="ru-RU" sz="2400" dirty="0" smtClean="0"/>
              <a:t>1, 2, 3, 5, 8, 13, 21, 34, 55, 89, 144 …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en-US" sz="2400" b="1" dirty="0" smtClean="0"/>
              <a:t>1101</a:t>
            </a:r>
            <a:r>
              <a:rPr lang="en-US" sz="2400" b="1" baseline="-25000" dirty="0" smtClean="0"/>
              <a:t>fib</a:t>
            </a:r>
            <a:r>
              <a:rPr lang="en-US" sz="2400" b="1" dirty="0" smtClean="0"/>
              <a:t>=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10011</a:t>
            </a:r>
            <a:r>
              <a:rPr lang="en-US" sz="2400" b="1" baseline="-25000" dirty="0" smtClean="0"/>
              <a:t>fib</a:t>
            </a:r>
            <a:r>
              <a:rPr lang="en-US" sz="2400" b="1" dirty="0" smtClean="0"/>
              <a:t>=</a:t>
            </a:r>
            <a:endParaRPr lang="ru-RU" sz="2400" b="1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Фибоначчиевая</a:t>
            </a:r>
            <a:r>
              <a:rPr lang="ru-RU" dirty="0" smtClean="0"/>
              <a:t> система счисления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8</a:t>
            </a:r>
            <a:r>
              <a:rPr lang="ru-RU" sz="4000" baseline="-25000" dirty="0" smtClean="0"/>
              <a:t>10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5</a:t>
            </a:r>
            <a:r>
              <a:rPr lang="ru-RU" sz="4000" baseline="-25000" dirty="0" smtClean="0"/>
              <a:t>10</a:t>
            </a:r>
            <a:endParaRPr lang="ru-RU" sz="4000" baseline="-25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Избыточность системы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567450"/>
          </a:xfrm>
        </p:spPr>
        <p:txBody>
          <a:bodyPr/>
          <a:lstStyle/>
          <a:p>
            <a:pPr algn="just"/>
            <a:r>
              <a:rPr lang="ru-RU" sz="2400" dirty="0" smtClean="0"/>
              <a:t>Составьте программу на Паскале для вычисления </a:t>
            </a:r>
            <a:r>
              <a:rPr lang="en-US" sz="2400" dirty="0" smtClean="0"/>
              <a:t>n-</a:t>
            </a:r>
            <a:r>
              <a:rPr lang="ru-RU" sz="2400" dirty="0" smtClean="0"/>
              <a:t>го элемента ряда чисел Фибоначчи (</a:t>
            </a:r>
            <a:r>
              <a:rPr lang="en-US" sz="2400" dirty="0" smtClean="0"/>
              <a:t>n&gt;2</a:t>
            </a:r>
            <a:r>
              <a:rPr lang="ru-RU" sz="2400" dirty="0" smtClean="0"/>
              <a:t>)</a:t>
            </a:r>
            <a:r>
              <a:rPr lang="en-US" sz="2400" dirty="0" smtClean="0"/>
              <a:t> </a:t>
            </a:r>
            <a:r>
              <a:rPr lang="ru-RU" sz="2400" dirty="0" smtClean="0"/>
              <a:t>согласно его определению: </a:t>
            </a:r>
            <a:r>
              <a:rPr lang="en-US" sz="2400" dirty="0" smtClean="0"/>
              <a:t>F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=</a:t>
            </a:r>
            <a:r>
              <a:rPr lang="en-US" sz="2400" dirty="0" smtClean="0"/>
              <a:t>1, F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=2, </a:t>
            </a:r>
            <a:r>
              <a:rPr lang="en-US" sz="2400" dirty="0" err="1" smtClean="0"/>
              <a:t>Fi</a:t>
            </a:r>
            <a:r>
              <a:rPr lang="en-US" sz="2400" dirty="0" smtClean="0"/>
              <a:t>=F</a:t>
            </a:r>
            <a:r>
              <a:rPr lang="en-US" sz="2400" baseline="-25000" dirty="0" smtClean="0"/>
              <a:t>i-1</a:t>
            </a:r>
            <a:r>
              <a:rPr lang="en-US" sz="2400" dirty="0" smtClean="0"/>
              <a:t>+F</a:t>
            </a:r>
            <a:r>
              <a:rPr lang="en-US" sz="2400" baseline="-25000" dirty="0" smtClean="0"/>
              <a:t>i-2</a:t>
            </a:r>
            <a:r>
              <a:rPr lang="en-US" sz="2400" dirty="0" smtClean="0"/>
              <a:t>, </a:t>
            </a:r>
            <a:r>
              <a:rPr lang="en-US" sz="2400" dirty="0" err="1" smtClean="0"/>
              <a:t>i</a:t>
            </a:r>
            <a:r>
              <a:rPr lang="en-US" sz="2400" dirty="0" smtClean="0"/>
              <a:t>=3,4,5…</a:t>
            </a:r>
            <a:r>
              <a:rPr lang="ru-RU" sz="2400" dirty="0" smtClean="0"/>
              <a:t> Массив в программе не используйте.</a:t>
            </a:r>
          </a:p>
          <a:p>
            <a:pPr algn="just"/>
            <a:r>
              <a:rPr lang="ru-RU" sz="2400" dirty="0" smtClean="0"/>
              <a:t>Составьте программу на Паскале для перевода целого числа из </a:t>
            </a:r>
            <a:r>
              <a:rPr lang="ru-RU" sz="2400" dirty="0" err="1" smtClean="0"/>
              <a:t>фибоначчиевой</a:t>
            </a:r>
            <a:r>
              <a:rPr lang="ru-RU" sz="2400" dirty="0" smtClean="0"/>
              <a:t> системы счисления в десятичную.</a:t>
            </a:r>
          </a:p>
          <a:p>
            <a:pPr algn="just"/>
            <a:r>
              <a:rPr lang="ru-RU" sz="2400" dirty="0" smtClean="0"/>
              <a:t>Составьте программу на Паскале для перевода целого числа из десятичной системы счисления в </a:t>
            </a:r>
            <a:r>
              <a:rPr lang="ru-RU" sz="2400" dirty="0" err="1" smtClean="0"/>
              <a:t>фибоначчиевую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Практикум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520" y="1607187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 smtClean="0"/>
              <a:t>program </a:t>
            </a:r>
            <a:r>
              <a:rPr lang="en-US" sz="1200" b="1" dirty="0" smtClean="0"/>
              <a:t>fib</a:t>
            </a:r>
            <a:r>
              <a:rPr lang="ru-RU" sz="1200" b="1" smtClean="0"/>
              <a:t>2</a:t>
            </a:r>
            <a:r>
              <a:rPr lang="en-US" sz="1200" b="1" smtClean="0"/>
              <a:t>;</a:t>
            </a:r>
            <a:endParaRPr lang="en-US" sz="1200" b="1" dirty="0" smtClean="0"/>
          </a:p>
          <a:p>
            <a:r>
              <a:rPr lang="en-US" sz="1200" b="1" dirty="0" err="1" smtClean="0"/>
              <a:t>var</a:t>
            </a:r>
            <a:endParaRPr lang="en-US" sz="1200" b="1" dirty="0" smtClean="0"/>
          </a:p>
          <a:p>
            <a:r>
              <a:rPr lang="en-US" sz="1200" b="1" dirty="0" smtClean="0"/>
              <a:t>  k, n, fn2, fn1, fn, x, y, d: integer;</a:t>
            </a:r>
          </a:p>
          <a:p>
            <a:r>
              <a:rPr lang="en-US" sz="1200" b="1" dirty="0" smtClean="0"/>
              <a:t>begin</a:t>
            </a:r>
            <a:endParaRPr lang="en-US" sz="1200" b="1" dirty="0" smtClean="0"/>
          </a:p>
          <a:p>
            <a:r>
              <a:rPr lang="en-US" sz="1200" b="1" dirty="0" smtClean="0"/>
              <a:t>  read(x);</a:t>
            </a:r>
          </a:p>
          <a:p>
            <a:r>
              <a:rPr lang="ru-RU" sz="1200" dirty="0" smtClean="0"/>
              <a:t>  </a:t>
            </a:r>
            <a:r>
              <a:rPr lang="en-US" sz="1200" dirty="0" smtClean="0"/>
              <a:t>fn2 </a:t>
            </a:r>
            <a:r>
              <a:rPr lang="en-US" sz="1200" dirty="0" smtClean="0"/>
              <a:t>:= 0;</a:t>
            </a:r>
          </a:p>
          <a:p>
            <a:r>
              <a:rPr lang="en-US" sz="1200" dirty="0" smtClean="0"/>
              <a:t>  fn1 := 1;</a:t>
            </a:r>
          </a:p>
          <a:p>
            <a:r>
              <a:rPr lang="en-US" sz="1200" dirty="0" smtClean="0"/>
              <a:t>  k := 0;</a:t>
            </a:r>
          </a:p>
          <a:p>
            <a:r>
              <a:rPr lang="en-US" sz="1200" dirty="0" smtClean="0"/>
              <a:t>  n := 1;</a:t>
            </a:r>
          </a:p>
          <a:p>
            <a:r>
              <a:rPr lang="en-US" sz="1200" dirty="0" smtClean="0"/>
              <a:t>  </a:t>
            </a:r>
            <a:r>
              <a:rPr lang="en-US" sz="1200" b="1" dirty="0" smtClean="0"/>
              <a:t>while x &gt; 0 do</a:t>
            </a:r>
          </a:p>
          <a:p>
            <a:r>
              <a:rPr lang="en-US" sz="1200" b="1" dirty="0" smtClean="0"/>
              <a:t>  begin</a:t>
            </a:r>
          </a:p>
          <a:p>
            <a:r>
              <a:rPr lang="en-US" sz="1200" b="1" dirty="0" smtClean="0"/>
              <a:t>    d := x mod 10;</a:t>
            </a:r>
          </a:p>
          <a:p>
            <a:r>
              <a:rPr lang="en-US" sz="1200" dirty="0" smtClean="0"/>
              <a:t>    </a:t>
            </a:r>
            <a:r>
              <a:rPr lang="en-US" sz="1200" b="1" dirty="0" smtClean="0"/>
              <a:t>while k &lt; n do</a:t>
            </a:r>
          </a:p>
          <a:p>
            <a:r>
              <a:rPr lang="en-US" sz="1200" b="1" dirty="0" smtClean="0"/>
              <a:t>    begin</a:t>
            </a:r>
          </a:p>
          <a:p>
            <a:r>
              <a:rPr lang="en-US" sz="1200" b="1" dirty="0" smtClean="0"/>
              <a:t>      fn := fn2 + fn1;</a:t>
            </a:r>
          </a:p>
          <a:p>
            <a:r>
              <a:rPr lang="en-US" sz="1200" dirty="0" smtClean="0"/>
              <a:t>      fn2 := fn1;</a:t>
            </a:r>
          </a:p>
          <a:p>
            <a:r>
              <a:rPr lang="en-US" sz="1200" dirty="0" smtClean="0"/>
              <a:t>      fn1 := fn;</a:t>
            </a:r>
          </a:p>
          <a:p>
            <a:r>
              <a:rPr lang="en-US" sz="1200" dirty="0" smtClean="0"/>
              <a:t>      k := k + 1;</a:t>
            </a:r>
          </a:p>
          <a:p>
            <a:r>
              <a:rPr lang="en-US" sz="1200" dirty="0" smtClean="0"/>
              <a:t>    </a:t>
            </a:r>
            <a:r>
              <a:rPr lang="en-US" sz="1200" b="1" dirty="0" smtClean="0"/>
              <a:t>end;</a:t>
            </a:r>
          </a:p>
          <a:p>
            <a:r>
              <a:rPr lang="en-US" sz="1200" dirty="0" smtClean="0"/>
              <a:t>    y := y + d * fn;</a:t>
            </a:r>
          </a:p>
          <a:p>
            <a:r>
              <a:rPr lang="en-US" sz="1200" dirty="0" smtClean="0"/>
              <a:t>    x := x </a:t>
            </a:r>
            <a:r>
              <a:rPr lang="en-US" sz="1200" b="1" dirty="0" smtClean="0"/>
              <a:t>div 10;</a:t>
            </a:r>
          </a:p>
          <a:p>
            <a:r>
              <a:rPr lang="en-US" sz="1200" dirty="0" smtClean="0"/>
              <a:t>    n := n + 1;</a:t>
            </a:r>
          </a:p>
          <a:p>
            <a:r>
              <a:rPr lang="en-US" sz="1200" dirty="0" smtClean="0"/>
              <a:t>  </a:t>
            </a:r>
            <a:r>
              <a:rPr lang="en-US" sz="1200" b="1" dirty="0" smtClean="0"/>
              <a:t>end;</a:t>
            </a:r>
          </a:p>
          <a:p>
            <a:r>
              <a:rPr lang="en-US" sz="1200" dirty="0" smtClean="0"/>
              <a:t>  write(y);</a:t>
            </a:r>
          </a:p>
          <a:p>
            <a:r>
              <a:rPr lang="en-US" sz="1200" b="1" dirty="0" smtClean="0"/>
              <a:t>end.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539</TotalTime>
  <Words>273</Words>
  <Application>Microsoft Office PowerPoint</Application>
  <PresentationFormat>Экран (4:3)</PresentationFormat>
  <Paragraphs>60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Сетка</vt:lpstr>
      <vt:lpstr>Фибоначчиевая система счисления</vt:lpstr>
      <vt:lpstr>Числа (Ряд, последовательность) Фибоначчи</vt:lpstr>
      <vt:lpstr>Фибоначчиевая система счисления</vt:lpstr>
      <vt:lpstr>Избыточность системы</vt:lpstr>
      <vt:lpstr>Практикум</vt:lpstr>
      <vt:lpstr>Задание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Торин Е.В.</cp:lastModifiedBy>
  <cp:revision>43</cp:revision>
  <dcterms:created xsi:type="dcterms:W3CDTF">2019-09-01T16:55:17Z</dcterms:created>
  <dcterms:modified xsi:type="dcterms:W3CDTF">2019-09-17T07:24:46Z</dcterms:modified>
</cp:coreProperties>
</file>