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960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CDCA22-9881-45DA-9BDB-B34B2203B63A}" type="doc">
      <dgm:prSet loTypeId="urn:microsoft.com/office/officeart/2005/8/layout/vList6" loCatId="list" qsTypeId="urn:microsoft.com/office/officeart/2005/8/quickstyle/simple5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B6A0E44F-2D75-4650-B87C-BC06D4852812}">
      <dgm:prSet phldrT="[Текст]"/>
      <dgm:spPr/>
      <dgm:t>
        <a:bodyPr/>
        <a:lstStyle/>
        <a:p>
          <a:r>
            <a:rPr lang="ru-RU" dirty="0" smtClean="0"/>
            <a:t>Отражаемое</a:t>
          </a:r>
          <a:endParaRPr lang="ru-RU" dirty="0"/>
        </a:p>
      </dgm:t>
    </dgm:pt>
    <dgm:pt modelId="{13D165C6-C416-4F59-869C-DEEDD4C8A494}" type="parTrans" cxnId="{8476FFA9-DA71-4285-B308-8FEBFF98F263}">
      <dgm:prSet/>
      <dgm:spPr/>
      <dgm:t>
        <a:bodyPr/>
        <a:lstStyle/>
        <a:p>
          <a:endParaRPr lang="ru-RU"/>
        </a:p>
      </dgm:t>
    </dgm:pt>
    <dgm:pt modelId="{A10A2605-4258-4DF5-A797-6A506F9996F3}" type="sibTrans" cxnId="{8476FFA9-DA71-4285-B308-8FEBFF98F263}">
      <dgm:prSet/>
      <dgm:spPr/>
      <dgm:t>
        <a:bodyPr/>
        <a:lstStyle/>
        <a:p>
          <a:endParaRPr lang="ru-RU"/>
        </a:p>
      </dgm:t>
    </dgm:pt>
    <dgm:pt modelId="{B25E669B-C059-4265-B699-3860F3001185}">
      <dgm:prSet phldrT="[Текст]"/>
      <dgm:spPr/>
      <dgm:t>
        <a:bodyPr/>
        <a:lstStyle/>
        <a:p>
          <a:r>
            <a:rPr lang="ru-RU" dirty="0" smtClean="0"/>
            <a:t>Излучаемое</a:t>
          </a:r>
          <a:endParaRPr lang="ru-RU" dirty="0"/>
        </a:p>
      </dgm:t>
    </dgm:pt>
    <dgm:pt modelId="{339B6A59-9B69-46C2-A255-B41BD325804B}" type="parTrans" cxnId="{929540D1-D0DF-4122-B1F6-7753F4DFDDAF}">
      <dgm:prSet/>
      <dgm:spPr/>
      <dgm:t>
        <a:bodyPr/>
        <a:lstStyle/>
        <a:p>
          <a:endParaRPr lang="ru-RU"/>
        </a:p>
      </dgm:t>
    </dgm:pt>
    <dgm:pt modelId="{4DD54188-5D17-4892-90B8-B0E362148254}" type="sibTrans" cxnId="{929540D1-D0DF-4122-B1F6-7753F4DFDDAF}">
      <dgm:prSet/>
      <dgm:spPr/>
      <dgm:t>
        <a:bodyPr/>
        <a:lstStyle/>
        <a:p>
          <a:endParaRPr lang="ru-RU"/>
        </a:p>
      </dgm:t>
    </dgm:pt>
    <dgm:pt modelId="{6BFD4DD4-C0C6-4137-9A93-64CD8EFB0739}" type="pres">
      <dgm:prSet presAssocID="{A1CDCA22-9881-45DA-9BDB-B34B2203B63A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7463B6A-9BA9-4E75-A514-8D9B4D14F303}" type="pres">
      <dgm:prSet presAssocID="{B6A0E44F-2D75-4650-B87C-BC06D4852812}" presName="linNode" presStyleCnt="0"/>
      <dgm:spPr/>
    </dgm:pt>
    <dgm:pt modelId="{4C6BDEB3-DD52-4B5A-998A-041BC20063B8}" type="pres">
      <dgm:prSet presAssocID="{B6A0E44F-2D75-4650-B87C-BC06D4852812}" presName="parentShp" presStyleLbl="node1" presStyleIdx="0" presStyleCnt="2" custScaleX="2081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02E37-E395-418B-A7CB-8F95604B5E49}" type="pres">
      <dgm:prSet presAssocID="{B6A0E44F-2D75-4650-B87C-BC06D4852812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86C2920-DF57-4702-B82A-0FDE57743131}" type="pres">
      <dgm:prSet presAssocID="{A10A2605-4258-4DF5-A797-6A506F9996F3}" presName="spacing" presStyleCnt="0"/>
      <dgm:spPr/>
    </dgm:pt>
    <dgm:pt modelId="{0C3C132D-DCA9-4D11-A2EA-5C7907CC2608}" type="pres">
      <dgm:prSet presAssocID="{B25E669B-C059-4265-B699-3860F3001185}" presName="linNode" presStyleCnt="0"/>
      <dgm:spPr/>
    </dgm:pt>
    <dgm:pt modelId="{623E66D6-E476-437E-80B0-AC2C12DC46DE}" type="pres">
      <dgm:prSet presAssocID="{B25E669B-C059-4265-B699-3860F3001185}" presName="parentShp" presStyleLbl="node1" presStyleIdx="1" presStyleCnt="2" custScaleX="211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675EB7-E120-4560-81BC-AFAA018930CF}" type="pres">
      <dgm:prSet presAssocID="{B25E669B-C059-4265-B699-3860F300118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AFF3BC-6BA8-4142-8922-A9FCCEB0AEEC}" type="presOf" srcId="{B6A0E44F-2D75-4650-B87C-BC06D4852812}" destId="{4C6BDEB3-DD52-4B5A-998A-041BC20063B8}" srcOrd="0" destOrd="0" presId="urn:microsoft.com/office/officeart/2005/8/layout/vList6"/>
    <dgm:cxn modelId="{183AFD04-DBE4-47AF-8217-C9C7E35B5D8C}" type="presOf" srcId="{B25E669B-C059-4265-B699-3860F3001185}" destId="{623E66D6-E476-437E-80B0-AC2C12DC46DE}" srcOrd="0" destOrd="0" presId="urn:microsoft.com/office/officeart/2005/8/layout/vList6"/>
    <dgm:cxn modelId="{929540D1-D0DF-4122-B1F6-7753F4DFDDAF}" srcId="{A1CDCA22-9881-45DA-9BDB-B34B2203B63A}" destId="{B25E669B-C059-4265-B699-3860F3001185}" srcOrd="1" destOrd="0" parTransId="{339B6A59-9B69-46C2-A255-B41BD325804B}" sibTransId="{4DD54188-5D17-4892-90B8-B0E362148254}"/>
    <dgm:cxn modelId="{650D1964-00A1-45B5-9AB4-346652EBCF4C}" type="presOf" srcId="{A1CDCA22-9881-45DA-9BDB-B34B2203B63A}" destId="{6BFD4DD4-C0C6-4137-9A93-64CD8EFB0739}" srcOrd="0" destOrd="0" presId="urn:microsoft.com/office/officeart/2005/8/layout/vList6"/>
    <dgm:cxn modelId="{8476FFA9-DA71-4285-B308-8FEBFF98F263}" srcId="{A1CDCA22-9881-45DA-9BDB-B34B2203B63A}" destId="{B6A0E44F-2D75-4650-B87C-BC06D4852812}" srcOrd="0" destOrd="0" parTransId="{13D165C6-C416-4F59-869C-DEEDD4C8A494}" sibTransId="{A10A2605-4258-4DF5-A797-6A506F9996F3}"/>
    <dgm:cxn modelId="{8827B207-8CFF-473B-9541-057F45912DC8}" type="presParOf" srcId="{6BFD4DD4-C0C6-4137-9A93-64CD8EFB0739}" destId="{F7463B6A-9BA9-4E75-A514-8D9B4D14F303}" srcOrd="0" destOrd="0" presId="urn:microsoft.com/office/officeart/2005/8/layout/vList6"/>
    <dgm:cxn modelId="{6978A4D9-266D-4B52-950B-B351223558C4}" type="presParOf" srcId="{F7463B6A-9BA9-4E75-A514-8D9B4D14F303}" destId="{4C6BDEB3-DD52-4B5A-998A-041BC20063B8}" srcOrd="0" destOrd="0" presId="urn:microsoft.com/office/officeart/2005/8/layout/vList6"/>
    <dgm:cxn modelId="{15AAB410-197E-4861-AF1B-36F21EED21C7}" type="presParOf" srcId="{F7463B6A-9BA9-4E75-A514-8D9B4D14F303}" destId="{F6902E37-E395-418B-A7CB-8F95604B5E49}" srcOrd="1" destOrd="0" presId="urn:microsoft.com/office/officeart/2005/8/layout/vList6"/>
    <dgm:cxn modelId="{78E3A1F1-50A7-481D-89A3-E5BEFA3C65F5}" type="presParOf" srcId="{6BFD4DD4-C0C6-4137-9A93-64CD8EFB0739}" destId="{D86C2920-DF57-4702-B82A-0FDE57743131}" srcOrd="1" destOrd="0" presId="urn:microsoft.com/office/officeart/2005/8/layout/vList6"/>
    <dgm:cxn modelId="{AE512A14-5463-42E3-8B2A-7CC8B8548E8C}" type="presParOf" srcId="{6BFD4DD4-C0C6-4137-9A93-64CD8EFB0739}" destId="{0C3C132D-DCA9-4D11-A2EA-5C7907CC2608}" srcOrd="2" destOrd="0" presId="urn:microsoft.com/office/officeart/2005/8/layout/vList6"/>
    <dgm:cxn modelId="{50342A50-356B-435D-9186-EE3F671AF04C}" type="presParOf" srcId="{0C3C132D-DCA9-4D11-A2EA-5C7907CC2608}" destId="{623E66D6-E476-437E-80B0-AC2C12DC46DE}" srcOrd="0" destOrd="0" presId="urn:microsoft.com/office/officeart/2005/8/layout/vList6"/>
    <dgm:cxn modelId="{CC427E98-90EB-4CE2-BA42-421E1E0B0681}" type="presParOf" srcId="{0C3C132D-DCA9-4D11-A2EA-5C7907CC2608}" destId="{F6675EB7-E120-4560-81BC-AFAA018930CF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218C3-F89D-4B00-8315-944479862A9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0E6F6F-0E40-48B8-84D6-13D2A9B8B82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169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0E6F6F-0E40-48B8-84D6-13D2A9B8B82C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2BD4BE-A204-4BD5-8EC9-B3316DB8EEB7}" type="datetimeFigureOut">
              <a:rPr lang="ru-RU" smtClean="0"/>
              <a:pPr/>
              <a:t>11.10.2019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1DD98F4-09E6-4831-9B04-140D4709CF5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020272" y="5157192"/>
            <a:ext cx="1981200" cy="152005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Информатика</a:t>
            </a:r>
          </a:p>
          <a:p>
            <a:pPr algn="ctr"/>
            <a:r>
              <a:rPr lang="ru-RU" dirty="0" smtClean="0"/>
              <a:t>10 класс</a:t>
            </a:r>
          </a:p>
          <a:p>
            <a:pPr algn="ctr"/>
            <a:r>
              <a:rPr lang="ru-RU" dirty="0" smtClean="0"/>
              <a:t>Углубленный уровень</a:t>
            </a:r>
          </a:p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изображения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899592" y="3904456"/>
            <a:ext cx="5904656" cy="69837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4200" kern="1200" cap="all" spc="150" baseline="0">
                <a:ln>
                  <a:noFill/>
                </a:ln>
                <a:solidFill>
                  <a:schemeClr val="bg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cap="none" dirty="0" smtClean="0"/>
              <a:t>Теоретические основы информатики</a:t>
            </a:r>
            <a:endParaRPr lang="ru-RU" sz="2400" cap="none" dirty="0"/>
          </a:p>
        </p:txBody>
      </p:sp>
      <p:pic>
        <p:nvPicPr>
          <p:cNvPr id="1026" name="Picture 2" descr="C:\Users\admin\Desktop\1025185999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5468" t="26152" r="45635" b="46633"/>
          <a:stretch/>
        </p:blipFill>
        <p:spPr bwMode="auto">
          <a:xfrm>
            <a:off x="323528" y="332656"/>
            <a:ext cx="1983779" cy="1656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469033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Какую длину будет иметь код изображения, выводимого на экран, при размере растра 640 </a:t>
            </a:r>
            <a:r>
              <a:rPr lang="en-US" dirty="0" smtClean="0"/>
              <a:t>x</a:t>
            </a:r>
            <a:r>
              <a:rPr lang="ru-RU" dirty="0" smtClean="0"/>
              <a:t> 480 и битовой глубине цвета 8 битов?</a:t>
            </a:r>
          </a:p>
          <a:p>
            <a:r>
              <a:rPr lang="ru-RU" dirty="0" smtClean="0"/>
              <a:t>Какова глубина кодирования изображения, если длина кода равна 384 Кб, а размер растра – 1024 </a:t>
            </a:r>
            <a:r>
              <a:rPr lang="en-US" dirty="0" smtClean="0"/>
              <a:t>x</a:t>
            </a:r>
            <a:r>
              <a:rPr lang="ru-RU" dirty="0" smtClean="0"/>
              <a:t> 768?</a:t>
            </a:r>
            <a:endParaRPr lang="en-US" dirty="0" smtClean="0"/>
          </a:p>
          <a:p>
            <a:r>
              <a:rPr lang="ru-RU" dirty="0" smtClean="0"/>
              <a:t>Длина кода изображения равна 600 Кб, битовая глубина цвета – 16 битов. Какой размер растра используется для вывод изображения: 640 </a:t>
            </a:r>
            <a:r>
              <a:rPr lang="en-US" dirty="0" smtClean="0"/>
              <a:t>x</a:t>
            </a:r>
            <a:r>
              <a:rPr lang="ru-RU" dirty="0" smtClean="0"/>
              <a:t> 480 или 1024 </a:t>
            </a:r>
            <a:r>
              <a:rPr lang="en-US" dirty="0" smtClean="0"/>
              <a:t>x</a:t>
            </a:r>
            <a:r>
              <a:rPr lang="ru-RU" dirty="0" smtClean="0"/>
              <a:t> 768?</a:t>
            </a:r>
            <a:endParaRPr lang="en-US" dirty="0" smtClean="0"/>
          </a:p>
          <a:p>
            <a:r>
              <a:rPr lang="ru-RU" dirty="0" smtClean="0"/>
              <a:t>Восстановите изображение на мониторе с разрешением 8 </a:t>
            </a:r>
            <a:r>
              <a:rPr lang="en-US" dirty="0" smtClean="0"/>
              <a:t>x</a:t>
            </a:r>
            <a:r>
              <a:rPr lang="ru-RU" dirty="0" smtClean="0"/>
              <a:t> 8 пикселей по шестнадцатеричному коду</a:t>
            </a:r>
            <a:r>
              <a:rPr lang="en-US" dirty="0" smtClean="0"/>
              <a:t>: F3F7 F3D7 F37F F1FF F3BF F3EF F3FB FFFF? </a:t>
            </a:r>
            <a:r>
              <a:rPr lang="ru-RU" dirty="0" smtClean="0"/>
              <a:t>Если битовая глубина цвета равна 2.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ЗаДания</a:t>
            </a:r>
            <a:r>
              <a:rPr lang="ru-RU" dirty="0" smtClean="0"/>
              <a:t> № 7, 8, 9, 11</a:t>
            </a:r>
            <a:br>
              <a:rPr lang="ru-RU" dirty="0" smtClean="0"/>
            </a:br>
            <a:r>
              <a:rPr lang="ru-RU" dirty="0" smtClean="0"/>
              <a:t>учебник стр.68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Изображение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80999" y="1643050"/>
            <a:ext cx="8407893" cy="4483429"/>
          </a:xfrm>
        </p:spPr>
        <p:txBody>
          <a:bodyPr>
            <a:normAutofit/>
          </a:bodyPr>
          <a:lstStyle/>
          <a:p>
            <a:pPr marL="45720" indent="0" algn="just"/>
            <a:r>
              <a:rPr lang="ru-RU" sz="2600" dirty="0" smtClean="0"/>
              <a:t>образ окружающего мира, воспринимаемый зрительной системой человека</a:t>
            </a:r>
          </a:p>
          <a:p>
            <a:pPr marL="45720" indent="0" algn="just">
              <a:buNone/>
            </a:pPr>
            <a:endParaRPr lang="ru-RU" sz="2600" dirty="0" smtClean="0"/>
          </a:p>
        </p:txBody>
      </p:sp>
      <p:graphicFrame>
        <p:nvGraphicFramePr>
          <p:cNvPr id="6" name="Схема 5"/>
          <p:cNvGraphicFramePr/>
          <p:nvPr/>
        </p:nvGraphicFramePr>
        <p:xfrm>
          <a:off x="642910" y="2643182"/>
          <a:ext cx="4643470" cy="3857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Рисунок 6" descr="ph_6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652532" y="2571744"/>
            <a:ext cx="2848558" cy="17711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 descr="i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712366" y="4643446"/>
            <a:ext cx="2860162" cy="19097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49601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Фотография (</a:t>
            </a:r>
            <a:r>
              <a:rPr lang="en-US" sz="2800" dirty="0" smtClean="0"/>
              <a:t>XIX </a:t>
            </a:r>
            <a:r>
              <a:rPr lang="ru-RU" sz="2800" dirty="0" smtClean="0"/>
              <a:t>век)</a:t>
            </a:r>
            <a:r>
              <a:rPr lang="en-US" sz="2800" dirty="0" smtClean="0"/>
              <a:t>;</a:t>
            </a:r>
          </a:p>
          <a:p>
            <a:endParaRPr lang="ru-RU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Кинематограф (1895 год)</a:t>
            </a:r>
            <a:r>
              <a:rPr lang="en-US" sz="2800" dirty="0" smtClean="0"/>
              <a:t>;</a:t>
            </a:r>
          </a:p>
          <a:p>
            <a:endParaRPr lang="ru-RU" sz="2800" dirty="0" smtClean="0"/>
          </a:p>
          <a:p>
            <a:endParaRPr lang="en-US" sz="2800" dirty="0" smtClean="0"/>
          </a:p>
          <a:p>
            <a:r>
              <a:rPr lang="ru-RU" sz="2800" dirty="0" smtClean="0"/>
              <a:t>Видеомагнитофон (</a:t>
            </a:r>
            <a:r>
              <a:rPr lang="en-US" sz="2800" dirty="0" smtClean="0"/>
              <a:t>XX </a:t>
            </a:r>
            <a:r>
              <a:rPr lang="ru-RU" sz="2800" dirty="0" smtClean="0"/>
              <a:t>век).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Хранение и передача изображений</a:t>
            </a:r>
            <a:endParaRPr lang="ru-RU" dirty="0"/>
          </a:p>
        </p:txBody>
      </p:sp>
      <p:pic>
        <p:nvPicPr>
          <p:cNvPr id="4" name="Рисунок 3" descr="View_from_the_Window_at_Le_Gras,_Joseph_Nicéphore_Niépce,_uncompressed_UMN_sourc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388" y="1643050"/>
            <a:ext cx="2143140" cy="148955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 descr="i111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65741" y="3357562"/>
            <a:ext cx="2106787" cy="14041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22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143636" y="4643446"/>
            <a:ext cx="2571768" cy="192882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600" dirty="0" smtClean="0"/>
              <a:t>разделение изображения на конечное число элементов, в пределах каждого элемента оттенок цвета считают постоянным.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Пространственная Дискретизация</a:t>
            </a:r>
            <a:endParaRPr lang="ru-RU" dirty="0"/>
          </a:p>
        </p:txBody>
      </p:sp>
      <p:pic>
        <p:nvPicPr>
          <p:cNvPr id="4" name="Picture 5" descr="http://urok-ikt.narod.ru/images/cl-10_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3714750"/>
            <a:ext cx="2697162" cy="269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http://urok-ikt.narod.ru/images/cl-10_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01975" y="3714750"/>
            <a:ext cx="270827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http://urok-ikt.narod.ru/images/cl-10_3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3714750"/>
            <a:ext cx="2708275" cy="270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600" b="1" dirty="0" smtClean="0"/>
              <a:t>Растр</a:t>
            </a:r>
            <a:r>
              <a:rPr lang="ru-RU" sz="2600" dirty="0" smtClean="0"/>
              <a:t> – пространственная сетка дискретных элементов.</a:t>
            </a:r>
          </a:p>
          <a:p>
            <a:pPr marL="0" indent="0" algn="just">
              <a:buNone/>
            </a:pPr>
            <a:r>
              <a:rPr lang="ru-RU" sz="2600" b="1" dirty="0" smtClean="0"/>
              <a:t>Пиксель</a:t>
            </a:r>
            <a:r>
              <a:rPr lang="ru-RU" sz="2600" dirty="0" smtClean="0"/>
              <a:t> – дискретные элементы изображения.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Пространственная Дискретизация</a:t>
            </a:r>
            <a:endParaRPr lang="ru-RU" dirty="0"/>
          </a:p>
        </p:txBody>
      </p:sp>
      <p:pic>
        <p:nvPicPr>
          <p:cNvPr id="1026" name="Picture 2" descr="C:\Documents and Settings\admin\Рабочий стол\s12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255061"/>
            <a:ext cx="5770263" cy="3245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24640"/>
          </a:xfrm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последовательность двоичных кодов света, излучаемого всеми пикселями растра.</a:t>
            </a:r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endParaRPr lang="ru-RU" sz="2600" dirty="0" smtClean="0"/>
          </a:p>
          <a:p>
            <a:pPr marL="0" indent="0" algn="ctr">
              <a:buNone/>
            </a:pPr>
            <a:r>
              <a:rPr lang="en-US" sz="2600" dirty="0" smtClean="0"/>
              <a:t>11100101110110011011110100000000</a:t>
            </a:r>
            <a:r>
              <a:rPr lang="ru-RU" sz="2600" dirty="0" smtClean="0"/>
              <a:t/>
            </a:r>
            <a:br>
              <a:rPr lang="ru-RU" sz="2600" dirty="0" smtClean="0"/>
            </a:br>
            <a:r>
              <a:rPr lang="en-US" sz="2600" dirty="0" smtClean="0"/>
              <a:t>10111101101001011010010110000001</a:t>
            </a:r>
            <a:endParaRPr lang="ru-RU" sz="2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 изображения</a:t>
            </a:r>
            <a:endParaRPr lang="ru-RU" dirty="0"/>
          </a:p>
        </p:txBody>
      </p:sp>
      <p:pic>
        <p:nvPicPr>
          <p:cNvPr id="4" name="Picture 2" descr="http://urok-ikt.narod.ru/images/cl-10_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2928934"/>
            <a:ext cx="278608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Непрерывный черно-белый спектр</a:t>
            </a:r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Дискретный черно-белый спектр</a:t>
            </a:r>
          </a:p>
          <a:p>
            <a:pPr algn="ctr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монохромных оттенков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714488"/>
            <a:ext cx="8001056" cy="500066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chemeClr val="bg1"/>
              </a:gs>
            </a:gsLst>
            <a:lin ang="0" scaled="1"/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00034" y="3701102"/>
          <a:ext cx="8072496" cy="44227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44227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500032" y="4357694"/>
          <a:ext cx="8072496" cy="4572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8124"/>
                <a:gridCol w="2018124"/>
                <a:gridCol w="2018124"/>
                <a:gridCol w="201812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00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01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10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11</a:t>
                      </a:r>
                      <a:endParaRPr lang="ru-RU" sz="24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b="1" dirty="0" smtClean="0"/>
              <a:t>K = 2</a:t>
            </a:r>
            <a:r>
              <a:rPr lang="en-US" sz="4400" b="1" baseline="30000" dirty="0" smtClean="0"/>
              <a:t>b</a:t>
            </a:r>
            <a:endParaRPr lang="ru-RU" sz="4400" b="1" baseline="30000" dirty="0" smtClean="0"/>
          </a:p>
          <a:p>
            <a:pPr>
              <a:buNone/>
            </a:pPr>
            <a:r>
              <a:rPr lang="en-US" sz="2600" b="1" dirty="0" smtClean="0"/>
              <a:t>K</a:t>
            </a:r>
            <a:r>
              <a:rPr lang="en-US" sz="2600" dirty="0" smtClean="0"/>
              <a:t> – </a:t>
            </a:r>
            <a:r>
              <a:rPr lang="ru-RU" sz="2600" dirty="0" smtClean="0"/>
              <a:t>количество оттенков</a:t>
            </a:r>
            <a:r>
              <a:rPr lang="en-US" sz="2600" dirty="0" smtClean="0"/>
              <a:t>;</a:t>
            </a:r>
            <a:endParaRPr lang="ru-RU" sz="2600" dirty="0" smtClean="0"/>
          </a:p>
          <a:p>
            <a:pPr>
              <a:buNone/>
            </a:pPr>
            <a:r>
              <a:rPr lang="en-US" sz="2600" b="1" dirty="0" smtClean="0"/>
              <a:t>b</a:t>
            </a:r>
            <a:r>
              <a:rPr lang="en-US" sz="2600" dirty="0" smtClean="0"/>
              <a:t>– </a:t>
            </a:r>
            <a:r>
              <a:rPr lang="ru-RU" sz="2600" dirty="0" smtClean="0"/>
              <a:t>битовая глубина кодирования</a:t>
            </a:r>
            <a:r>
              <a:rPr lang="en-US" sz="2600" dirty="0" smtClean="0"/>
              <a:t>.</a:t>
            </a:r>
          </a:p>
          <a:p>
            <a:pPr>
              <a:buNone/>
            </a:pPr>
            <a:endParaRPr lang="en-US" sz="2600" dirty="0" smtClean="0"/>
          </a:p>
          <a:p>
            <a:pPr>
              <a:buNone/>
            </a:pPr>
            <a:endParaRPr lang="ru-RU" sz="2600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монохромных оттенков</a:t>
            </a:r>
            <a:endParaRPr lang="ru-RU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071538" y="4000504"/>
          <a:ext cx="6715172" cy="2123440"/>
        </p:xfrm>
        <a:graphic>
          <a:graphicData uri="http://schemas.openxmlformats.org/drawingml/2006/table">
            <a:tbl>
              <a:tblPr firstRow="1" bandRow="1">
                <a:tableStyleId>{8EC20E35-A176-4012-BC5E-935CFFF8708E}</a:tableStyleId>
              </a:tblPr>
              <a:tblGrid>
                <a:gridCol w="1678793"/>
                <a:gridCol w="1678793"/>
                <a:gridCol w="1678793"/>
                <a:gridCol w="16787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Цвет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Яркость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Десятичный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код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Двоичный</a:t>
                      </a:r>
                      <a:br>
                        <a:rPr lang="ru-RU" dirty="0" smtClean="0"/>
                      </a:br>
                      <a:r>
                        <a:rPr lang="ru-RU" dirty="0" smtClean="0"/>
                        <a:t>код</a:t>
                      </a:r>
                      <a:endParaRPr lang="ru-RU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Черный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0-25%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Темно-серый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25-50%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Светло-серый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50-75%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Белый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75-100%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323702" y="1714488"/>
          <a:ext cx="4320000" cy="432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  <a:gridCol w="540000"/>
              </a:tblGrid>
              <a:tr h="540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Кодирование изображений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928794" y="6143644"/>
            <a:ext cx="51972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FFFF D55F CFEF </a:t>
            </a:r>
            <a:r>
              <a:rPr lang="en-US" sz="2800" dirty="0" err="1" smtClean="0"/>
              <a:t>CFEF</a:t>
            </a:r>
            <a:r>
              <a:rPr lang="en-US" sz="2800" dirty="0" smtClean="0"/>
              <a:t> FFFF </a:t>
            </a:r>
            <a:r>
              <a:rPr lang="en-US" sz="2800" dirty="0" err="1" smtClean="0"/>
              <a:t>FFFF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Другая 2">
      <a:dk1>
        <a:sysClr val="windowText" lastClr="000000"/>
      </a:dk1>
      <a:lt1>
        <a:sysClr val="window" lastClr="FFFFFF"/>
      </a:lt1>
      <a:dk2>
        <a:srgbClr val="212745"/>
      </a:dk2>
      <a:lt2>
        <a:srgbClr val="FFFFFF"/>
      </a:lt2>
      <a:accent1>
        <a:srgbClr val="4FACF3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799</TotalTime>
  <Words>264</Words>
  <Application>Microsoft Office PowerPoint</Application>
  <PresentationFormat>Экран (4:3)</PresentationFormat>
  <Paragraphs>85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Кодирование изображения</vt:lpstr>
      <vt:lpstr>Изображение</vt:lpstr>
      <vt:lpstr>Хранение и передача изображений</vt:lpstr>
      <vt:lpstr>Пространственная Дискретизация</vt:lpstr>
      <vt:lpstr>Пространственная Дискретизация</vt:lpstr>
      <vt:lpstr>Код изображения</vt:lpstr>
      <vt:lpstr>Кодирование монохромных оттенков</vt:lpstr>
      <vt:lpstr>Кодирование монохромных оттенков</vt:lpstr>
      <vt:lpstr>Кодирование изображений</vt:lpstr>
      <vt:lpstr>ЗаДания № 7, 8, 9, 11 учебник стр.68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Информатика и информация</dc:title>
  <dc:creator>admin</dc:creator>
  <cp:lastModifiedBy>Торин Е.В.</cp:lastModifiedBy>
  <cp:revision>62</cp:revision>
  <dcterms:created xsi:type="dcterms:W3CDTF">2019-09-01T16:55:17Z</dcterms:created>
  <dcterms:modified xsi:type="dcterms:W3CDTF">2019-10-11T05:18:30Z</dcterms:modified>
</cp:coreProperties>
</file>