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78" r:id="rId3"/>
    <p:sldId id="257" r:id="rId4"/>
    <p:sldId id="269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7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410" y="-7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A897C7-F780-4C44-8209-6A2069E1AD73}" type="doc">
      <dgm:prSet loTypeId="urn:microsoft.com/office/officeart/2005/8/layout/hierarchy2" loCatId="hierarchy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C5A00C2-E00F-4776-A70A-E145EFB86D0F}">
      <dgm:prSet phldrT="[Текст]"/>
      <dgm:spPr/>
      <dgm:t>
        <a:bodyPr/>
        <a:lstStyle/>
        <a:p>
          <a:r>
            <a:rPr lang="ru-RU" dirty="0" smtClean="0"/>
            <a:t>Без потерь</a:t>
          </a:r>
          <a:endParaRPr lang="ru-RU" dirty="0"/>
        </a:p>
      </dgm:t>
    </dgm:pt>
    <dgm:pt modelId="{2F8F7F5E-D9B1-4A55-A761-242B3C9507C0}" type="parTrans" cxnId="{C1E14FE3-4D01-4F62-AF68-F98D4C128DF6}">
      <dgm:prSet/>
      <dgm:spPr/>
      <dgm:t>
        <a:bodyPr/>
        <a:lstStyle/>
        <a:p>
          <a:endParaRPr lang="ru-RU"/>
        </a:p>
      </dgm:t>
    </dgm:pt>
    <dgm:pt modelId="{7C4CD0BC-E1F7-4D00-B858-02319EC716E4}" type="sibTrans" cxnId="{C1E14FE3-4D01-4F62-AF68-F98D4C128DF6}">
      <dgm:prSet/>
      <dgm:spPr/>
      <dgm:t>
        <a:bodyPr/>
        <a:lstStyle/>
        <a:p>
          <a:endParaRPr lang="ru-RU"/>
        </a:p>
      </dgm:t>
    </dgm:pt>
    <dgm:pt modelId="{ACE0053B-D942-4A36-B76D-F259F93FF94C}">
      <dgm:prSet phldrT="[Текст]"/>
      <dgm:spPr/>
      <dgm:t>
        <a:bodyPr/>
        <a:lstStyle/>
        <a:p>
          <a:r>
            <a:rPr lang="ru-RU" dirty="0" smtClean="0"/>
            <a:t>Неравномерный код</a:t>
          </a:r>
          <a:endParaRPr lang="ru-RU" dirty="0"/>
        </a:p>
      </dgm:t>
    </dgm:pt>
    <dgm:pt modelId="{C9020357-C481-45C5-9B51-31B92A324C65}" type="parTrans" cxnId="{E81C33A9-933F-4B44-90E9-50AE5B44CCBF}">
      <dgm:prSet/>
      <dgm:spPr/>
      <dgm:t>
        <a:bodyPr/>
        <a:lstStyle/>
        <a:p>
          <a:endParaRPr lang="ru-RU"/>
        </a:p>
      </dgm:t>
    </dgm:pt>
    <dgm:pt modelId="{EF797280-9C32-4D60-8F81-9855733D25D0}" type="sibTrans" cxnId="{E81C33A9-933F-4B44-90E9-50AE5B44CCBF}">
      <dgm:prSet/>
      <dgm:spPr/>
      <dgm:t>
        <a:bodyPr/>
        <a:lstStyle/>
        <a:p>
          <a:endParaRPr lang="ru-RU"/>
        </a:p>
      </dgm:t>
    </dgm:pt>
    <dgm:pt modelId="{68BDDEA0-3588-4690-A514-5EB70D9265C5}">
      <dgm:prSet phldrT="[Текст]"/>
      <dgm:spPr/>
      <dgm:t>
        <a:bodyPr/>
        <a:lstStyle/>
        <a:p>
          <a:r>
            <a:rPr lang="ru-RU" dirty="0" smtClean="0"/>
            <a:t>Выявление повторяющихся фрагментов</a:t>
          </a:r>
          <a:endParaRPr lang="ru-RU" dirty="0"/>
        </a:p>
      </dgm:t>
    </dgm:pt>
    <dgm:pt modelId="{DE2EF8EC-33F6-4D79-BE93-2D2EB7C6FE2D}" type="parTrans" cxnId="{6062FDD1-57DE-4F77-B0A2-222997AAF7EF}">
      <dgm:prSet/>
      <dgm:spPr/>
      <dgm:t>
        <a:bodyPr/>
        <a:lstStyle/>
        <a:p>
          <a:endParaRPr lang="ru-RU"/>
        </a:p>
      </dgm:t>
    </dgm:pt>
    <dgm:pt modelId="{A8A5DD17-CBC2-4509-AF2D-D6ECCC853CA3}" type="sibTrans" cxnId="{6062FDD1-57DE-4F77-B0A2-222997AAF7EF}">
      <dgm:prSet/>
      <dgm:spPr/>
      <dgm:t>
        <a:bodyPr/>
        <a:lstStyle/>
        <a:p>
          <a:endParaRPr lang="ru-RU"/>
        </a:p>
      </dgm:t>
    </dgm:pt>
    <dgm:pt modelId="{53A412D2-3312-4881-81D4-12800E173866}">
      <dgm:prSet phldrT="[Текст]"/>
      <dgm:spPr/>
      <dgm:t>
        <a:bodyPr/>
        <a:lstStyle/>
        <a:p>
          <a:r>
            <a:rPr lang="ru-RU" smtClean="0"/>
            <a:t>С частичной потерей информации</a:t>
          </a:r>
          <a:endParaRPr lang="ru-RU" dirty="0"/>
        </a:p>
      </dgm:t>
    </dgm:pt>
    <dgm:pt modelId="{A419E0E1-565F-477C-ACC0-0008FA17DC0A}" type="parTrans" cxnId="{D921098D-880C-4F9C-8EA8-85A9DE12F04A}">
      <dgm:prSet/>
      <dgm:spPr/>
      <dgm:t>
        <a:bodyPr/>
        <a:lstStyle/>
        <a:p>
          <a:endParaRPr lang="ru-RU"/>
        </a:p>
      </dgm:t>
    </dgm:pt>
    <dgm:pt modelId="{971D44D6-EC30-4744-B306-7641D0732C7F}" type="sibTrans" cxnId="{D921098D-880C-4F9C-8EA8-85A9DE12F04A}">
      <dgm:prSet/>
      <dgm:spPr/>
      <dgm:t>
        <a:bodyPr/>
        <a:lstStyle/>
        <a:p>
          <a:endParaRPr lang="ru-RU"/>
        </a:p>
      </dgm:t>
    </dgm:pt>
    <dgm:pt modelId="{DDE2A875-6A43-4BF7-8227-85E3C75426FF}" type="pres">
      <dgm:prSet presAssocID="{24A897C7-F780-4C44-8209-6A2069E1AD7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C9AD68-E837-4C89-BF9D-9A44CC8A1416}" type="pres">
      <dgm:prSet presAssocID="{6C5A00C2-E00F-4776-A70A-E145EFB86D0F}" presName="root1" presStyleCnt="0"/>
      <dgm:spPr/>
    </dgm:pt>
    <dgm:pt modelId="{31B4F5F1-908E-4EA0-B69A-1EEA7E7AE1AD}" type="pres">
      <dgm:prSet presAssocID="{6C5A00C2-E00F-4776-A70A-E145EFB86D0F}" presName="LevelOneTextNod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E7B0F9-B333-4254-B10E-D4F16FA37751}" type="pres">
      <dgm:prSet presAssocID="{6C5A00C2-E00F-4776-A70A-E145EFB86D0F}" presName="level2hierChild" presStyleCnt="0"/>
      <dgm:spPr/>
    </dgm:pt>
    <dgm:pt modelId="{12D715BA-A1EA-447F-956A-251F5FC9F1E6}" type="pres">
      <dgm:prSet presAssocID="{C9020357-C481-45C5-9B51-31B92A324C65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BE7BC740-E98F-47FD-A723-C332EA82676F}" type="pres">
      <dgm:prSet presAssocID="{C9020357-C481-45C5-9B51-31B92A324C65}" presName="connTx" presStyleLbl="parChTrans1D2" presStyleIdx="0" presStyleCnt="2"/>
      <dgm:spPr/>
      <dgm:t>
        <a:bodyPr/>
        <a:lstStyle/>
        <a:p>
          <a:endParaRPr lang="ru-RU"/>
        </a:p>
      </dgm:t>
    </dgm:pt>
    <dgm:pt modelId="{A5CC7D0F-2746-4A26-8AD7-2C97FC52E9E6}" type="pres">
      <dgm:prSet presAssocID="{ACE0053B-D942-4A36-B76D-F259F93FF94C}" presName="root2" presStyleCnt="0"/>
      <dgm:spPr/>
    </dgm:pt>
    <dgm:pt modelId="{B3E2CACA-740A-4BE4-99EA-EFA6BDB0C12C}" type="pres">
      <dgm:prSet presAssocID="{ACE0053B-D942-4A36-B76D-F259F93FF94C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0AF5385-3EC8-4C83-A2EA-9F0E7D8EE508}" type="pres">
      <dgm:prSet presAssocID="{ACE0053B-D942-4A36-B76D-F259F93FF94C}" presName="level3hierChild" presStyleCnt="0"/>
      <dgm:spPr/>
    </dgm:pt>
    <dgm:pt modelId="{1304BA8E-98A5-4FD7-B970-526B2AB42911}" type="pres">
      <dgm:prSet presAssocID="{DE2EF8EC-33F6-4D79-BE93-2D2EB7C6FE2D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0EB9BF8D-89E8-4132-AE19-ACC2F8EE4ADE}" type="pres">
      <dgm:prSet presAssocID="{DE2EF8EC-33F6-4D79-BE93-2D2EB7C6FE2D}" presName="connTx" presStyleLbl="parChTrans1D2" presStyleIdx="1" presStyleCnt="2"/>
      <dgm:spPr/>
      <dgm:t>
        <a:bodyPr/>
        <a:lstStyle/>
        <a:p>
          <a:endParaRPr lang="ru-RU"/>
        </a:p>
      </dgm:t>
    </dgm:pt>
    <dgm:pt modelId="{0122FA3A-5A87-44C8-8FD5-3C8994343414}" type="pres">
      <dgm:prSet presAssocID="{68BDDEA0-3588-4690-A514-5EB70D9265C5}" presName="root2" presStyleCnt="0"/>
      <dgm:spPr/>
    </dgm:pt>
    <dgm:pt modelId="{FAA8E2F5-7E0B-44B3-8ECC-364407E04466}" type="pres">
      <dgm:prSet presAssocID="{68BDDEA0-3588-4690-A514-5EB70D9265C5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4345A09-A9E0-463D-A492-12F314750749}" type="pres">
      <dgm:prSet presAssocID="{68BDDEA0-3588-4690-A514-5EB70D9265C5}" presName="level3hierChild" presStyleCnt="0"/>
      <dgm:spPr/>
    </dgm:pt>
    <dgm:pt modelId="{1A6B2F97-9581-4CA6-9C9F-C8047F9CDABA}" type="pres">
      <dgm:prSet presAssocID="{53A412D2-3312-4881-81D4-12800E173866}" presName="root1" presStyleCnt="0"/>
      <dgm:spPr/>
    </dgm:pt>
    <dgm:pt modelId="{78DF3328-28A6-41A6-9F45-5CEFA4EC360D}" type="pres">
      <dgm:prSet presAssocID="{53A412D2-3312-4881-81D4-12800E173866}" presName="LevelOneTextNod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F60EF8A-C392-48CE-8029-90BD5DB75E1F}" type="pres">
      <dgm:prSet presAssocID="{53A412D2-3312-4881-81D4-12800E173866}" presName="level2hierChild" presStyleCnt="0"/>
      <dgm:spPr/>
    </dgm:pt>
  </dgm:ptLst>
  <dgm:cxnLst>
    <dgm:cxn modelId="{9CBEF461-9E1C-4FE4-BC60-DB650BC5D90E}" type="presOf" srcId="{ACE0053B-D942-4A36-B76D-F259F93FF94C}" destId="{B3E2CACA-740A-4BE4-99EA-EFA6BDB0C12C}" srcOrd="0" destOrd="0" presId="urn:microsoft.com/office/officeart/2005/8/layout/hierarchy2"/>
    <dgm:cxn modelId="{8FA2770D-51D4-42C6-AD40-6E90772DC32C}" type="presOf" srcId="{53A412D2-3312-4881-81D4-12800E173866}" destId="{78DF3328-28A6-41A6-9F45-5CEFA4EC360D}" srcOrd="0" destOrd="0" presId="urn:microsoft.com/office/officeart/2005/8/layout/hierarchy2"/>
    <dgm:cxn modelId="{6062FDD1-57DE-4F77-B0A2-222997AAF7EF}" srcId="{6C5A00C2-E00F-4776-A70A-E145EFB86D0F}" destId="{68BDDEA0-3588-4690-A514-5EB70D9265C5}" srcOrd="1" destOrd="0" parTransId="{DE2EF8EC-33F6-4D79-BE93-2D2EB7C6FE2D}" sibTransId="{A8A5DD17-CBC2-4509-AF2D-D6ECCC853CA3}"/>
    <dgm:cxn modelId="{E81C33A9-933F-4B44-90E9-50AE5B44CCBF}" srcId="{6C5A00C2-E00F-4776-A70A-E145EFB86D0F}" destId="{ACE0053B-D942-4A36-B76D-F259F93FF94C}" srcOrd="0" destOrd="0" parTransId="{C9020357-C481-45C5-9B51-31B92A324C65}" sibTransId="{EF797280-9C32-4D60-8F81-9855733D25D0}"/>
    <dgm:cxn modelId="{8EEED359-6D27-42C6-B450-33CBDAC6D930}" type="presOf" srcId="{6C5A00C2-E00F-4776-A70A-E145EFB86D0F}" destId="{31B4F5F1-908E-4EA0-B69A-1EEA7E7AE1AD}" srcOrd="0" destOrd="0" presId="urn:microsoft.com/office/officeart/2005/8/layout/hierarchy2"/>
    <dgm:cxn modelId="{0DE6DC4E-C155-4C81-86BA-FD64229F464B}" type="presOf" srcId="{DE2EF8EC-33F6-4D79-BE93-2D2EB7C6FE2D}" destId="{1304BA8E-98A5-4FD7-B970-526B2AB42911}" srcOrd="0" destOrd="0" presId="urn:microsoft.com/office/officeart/2005/8/layout/hierarchy2"/>
    <dgm:cxn modelId="{1D0E021B-D6E1-425A-8DEF-7115F368E04F}" type="presOf" srcId="{DE2EF8EC-33F6-4D79-BE93-2D2EB7C6FE2D}" destId="{0EB9BF8D-89E8-4132-AE19-ACC2F8EE4ADE}" srcOrd="1" destOrd="0" presId="urn:microsoft.com/office/officeart/2005/8/layout/hierarchy2"/>
    <dgm:cxn modelId="{E2806A61-98D3-476F-B1FD-2CAED29A6705}" type="presOf" srcId="{C9020357-C481-45C5-9B51-31B92A324C65}" destId="{BE7BC740-E98F-47FD-A723-C332EA82676F}" srcOrd="1" destOrd="0" presId="urn:microsoft.com/office/officeart/2005/8/layout/hierarchy2"/>
    <dgm:cxn modelId="{D921098D-880C-4F9C-8EA8-85A9DE12F04A}" srcId="{24A897C7-F780-4C44-8209-6A2069E1AD73}" destId="{53A412D2-3312-4881-81D4-12800E173866}" srcOrd="1" destOrd="0" parTransId="{A419E0E1-565F-477C-ACC0-0008FA17DC0A}" sibTransId="{971D44D6-EC30-4744-B306-7641D0732C7F}"/>
    <dgm:cxn modelId="{C6BF82A5-137F-4046-825E-0498AAA330C5}" type="presOf" srcId="{C9020357-C481-45C5-9B51-31B92A324C65}" destId="{12D715BA-A1EA-447F-956A-251F5FC9F1E6}" srcOrd="0" destOrd="0" presId="urn:microsoft.com/office/officeart/2005/8/layout/hierarchy2"/>
    <dgm:cxn modelId="{C1E14FE3-4D01-4F62-AF68-F98D4C128DF6}" srcId="{24A897C7-F780-4C44-8209-6A2069E1AD73}" destId="{6C5A00C2-E00F-4776-A70A-E145EFB86D0F}" srcOrd="0" destOrd="0" parTransId="{2F8F7F5E-D9B1-4A55-A761-242B3C9507C0}" sibTransId="{7C4CD0BC-E1F7-4D00-B858-02319EC716E4}"/>
    <dgm:cxn modelId="{CBE899E3-72DE-4DDC-800A-E6FC0B6839E5}" type="presOf" srcId="{68BDDEA0-3588-4690-A514-5EB70D9265C5}" destId="{FAA8E2F5-7E0B-44B3-8ECC-364407E04466}" srcOrd="0" destOrd="0" presId="urn:microsoft.com/office/officeart/2005/8/layout/hierarchy2"/>
    <dgm:cxn modelId="{D5B9D68D-77CE-42F2-A69C-47D0A9CB6038}" type="presOf" srcId="{24A897C7-F780-4C44-8209-6A2069E1AD73}" destId="{DDE2A875-6A43-4BF7-8227-85E3C75426FF}" srcOrd="0" destOrd="0" presId="urn:microsoft.com/office/officeart/2005/8/layout/hierarchy2"/>
    <dgm:cxn modelId="{6F009F67-0028-42FE-B22E-6EE85BD55014}" type="presParOf" srcId="{DDE2A875-6A43-4BF7-8227-85E3C75426FF}" destId="{34C9AD68-E837-4C89-BF9D-9A44CC8A1416}" srcOrd="0" destOrd="0" presId="urn:microsoft.com/office/officeart/2005/8/layout/hierarchy2"/>
    <dgm:cxn modelId="{3DA829CD-9438-41EE-9348-B325BB001A05}" type="presParOf" srcId="{34C9AD68-E837-4C89-BF9D-9A44CC8A1416}" destId="{31B4F5F1-908E-4EA0-B69A-1EEA7E7AE1AD}" srcOrd="0" destOrd="0" presId="urn:microsoft.com/office/officeart/2005/8/layout/hierarchy2"/>
    <dgm:cxn modelId="{54154B60-3854-48BC-994B-53E89FD75257}" type="presParOf" srcId="{34C9AD68-E837-4C89-BF9D-9A44CC8A1416}" destId="{E3E7B0F9-B333-4254-B10E-D4F16FA37751}" srcOrd="1" destOrd="0" presId="urn:microsoft.com/office/officeart/2005/8/layout/hierarchy2"/>
    <dgm:cxn modelId="{ECAA2BE8-3574-47FA-99F1-24E3E33C0B4D}" type="presParOf" srcId="{E3E7B0F9-B333-4254-B10E-D4F16FA37751}" destId="{12D715BA-A1EA-447F-956A-251F5FC9F1E6}" srcOrd="0" destOrd="0" presId="urn:microsoft.com/office/officeart/2005/8/layout/hierarchy2"/>
    <dgm:cxn modelId="{8159FB25-227C-40D4-997C-EC81CB18DC1B}" type="presParOf" srcId="{12D715BA-A1EA-447F-956A-251F5FC9F1E6}" destId="{BE7BC740-E98F-47FD-A723-C332EA82676F}" srcOrd="0" destOrd="0" presId="urn:microsoft.com/office/officeart/2005/8/layout/hierarchy2"/>
    <dgm:cxn modelId="{FC41463A-B491-4EE0-826A-C50D62F7D03E}" type="presParOf" srcId="{E3E7B0F9-B333-4254-B10E-D4F16FA37751}" destId="{A5CC7D0F-2746-4A26-8AD7-2C97FC52E9E6}" srcOrd="1" destOrd="0" presId="urn:microsoft.com/office/officeart/2005/8/layout/hierarchy2"/>
    <dgm:cxn modelId="{225E9F82-9B2A-48F0-9FDB-B46FBB8471CF}" type="presParOf" srcId="{A5CC7D0F-2746-4A26-8AD7-2C97FC52E9E6}" destId="{B3E2CACA-740A-4BE4-99EA-EFA6BDB0C12C}" srcOrd="0" destOrd="0" presId="urn:microsoft.com/office/officeart/2005/8/layout/hierarchy2"/>
    <dgm:cxn modelId="{6CB5A39B-33A9-41BB-8B5A-90C418CCBFAA}" type="presParOf" srcId="{A5CC7D0F-2746-4A26-8AD7-2C97FC52E9E6}" destId="{80AF5385-3EC8-4C83-A2EA-9F0E7D8EE508}" srcOrd="1" destOrd="0" presId="urn:microsoft.com/office/officeart/2005/8/layout/hierarchy2"/>
    <dgm:cxn modelId="{1B8AB996-993C-41F6-84BD-B730A1EA19B3}" type="presParOf" srcId="{E3E7B0F9-B333-4254-B10E-D4F16FA37751}" destId="{1304BA8E-98A5-4FD7-B970-526B2AB42911}" srcOrd="2" destOrd="0" presId="urn:microsoft.com/office/officeart/2005/8/layout/hierarchy2"/>
    <dgm:cxn modelId="{0191A6AC-6205-4B1E-A0F9-79FD87432BB2}" type="presParOf" srcId="{1304BA8E-98A5-4FD7-B970-526B2AB42911}" destId="{0EB9BF8D-89E8-4132-AE19-ACC2F8EE4ADE}" srcOrd="0" destOrd="0" presId="urn:microsoft.com/office/officeart/2005/8/layout/hierarchy2"/>
    <dgm:cxn modelId="{DD7BAA3A-25D0-4693-9435-61577BA61144}" type="presParOf" srcId="{E3E7B0F9-B333-4254-B10E-D4F16FA37751}" destId="{0122FA3A-5A87-44C8-8FD5-3C8994343414}" srcOrd="3" destOrd="0" presId="urn:microsoft.com/office/officeart/2005/8/layout/hierarchy2"/>
    <dgm:cxn modelId="{C091B726-51D9-4557-983F-7112E661250C}" type="presParOf" srcId="{0122FA3A-5A87-44C8-8FD5-3C8994343414}" destId="{FAA8E2F5-7E0B-44B3-8ECC-364407E04466}" srcOrd="0" destOrd="0" presId="urn:microsoft.com/office/officeart/2005/8/layout/hierarchy2"/>
    <dgm:cxn modelId="{C8D9AE07-FA44-4049-A15A-DBB593362474}" type="presParOf" srcId="{0122FA3A-5A87-44C8-8FD5-3C8994343414}" destId="{14345A09-A9E0-463D-A492-12F314750749}" srcOrd="1" destOrd="0" presId="urn:microsoft.com/office/officeart/2005/8/layout/hierarchy2"/>
    <dgm:cxn modelId="{FFD9275A-3543-4F56-A588-EB472C082182}" type="presParOf" srcId="{DDE2A875-6A43-4BF7-8227-85E3C75426FF}" destId="{1A6B2F97-9581-4CA6-9C9F-C8047F9CDABA}" srcOrd="1" destOrd="0" presId="urn:microsoft.com/office/officeart/2005/8/layout/hierarchy2"/>
    <dgm:cxn modelId="{CA24CFAB-24CA-43DF-B15C-FC53166529EC}" type="presParOf" srcId="{1A6B2F97-9581-4CA6-9C9F-C8047F9CDABA}" destId="{78DF3328-28A6-41A6-9F45-5CEFA4EC360D}" srcOrd="0" destOrd="0" presId="urn:microsoft.com/office/officeart/2005/8/layout/hierarchy2"/>
    <dgm:cxn modelId="{15B6418D-DAD9-4F69-8063-9413031B9B82}" type="presParOf" srcId="{1A6B2F97-9581-4CA6-9C9F-C8047F9CDABA}" destId="{0F60EF8A-C392-48CE-8029-90BD5DB75E1F}" srcOrd="1" destOrd="0" presId="urn:microsoft.com/office/officeart/2005/8/layout/hierarchy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218C3-F89D-4B00-8315-944479862A97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0E6F6F-0E40-48B8-84D6-13D2A9B8B8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169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E6F6F-0E40-48B8-84D6-13D2A9B8B82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Jpeg, mpeg (</a:t>
            </a:r>
            <a:r>
              <a:rPr lang="ru-RU" dirty="0" smtClean="0"/>
              <a:t>динамичные</a:t>
            </a:r>
            <a:r>
              <a:rPr lang="ru-RU" baseline="0" dirty="0" smtClean="0"/>
              <a:t> фрагменты менее подробно, дальние менее четко, разбивка на элементы и сцены</a:t>
            </a:r>
            <a:r>
              <a:rPr lang="en-US" dirty="0" smtClean="0"/>
              <a:t>)</a:t>
            </a:r>
            <a:r>
              <a:rPr lang="ru-RU" dirty="0" smtClean="0"/>
              <a:t>, </a:t>
            </a:r>
            <a:r>
              <a:rPr lang="en-US" dirty="0" smtClean="0"/>
              <a:t>mp3</a:t>
            </a:r>
            <a:r>
              <a:rPr lang="en-US" baseline="0" dirty="0" smtClean="0"/>
              <a:t> (</a:t>
            </a:r>
            <a:r>
              <a:rPr lang="ru-RU" baseline="0" dirty="0" err="1" smtClean="0"/>
              <a:t>психоакустические</a:t>
            </a:r>
            <a:r>
              <a:rPr lang="ru-RU" baseline="0" dirty="0" smtClean="0"/>
              <a:t> эффекты (слабый за громким, </a:t>
            </a:r>
            <a:r>
              <a:rPr lang="ru-RU" baseline="0" dirty="0" err="1" smtClean="0"/>
              <a:t>громкий+слабый</a:t>
            </a:r>
            <a:r>
              <a:rPr lang="ru-RU" baseline="0" dirty="0" smtClean="0"/>
              <a:t>, громкость восприятия разных частот)</a:t>
            </a:r>
            <a:r>
              <a:rPr lang="en-US" baseline="0" dirty="0" smtClean="0"/>
              <a:t>)</a:t>
            </a:r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E6F6F-0E40-48B8-84D6-13D2A9B8B82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Чем реже встречается символ тем больше информации он несет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E6F6F-0E40-48B8-84D6-13D2A9B8B82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Нужна пауза – третий сигнал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E6F6F-0E40-48B8-84D6-13D2A9B8B82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чем особенность кодирования?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E6F6F-0E40-48B8-84D6-13D2A9B8B82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чем </a:t>
            </a:r>
            <a:r>
              <a:rPr lang="ru-RU" smtClean="0"/>
              <a:t>особенность кодирования?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E6F6F-0E40-48B8-84D6-13D2A9B8B82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Записать граф по алгоритму и таблицу кодирования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E6F6F-0E40-48B8-84D6-13D2A9B8B82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Абракадабра – раскодировать</a:t>
            </a:r>
          </a:p>
          <a:p>
            <a:r>
              <a:rPr lang="ru-RU" dirty="0" smtClean="0"/>
              <a:t>Показать как кодировать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E6F6F-0E40-48B8-84D6-13D2A9B8B82C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2BD4BE-A204-4BD5-8EC9-B3316DB8EEB7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2BD4BE-A204-4BD5-8EC9-B3316DB8EEB7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B42BD4BE-A204-4BD5-8EC9-B3316DB8EEB7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20272" y="5157192"/>
            <a:ext cx="1981200" cy="152005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Информатика</a:t>
            </a:r>
          </a:p>
          <a:p>
            <a:pPr algn="ctr"/>
            <a:r>
              <a:rPr lang="ru-RU" dirty="0" smtClean="0"/>
              <a:t>10 класс</a:t>
            </a:r>
          </a:p>
          <a:p>
            <a:pPr algn="ctr"/>
            <a:r>
              <a:rPr lang="ru-RU" dirty="0" smtClean="0"/>
              <a:t>Углубленный уровень</a:t>
            </a:r>
          </a:p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Сжатие двоичного кода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99592" y="3904456"/>
            <a:ext cx="5904656" cy="69837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 cap="all" spc="15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cap="none" dirty="0" smtClean="0"/>
              <a:t>Теоретические основы информатики</a:t>
            </a:r>
            <a:endParaRPr lang="ru-RU" sz="2400" cap="none" dirty="0"/>
          </a:p>
        </p:txBody>
      </p:sp>
      <p:pic>
        <p:nvPicPr>
          <p:cNvPr id="1026" name="Picture 2" descr="C:\Users\admin\Desktop\102518599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68" t="26152" r="45635" b="46633"/>
          <a:stretch/>
        </p:blipFill>
        <p:spPr bwMode="auto">
          <a:xfrm>
            <a:off x="323528" y="332656"/>
            <a:ext cx="1983779" cy="16561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6903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algn="just">
              <a:buNone/>
            </a:pPr>
            <a:r>
              <a:rPr lang="ru-RU" sz="2600" dirty="0" smtClean="0"/>
              <a:t>Используя код Хаффмана, закодируйте следующий текст и определите коэффициент сжатия.</a:t>
            </a:r>
          </a:p>
          <a:p>
            <a:pPr>
              <a:buNone/>
            </a:pPr>
            <a:endParaRPr lang="ru-RU" sz="2600" dirty="0" smtClean="0"/>
          </a:p>
          <a:p>
            <a:pPr algn="ctr">
              <a:buNone/>
            </a:pPr>
            <a:r>
              <a:rPr lang="en-US" sz="2600" b="1" dirty="0" smtClean="0"/>
              <a:t>HELLO</a:t>
            </a:r>
            <a:endParaRPr lang="ru-RU" sz="26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algn="just">
              <a:buNone/>
            </a:pPr>
            <a:r>
              <a:rPr lang="ru-RU" sz="2600" dirty="0" smtClean="0"/>
              <a:t>Раскодируйте следующий двоичный код, полученный по алгоритму Хаффмана, определите коэффициент сжатия.</a:t>
            </a:r>
          </a:p>
          <a:p>
            <a:pPr>
              <a:buNone/>
            </a:pPr>
            <a:endParaRPr lang="ru-RU" sz="2600" dirty="0" smtClean="0"/>
          </a:p>
          <a:p>
            <a:pPr algn="ctr">
              <a:buNone/>
            </a:pPr>
            <a:r>
              <a:rPr lang="ru-RU" sz="2600" b="1" dirty="0" smtClean="0"/>
              <a:t>01000111011011100</a:t>
            </a:r>
            <a:endParaRPr lang="ru-RU" sz="26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600" b="1" dirty="0" smtClean="0"/>
              <a:t>Алгоритм </a:t>
            </a:r>
            <a:r>
              <a:rPr lang="en-US" sz="2600" b="1" dirty="0" smtClean="0"/>
              <a:t>RLE</a:t>
            </a:r>
            <a:r>
              <a:rPr lang="ru-RU" sz="2600" dirty="0" smtClean="0"/>
              <a:t> (</a:t>
            </a:r>
            <a:r>
              <a:rPr lang="en-US" sz="2600" dirty="0" smtClean="0"/>
              <a:t>run-length encoding</a:t>
            </a:r>
            <a:r>
              <a:rPr lang="ru-RU" sz="2600" dirty="0" smtClean="0"/>
              <a:t>)</a:t>
            </a:r>
          </a:p>
          <a:p>
            <a:pPr algn="ctr"/>
            <a:endParaRPr lang="ru-RU" sz="2600" dirty="0" smtClean="0"/>
          </a:p>
          <a:p>
            <a:pPr algn="ctr">
              <a:buNone/>
            </a:pPr>
            <a:endParaRPr lang="en-US" sz="3000" b="1" dirty="0" smtClean="0"/>
          </a:p>
          <a:p>
            <a:pPr algn="ctr">
              <a:buNone/>
            </a:pPr>
            <a:r>
              <a:rPr lang="en-US" sz="3000" b="1" dirty="0" smtClean="0"/>
              <a:t>AAAFFFFFABBBBCCC</a:t>
            </a:r>
          </a:p>
          <a:p>
            <a:pPr algn="ctr">
              <a:buNone/>
            </a:pPr>
            <a:r>
              <a:rPr lang="en-US" sz="3000" b="1" dirty="0" smtClean="0"/>
              <a:t>3A5F1A4B3C</a:t>
            </a:r>
            <a:endParaRPr lang="ru-RU" sz="3000" b="1" dirty="0" smtClean="0"/>
          </a:p>
          <a:p>
            <a:endParaRPr lang="ru-RU" sz="26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Сжатие путем учета числа повторений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600" b="1" dirty="0" smtClean="0"/>
              <a:t>Алгоритм Лемпеля-Зива</a:t>
            </a:r>
            <a:r>
              <a:rPr lang="en-US" sz="2600" dirty="0" smtClean="0"/>
              <a:t> (LZ77) </a:t>
            </a:r>
          </a:p>
          <a:p>
            <a:pPr algn="ctr">
              <a:buNone/>
            </a:pPr>
            <a:r>
              <a:rPr lang="ru-RU" sz="2600" dirty="0" smtClean="0"/>
              <a:t>Заменяет повторения на ссылки на позиции в тексте, где такие подстроки уже встречались.</a:t>
            </a:r>
          </a:p>
          <a:p>
            <a:pPr algn="ctr">
              <a:buNone/>
            </a:pPr>
            <a:endParaRPr lang="ru-RU" sz="2600" dirty="0" smtClean="0"/>
          </a:p>
          <a:p>
            <a:pPr>
              <a:buNone/>
            </a:pPr>
            <a:r>
              <a:rPr lang="ru-RU" sz="2600" b="1" dirty="0" smtClean="0">
                <a:latin typeface="Courier New" pitchFamily="49" charset="0"/>
                <a:cs typeface="Courier New" pitchFamily="49" charset="0"/>
              </a:rPr>
              <a:t>0,0,</a:t>
            </a:r>
            <a:r>
              <a:rPr lang="en-US" sz="2600" b="1" dirty="0" smtClean="0">
                <a:latin typeface="Courier New" pitchFamily="49" charset="0"/>
                <a:cs typeface="Courier New" pitchFamily="49" charset="0"/>
              </a:rPr>
              <a:t>A</a:t>
            </a:r>
          </a:p>
          <a:p>
            <a:pPr>
              <a:buNone/>
            </a:pPr>
            <a:r>
              <a:rPr lang="en-US" sz="2600" b="1" dirty="0" smtClean="0">
                <a:latin typeface="Courier New" pitchFamily="49" charset="0"/>
                <a:cs typeface="Courier New" pitchFamily="49" charset="0"/>
              </a:rPr>
              <a:t>0,0,</a:t>
            </a:r>
            <a:r>
              <a:rPr lang="ru-RU" sz="2600" b="1" dirty="0" smtClean="0">
                <a:latin typeface="Courier New" pitchFamily="49" charset="0"/>
                <a:cs typeface="Courier New" pitchFamily="49" charset="0"/>
              </a:rPr>
              <a:t>Б</a:t>
            </a:r>
          </a:p>
          <a:p>
            <a:pPr>
              <a:buNone/>
            </a:pPr>
            <a:r>
              <a:rPr lang="ru-RU" sz="2600" b="1" dirty="0" smtClean="0">
                <a:latin typeface="Courier New" pitchFamily="49" charset="0"/>
                <a:cs typeface="Courier New" pitchFamily="49" charset="0"/>
              </a:rPr>
              <a:t>0,0,Р</a:t>
            </a:r>
          </a:p>
          <a:p>
            <a:pPr>
              <a:buNone/>
            </a:pPr>
            <a:r>
              <a:rPr lang="ru-RU" sz="2600" b="1" dirty="0" smtClean="0">
                <a:latin typeface="Courier New" pitchFamily="49" charset="0"/>
                <a:cs typeface="Courier New" pitchFamily="49" charset="0"/>
              </a:rPr>
              <a:t>3,1,К</a:t>
            </a:r>
          </a:p>
          <a:p>
            <a:pPr>
              <a:buNone/>
            </a:pPr>
            <a:r>
              <a:rPr lang="ru-RU" sz="2600" b="1" dirty="0" smtClean="0">
                <a:latin typeface="Courier New" pitchFamily="49" charset="0"/>
                <a:cs typeface="Courier New" pitchFamily="49" charset="0"/>
              </a:rPr>
              <a:t>5,1,Д</a:t>
            </a:r>
          </a:p>
          <a:p>
            <a:pPr>
              <a:buNone/>
            </a:pPr>
            <a:r>
              <a:rPr lang="ru-RU" sz="2600" b="1" dirty="0" smtClean="0">
                <a:latin typeface="Courier New" pitchFamily="49" charset="0"/>
                <a:cs typeface="Courier New" pitchFamily="49" charset="0"/>
              </a:rPr>
              <a:t>7,4,!</a:t>
            </a:r>
          </a:p>
          <a:p>
            <a:pPr algn="ctr">
              <a:buNone/>
            </a:pPr>
            <a:endParaRPr lang="en-US" sz="3000" b="1" dirty="0" smtClean="0"/>
          </a:p>
          <a:p>
            <a:endParaRPr lang="ru-RU" sz="26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Сжатие путем учета числа повторений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dirty="0" smtClean="0"/>
              <a:t>Закодируйте с помощью кодов Хаффмана следующий текст: </a:t>
            </a:r>
            <a:r>
              <a:rPr lang="en-US" sz="2800" b="1" dirty="0" smtClean="0"/>
              <a:t>HAPPYNEWYEAR</a:t>
            </a:r>
            <a:r>
              <a:rPr lang="en-US" sz="2800" dirty="0" smtClean="0"/>
              <a:t>. </a:t>
            </a:r>
            <a:r>
              <a:rPr lang="ru-RU" sz="2800" dirty="0" smtClean="0"/>
              <a:t>Вычислите коэффициент сжатия.</a:t>
            </a:r>
          </a:p>
          <a:p>
            <a:pPr algn="just"/>
            <a:r>
              <a:rPr lang="ru-RU" sz="2800" dirty="0" smtClean="0"/>
              <a:t>Раскодируйте с помощью двоичного дерева Хаффмана следующий код:</a:t>
            </a:r>
          </a:p>
          <a:p>
            <a:pPr algn="just"/>
            <a:endParaRPr lang="ru-RU" sz="2800" dirty="0" smtClean="0"/>
          </a:p>
          <a:p>
            <a:pPr marL="0" algn="ctr">
              <a:buNone/>
            </a:pPr>
            <a:r>
              <a:rPr lang="ru-RU" sz="2800" b="1" dirty="0" smtClean="0">
                <a:latin typeface="Courier New" pitchFamily="49" charset="0"/>
                <a:cs typeface="Courier New" pitchFamily="49" charset="0"/>
              </a:rPr>
              <a:t>11110111 10111100 00011100 00101100 10010011 01110100 11001111 11101101 001100</a:t>
            </a:r>
            <a:r>
              <a:rPr lang="ru-RU" sz="2800" dirty="0" smtClean="0">
                <a:latin typeface="Courier New" pitchFamily="49" charset="0"/>
                <a:cs typeface="Courier New" pitchFamily="49" charset="0"/>
              </a:rPr>
              <a:t>.</a:t>
            </a:r>
            <a:endParaRPr lang="ru-RU" sz="2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ЗаДания</a:t>
            </a:r>
            <a:r>
              <a:rPr lang="ru-RU" dirty="0" smtClean="0"/>
              <a:t> № 3,4</a:t>
            </a:r>
            <a:br>
              <a:rPr lang="ru-RU" dirty="0" smtClean="0"/>
            </a:br>
            <a:r>
              <a:rPr lang="ru-RU" dirty="0" smtClean="0"/>
              <a:t>учебник стр.80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600" dirty="0" smtClean="0"/>
              <a:t>процесс, обеспечивающий уменьшение объема данных за счет изменения способа их организации.</a:t>
            </a:r>
            <a:endParaRPr lang="ru-RU" sz="2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Сжатие данных</a:t>
            </a:r>
            <a:endParaRPr lang="ru-RU" dirty="0"/>
          </a:p>
        </p:txBody>
      </p:sp>
      <p:graphicFrame>
        <p:nvGraphicFramePr>
          <p:cNvPr id="8" name="Схема 7"/>
          <p:cNvGraphicFramePr/>
          <p:nvPr/>
        </p:nvGraphicFramePr>
        <p:xfrm>
          <a:off x="357158" y="2786058"/>
          <a:ext cx="8286808" cy="3786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Сжатие с частичной потерей информации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600" dirty="0" smtClean="0"/>
              <a:t>производится при сжатии кода изображения и звука.</a:t>
            </a:r>
            <a:endParaRPr lang="ru-RU" sz="2600" dirty="0"/>
          </a:p>
        </p:txBody>
      </p:sp>
      <p:pic>
        <p:nvPicPr>
          <p:cNvPr id="15362" name="Picture 2" descr="https://im0-tub-ru.yandex.net/i?id=344202675205f69fe77de306d8b48f9f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3857628"/>
            <a:ext cx="1439999" cy="1440000"/>
          </a:xfrm>
          <a:prstGeom prst="rect">
            <a:avLst/>
          </a:prstGeom>
          <a:noFill/>
        </p:spPr>
      </p:pic>
      <p:pic>
        <p:nvPicPr>
          <p:cNvPr id="15364" name="Picture 4" descr="https://im0-tub-ru.yandex.net/i?id=b18d3bc7519e63bcb04d67e43a09e37c&amp;n=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3857628"/>
            <a:ext cx="1439999" cy="1440000"/>
          </a:xfrm>
          <a:prstGeom prst="rect">
            <a:avLst/>
          </a:prstGeom>
          <a:noFill/>
        </p:spPr>
      </p:pic>
      <p:pic>
        <p:nvPicPr>
          <p:cNvPr id="11" name="Рисунок 10" descr="29-291770_mp3-file-format-symbol-comments-mp3-icon-pn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86578" y="3929066"/>
            <a:ext cx="1249811" cy="1440000"/>
          </a:xfrm>
          <a:prstGeom prst="rect">
            <a:avLst/>
          </a:prstGeom>
        </p:spPr>
      </p:pic>
      <p:pic>
        <p:nvPicPr>
          <p:cNvPr id="12" name="Рисунок 11" descr="JPEG_example_dow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348" y="2786058"/>
            <a:ext cx="5072098" cy="3811319"/>
          </a:xfrm>
          <a:prstGeom prst="rect">
            <a:avLst/>
          </a:prstGeom>
        </p:spPr>
      </p:pic>
      <p:pic>
        <p:nvPicPr>
          <p:cNvPr id="13" name="Рисунок 12" descr="bnews3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720" y="2790523"/>
            <a:ext cx="6215106" cy="3495997"/>
          </a:xfrm>
          <a:prstGeom prst="rect">
            <a:avLst/>
          </a:prstGeom>
        </p:spPr>
      </p:pic>
      <p:pic>
        <p:nvPicPr>
          <p:cNvPr id="15370" name="Picture 10" descr="http://qaru.site/img/107d91ec2c35b8986e934e5c1879639d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20" y="2928934"/>
            <a:ext cx="6143668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80999" y="1719071"/>
            <a:ext cx="8407893" cy="4496012"/>
          </a:xfrm>
        </p:spPr>
        <p:txBody>
          <a:bodyPr>
            <a:normAutofit/>
          </a:bodyPr>
          <a:lstStyle/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Сжатие без потерь</a:t>
            </a:r>
            <a:br>
              <a:rPr lang="ru-RU" dirty="0" smtClean="0"/>
            </a:br>
            <a:r>
              <a:rPr lang="ru-RU" dirty="0" smtClean="0"/>
              <a:t>Неравномерный код</a:t>
            </a:r>
            <a:endParaRPr lang="ru-RU" dirty="0"/>
          </a:p>
        </p:txBody>
      </p:sp>
      <p:pic>
        <p:nvPicPr>
          <p:cNvPr id="7" name="Содержимое 6" descr="_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899002"/>
            <a:ext cx="8286808" cy="31016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68" y="5500708"/>
            <a:ext cx="1590675" cy="857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80999" y="1719071"/>
            <a:ext cx="8407893" cy="4496012"/>
          </a:xfrm>
        </p:spPr>
        <p:txBody>
          <a:bodyPr>
            <a:normAutofit/>
          </a:bodyPr>
          <a:lstStyle/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Азбука Морзе</a:t>
            </a:r>
            <a:endParaRPr lang="ru-RU" dirty="0"/>
          </a:p>
        </p:txBody>
      </p:sp>
      <p:pic>
        <p:nvPicPr>
          <p:cNvPr id="8" name="Рисунок 7" descr="3715121c834624400cb5c173fa62a6b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1857364"/>
            <a:ext cx="7800837" cy="43148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Алгоритм Хаффмана</a:t>
            </a:r>
            <a:endParaRPr lang="ru-RU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23" y="1785926"/>
            <a:ext cx="4821305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0" name="Picture 4" descr="Image:dHuffma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1643050"/>
            <a:ext cx="2066925" cy="25050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124180" y="4214818"/>
            <a:ext cx="20197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Дэвид Хаффман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000628" y="4931174"/>
            <a:ext cx="3929090" cy="15696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Префиксное кодирование: </a:t>
            </a:r>
            <a:r>
              <a:rPr lang="ru-RU" sz="2400" dirty="0" smtClean="0"/>
              <a:t>код любого символа не совпадает с началом кода всех остальных символов.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60070" indent="-514350">
              <a:buFont typeface="+mj-lt"/>
              <a:buAutoNum type="arabicPeriod"/>
            </a:pPr>
            <a:r>
              <a:rPr lang="ru-RU" sz="2600" dirty="0" smtClean="0"/>
              <a:t>Выбираются два символа с наименьшими весами.</a:t>
            </a:r>
          </a:p>
          <a:p>
            <a:pPr marL="560070" indent="-514350">
              <a:buFont typeface="+mj-lt"/>
              <a:buAutoNum type="arabicPeriod"/>
            </a:pPr>
            <a:r>
              <a:rPr lang="ru-RU" sz="2600" dirty="0" smtClean="0"/>
              <a:t>Создается родитель с весом, равным их суммарному весу.</a:t>
            </a:r>
          </a:p>
          <a:p>
            <a:pPr marL="560070" indent="-514350">
              <a:buFont typeface="+mj-lt"/>
              <a:buAutoNum type="arabicPeriod"/>
            </a:pPr>
            <a:r>
              <a:rPr lang="ru-RU" sz="2600" dirty="0" smtClean="0"/>
              <a:t>Одной дуге, выходящей из родителя, ставится в соответствие 1, другой — 0.</a:t>
            </a:r>
          </a:p>
          <a:p>
            <a:pPr marL="560070" indent="-514350">
              <a:buFont typeface="+mj-lt"/>
              <a:buAutoNum type="arabicPeriod"/>
            </a:pPr>
            <a:r>
              <a:rPr lang="ru-RU" sz="2600" dirty="0" smtClean="0"/>
              <a:t>Шаги повторяются до тех пор, пока не останется только один свободный узел.</a:t>
            </a:r>
            <a:endParaRPr lang="ru-RU" sz="2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Алгоритм Хаффмана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81000" y="1719263"/>
          <a:ext cx="8407399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1057"/>
                <a:gridCol w="1201057"/>
                <a:gridCol w="1201057"/>
                <a:gridCol w="1201057"/>
                <a:gridCol w="1201057"/>
                <a:gridCol w="1201057"/>
                <a:gridCol w="120105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Символ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Е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В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Д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Б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Г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Частота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72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65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38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25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13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Алгоритм Хаффмана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600" dirty="0" smtClean="0"/>
              <a:t> отношение длины кода в байтах после сжатия к его длине до сжатия.</a:t>
            </a:r>
          </a:p>
          <a:p>
            <a:endParaRPr lang="ru-RU" sz="2600" dirty="0" smtClean="0"/>
          </a:p>
          <a:p>
            <a:endParaRPr lang="ru-RU" sz="2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Коэффициент сжатия</a:t>
            </a:r>
            <a:endParaRPr lang="ru-RU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0430" y="3286124"/>
            <a:ext cx="1857388" cy="1714512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Другая 2">
      <a:dk1>
        <a:sysClr val="windowText" lastClr="000000"/>
      </a:dk1>
      <a:lt1>
        <a:sysClr val="window" lastClr="FFFFFF"/>
      </a:lt1>
      <a:dk2>
        <a:srgbClr val="212745"/>
      </a:dk2>
      <a:lt2>
        <a:srgbClr val="FFFFFF"/>
      </a:lt2>
      <a:accent1>
        <a:srgbClr val="4FACF3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1501</TotalTime>
  <Words>335</Words>
  <Application>Microsoft Office PowerPoint</Application>
  <PresentationFormat>Экран (4:3)</PresentationFormat>
  <Paragraphs>89</Paragraphs>
  <Slides>14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Сетка</vt:lpstr>
      <vt:lpstr>Сжатие двоичного кода</vt:lpstr>
      <vt:lpstr>Сжатие данных</vt:lpstr>
      <vt:lpstr>Сжатие с частичной потерей информации</vt:lpstr>
      <vt:lpstr>Сжатие без потерь Неравномерный код</vt:lpstr>
      <vt:lpstr>Азбука Морзе</vt:lpstr>
      <vt:lpstr>Алгоритм Хаффмана</vt:lpstr>
      <vt:lpstr>Алгоритм Хаффмана</vt:lpstr>
      <vt:lpstr>Алгоритм Хаффмана</vt:lpstr>
      <vt:lpstr>Коэффициент сжатия</vt:lpstr>
      <vt:lpstr>Задача 1</vt:lpstr>
      <vt:lpstr>Задача 2</vt:lpstr>
      <vt:lpstr>Сжатие путем учета числа повторений</vt:lpstr>
      <vt:lpstr>Сжатие путем учета числа повторений</vt:lpstr>
      <vt:lpstr>ЗаДания № 3,4 учебник стр.80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Информатика и информация</dc:title>
  <dc:creator>admin</dc:creator>
  <cp:lastModifiedBy>Торин Е.В.</cp:lastModifiedBy>
  <cp:revision>121</cp:revision>
  <dcterms:created xsi:type="dcterms:W3CDTF">2019-09-01T16:55:17Z</dcterms:created>
  <dcterms:modified xsi:type="dcterms:W3CDTF">2019-10-25T05:20:28Z</dcterms:modified>
</cp:coreProperties>
</file>