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70" r:id="rId3"/>
    <p:sldId id="277" r:id="rId4"/>
    <p:sldId id="278" r:id="rId5"/>
    <p:sldId id="279" r:id="rId6"/>
    <p:sldId id="262" r:id="rId7"/>
    <p:sldId id="274" r:id="rId8"/>
    <p:sldId id="280" r:id="rId9"/>
    <p:sldId id="276" r:id="rId10"/>
    <p:sldId id="281" r:id="rId11"/>
    <p:sldId id="282" r:id="rId12"/>
    <p:sldId id="283" r:id="rId13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98" autoAdjust="0"/>
  </p:normalViewPr>
  <p:slideViewPr>
    <p:cSldViewPr>
      <p:cViewPr varScale="1">
        <p:scale>
          <a:sx n="76" d="100"/>
          <a:sy n="76" d="100"/>
        </p:scale>
        <p:origin x="-10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F7B2DD-EC4B-4FAE-A5BD-AC9B40519D17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A057DC6-B419-4631-94EA-A652B6FEC071}">
      <dgm:prSet phldrT="[Текст]"/>
      <dgm:spPr/>
      <dgm:t>
        <a:bodyPr/>
        <a:lstStyle/>
        <a:p>
          <a:r>
            <a:rPr lang="ru-RU" dirty="0" smtClean="0"/>
            <a:t>Набор данных</a:t>
          </a:r>
          <a:endParaRPr lang="ru-RU" dirty="0"/>
        </a:p>
      </dgm:t>
    </dgm:pt>
    <dgm:pt modelId="{DFF99978-F949-4982-8500-2BCE89F2F177}" type="parTrans" cxnId="{6DB3F143-B04A-44E7-9321-138D5FE6DC00}">
      <dgm:prSet/>
      <dgm:spPr/>
      <dgm:t>
        <a:bodyPr/>
        <a:lstStyle/>
        <a:p>
          <a:endParaRPr lang="ru-RU"/>
        </a:p>
      </dgm:t>
    </dgm:pt>
    <dgm:pt modelId="{2AE466C1-86AF-4958-B226-3E9009419ED6}" type="sibTrans" cxnId="{6DB3F143-B04A-44E7-9321-138D5FE6DC00}">
      <dgm:prSet/>
      <dgm:spPr/>
      <dgm:t>
        <a:bodyPr/>
        <a:lstStyle/>
        <a:p>
          <a:endParaRPr lang="ru-RU"/>
        </a:p>
      </dgm:t>
    </dgm:pt>
    <dgm:pt modelId="{F992F64A-3F4E-40F0-8C79-5F334AB7B99E}">
      <dgm:prSet phldrT="[Текст]"/>
      <dgm:spPr/>
      <dgm:t>
        <a:bodyPr/>
        <a:lstStyle/>
        <a:p>
          <a:r>
            <a:rPr lang="ru-RU" dirty="0" smtClean="0"/>
            <a:t>Неупорядоченные данные</a:t>
          </a:r>
          <a:endParaRPr lang="ru-RU" dirty="0"/>
        </a:p>
      </dgm:t>
    </dgm:pt>
    <dgm:pt modelId="{D29AB07E-53FF-4BA8-983C-E30A915B53BE}" type="parTrans" cxnId="{EADE8D90-2AAE-450C-BF07-BC31FC15340E}">
      <dgm:prSet/>
      <dgm:spPr/>
      <dgm:t>
        <a:bodyPr/>
        <a:lstStyle/>
        <a:p>
          <a:endParaRPr lang="ru-RU"/>
        </a:p>
      </dgm:t>
    </dgm:pt>
    <dgm:pt modelId="{270D7A3F-0750-47F7-A2BD-5F8FABCF2062}" type="sibTrans" cxnId="{EADE8D90-2AAE-450C-BF07-BC31FC15340E}">
      <dgm:prSet/>
      <dgm:spPr/>
      <dgm:t>
        <a:bodyPr/>
        <a:lstStyle/>
        <a:p>
          <a:endParaRPr lang="ru-RU"/>
        </a:p>
      </dgm:t>
    </dgm:pt>
    <dgm:pt modelId="{742B5B61-5CD6-4134-A461-D04D8BC8D01F}">
      <dgm:prSet phldrT="[Текст]"/>
      <dgm:spPr/>
      <dgm:t>
        <a:bodyPr/>
        <a:lstStyle/>
        <a:p>
          <a:r>
            <a:rPr lang="ru-RU" dirty="0" smtClean="0"/>
            <a:t>Структура данных</a:t>
          </a:r>
          <a:endParaRPr lang="ru-RU" dirty="0"/>
        </a:p>
      </dgm:t>
    </dgm:pt>
    <dgm:pt modelId="{5B49C65F-BA99-4D46-BB8E-7CBF014EFD9F}" type="parTrans" cxnId="{AB84F925-A3CF-40D0-8FFB-1F8BF405103C}">
      <dgm:prSet/>
      <dgm:spPr/>
      <dgm:t>
        <a:bodyPr/>
        <a:lstStyle/>
        <a:p>
          <a:endParaRPr lang="ru-RU"/>
        </a:p>
      </dgm:t>
    </dgm:pt>
    <dgm:pt modelId="{CA650653-5A0E-4417-B1F7-2152C61CF5DF}" type="sibTrans" cxnId="{AB84F925-A3CF-40D0-8FFB-1F8BF405103C}">
      <dgm:prSet/>
      <dgm:spPr/>
      <dgm:t>
        <a:bodyPr/>
        <a:lstStyle/>
        <a:p>
          <a:endParaRPr lang="ru-RU"/>
        </a:p>
      </dgm:t>
    </dgm:pt>
    <dgm:pt modelId="{07B89A7F-BF37-4087-8829-9AF63876A344}" type="pres">
      <dgm:prSet presAssocID="{D5F7B2DD-EC4B-4FAE-A5BD-AC9B40519D1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14A541-791E-43EF-9A8F-0E99ABCB6856}" type="pres">
      <dgm:prSet presAssocID="{5A057DC6-B419-4631-94EA-A652B6FEC071}" presName="hierRoot1" presStyleCnt="0"/>
      <dgm:spPr/>
    </dgm:pt>
    <dgm:pt modelId="{5045E7E1-2EF4-40E5-97C3-9B8EF48C2514}" type="pres">
      <dgm:prSet presAssocID="{5A057DC6-B419-4631-94EA-A652B6FEC071}" presName="composite" presStyleCnt="0"/>
      <dgm:spPr/>
    </dgm:pt>
    <dgm:pt modelId="{7C0FBC35-5938-4D03-BC6C-4D9735822359}" type="pres">
      <dgm:prSet presAssocID="{5A057DC6-B419-4631-94EA-A652B6FEC071}" presName="background" presStyleLbl="node0" presStyleIdx="0" presStyleCnt="1"/>
      <dgm:spPr/>
    </dgm:pt>
    <dgm:pt modelId="{45745925-FF8E-46D0-A329-C337864A2E70}" type="pres">
      <dgm:prSet presAssocID="{5A057DC6-B419-4631-94EA-A652B6FEC07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54B7B9-B194-4948-9A2E-9A9F427AF016}" type="pres">
      <dgm:prSet presAssocID="{5A057DC6-B419-4631-94EA-A652B6FEC071}" presName="hierChild2" presStyleCnt="0"/>
      <dgm:spPr/>
    </dgm:pt>
    <dgm:pt modelId="{66EFD79C-D236-43E3-AB1D-6CC395E00F7E}" type="pres">
      <dgm:prSet presAssocID="{D29AB07E-53FF-4BA8-983C-E30A915B53BE}" presName="Name10" presStyleLbl="parChTrans1D2" presStyleIdx="0" presStyleCnt="2"/>
      <dgm:spPr/>
    </dgm:pt>
    <dgm:pt modelId="{0FF6B9D1-BF19-4C6B-8CE1-B39BD2DB1695}" type="pres">
      <dgm:prSet presAssocID="{F992F64A-3F4E-40F0-8C79-5F334AB7B99E}" presName="hierRoot2" presStyleCnt="0"/>
      <dgm:spPr/>
    </dgm:pt>
    <dgm:pt modelId="{B89CA9DC-5E2F-4954-B51C-2121FF0010FE}" type="pres">
      <dgm:prSet presAssocID="{F992F64A-3F4E-40F0-8C79-5F334AB7B99E}" presName="composite2" presStyleCnt="0"/>
      <dgm:spPr/>
    </dgm:pt>
    <dgm:pt modelId="{4D7E4C78-2661-43BF-A9D5-0A59A75C03A7}" type="pres">
      <dgm:prSet presAssocID="{F992F64A-3F4E-40F0-8C79-5F334AB7B99E}" presName="background2" presStyleLbl="node2" presStyleIdx="0" presStyleCnt="2"/>
      <dgm:spPr/>
    </dgm:pt>
    <dgm:pt modelId="{A992BFF9-79E2-4162-9436-952F2EB9D0EB}" type="pres">
      <dgm:prSet presAssocID="{F992F64A-3F4E-40F0-8C79-5F334AB7B99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B2A093-0906-46C1-AAB5-1BB2BB903543}" type="pres">
      <dgm:prSet presAssocID="{F992F64A-3F4E-40F0-8C79-5F334AB7B99E}" presName="hierChild3" presStyleCnt="0"/>
      <dgm:spPr/>
    </dgm:pt>
    <dgm:pt modelId="{03EAC925-F862-4310-97C6-C979011DFEDF}" type="pres">
      <dgm:prSet presAssocID="{5B49C65F-BA99-4D46-BB8E-7CBF014EFD9F}" presName="Name10" presStyleLbl="parChTrans1D2" presStyleIdx="1" presStyleCnt="2"/>
      <dgm:spPr/>
    </dgm:pt>
    <dgm:pt modelId="{73146B01-FC46-45C4-B281-48C30FB31448}" type="pres">
      <dgm:prSet presAssocID="{742B5B61-5CD6-4134-A461-D04D8BC8D01F}" presName="hierRoot2" presStyleCnt="0"/>
      <dgm:spPr/>
    </dgm:pt>
    <dgm:pt modelId="{E4219EAF-7A76-456C-AA2D-65842B27269B}" type="pres">
      <dgm:prSet presAssocID="{742B5B61-5CD6-4134-A461-D04D8BC8D01F}" presName="composite2" presStyleCnt="0"/>
      <dgm:spPr/>
    </dgm:pt>
    <dgm:pt modelId="{02982C32-7B99-4CFB-B869-BA7BDBEE3CF6}" type="pres">
      <dgm:prSet presAssocID="{742B5B61-5CD6-4134-A461-D04D8BC8D01F}" presName="background2" presStyleLbl="node2" presStyleIdx="1" presStyleCnt="2"/>
      <dgm:spPr/>
    </dgm:pt>
    <dgm:pt modelId="{F301B716-F2D8-4721-A332-A85CA0271E63}" type="pres">
      <dgm:prSet presAssocID="{742B5B61-5CD6-4134-A461-D04D8BC8D01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7DB0FD-6966-48AE-8575-6F3828C22EE9}" type="pres">
      <dgm:prSet presAssocID="{742B5B61-5CD6-4134-A461-D04D8BC8D01F}" presName="hierChild3" presStyleCnt="0"/>
      <dgm:spPr/>
    </dgm:pt>
  </dgm:ptLst>
  <dgm:cxnLst>
    <dgm:cxn modelId="{9343E5B8-D85F-4198-870A-5BAE1A09B97A}" type="presOf" srcId="{D5F7B2DD-EC4B-4FAE-A5BD-AC9B40519D17}" destId="{07B89A7F-BF37-4087-8829-9AF63876A344}" srcOrd="0" destOrd="0" presId="urn:microsoft.com/office/officeart/2005/8/layout/hierarchy1"/>
    <dgm:cxn modelId="{AB84F925-A3CF-40D0-8FFB-1F8BF405103C}" srcId="{5A057DC6-B419-4631-94EA-A652B6FEC071}" destId="{742B5B61-5CD6-4134-A461-D04D8BC8D01F}" srcOrd="1" destOrd="0" parTransId="{5B49C65F-BA99-4D46-BB8E-7CBF014EFD9F}" sibTransId="{CA650653-5A0E-4417-B1F7-2152C61CF5DF}"/>
    <dgm:cxn modelId="{C4C565A0-633A-44F3-B715-06447501EF1C}" type="presOf" srcId="{D29AB07E-53FF-4BA8-983C-E30A915B53BE}" destId="{66EFD79C-D236-43E3-AB1D-6CC395E00F7E}" srcOrd="0" destOrd="0" presId="urn:microsoft.com/office/officeart/2005/8/layout/hierarchy1"/>
    <dgm:cxn modelId="{75018719-4BCC-4E60-B3A9-24593EB0B61B}" type="presOf" srcId="{742B5B61-5CD6-4134-A461-D04D8BC8D01F}" destId="{F301B716-F2D8-4721-A332-A85CA0271E63}" srcOrd="0" destOrd="0" presId="urn:microsoft.com/office/officeart/2005/8/layout/hierarchy1"/>
    <dgm:cxn modelId="{6DB3F143-B04A-44E7-9321-138D5FE6DC00}" srcId="{D5F7B2DD-EC4B-4FAE-A5BD-AC9B40519D17}" destId="{5A057DC6-B419-4631-94EA-A652B6FEC071}" srcOrd="0" destOrd="0" parTransId="{DFF99978-F949-4982-8500-2BCE89F2F177}" sibTransId="{2AE466C1-86AF-4958-B226-3E9009419ED6}"/>
    <dgm:cxn modelId="{EADE8D90-2AAE-450C-BF07-BC31FC15340E}" srcId="{5A057DC6-B419-4631-94EA-A652B6FEC071}" destId="{F992F64A-3F4E-40F0-8C79-5F334AB7B99E}" srcOrd="0" destOrd="0" parTransId="{D29AB07E-53FF-4BA8-983C-E30A915B53BE}" sibTransId="{270D7A3F-0750-47F7-A2BD-5F8FABCF2062}"/>
    <dgm:cxn modelId="{547844A8-4C5C-4117-B7E2-DD976CAF9E65}" type="presOf" srcId="{5B49C65F-BA99-4D46-BB8E-7CBF014EFD9F}" destId="{03EAC925-F862-4310-97C6-C979011DFEDF}" srcOrd="0" destOrd="0" presId="urn:microsoft.com/office/officeart/2005/8/layout/hierarchy1"/>
    <dgm:cxn modelId="{0A5A8F8A-F807-41AC-B102-4F37753CBC54}" type="presOf" srcId="{F992F64A-3F4E-40F0-8C79-5F334AB7B99E}" destId="{A992BFF9-79E2-4162-9436-952F2EB9D0EB}" srcOrd="0" destOrd="0" presId="urn:microsoft.com/office/officeart/2005/8/layout/hierarchy1"/>
    <dgm:cxn modelId="{D11BAD9B-1464-4559-BD2F-863431B314C2}" type="presOf" srcId="{5A057DC6-B419-4631-94EA-A652B6FEC071}" destId="{45745925-FF8E-46D0-A329-C337864A2E70}" srcOrd="0" destOrd="0" presId="urn:microsoft.com/office/officeart/2005/8/layout/hierarchy1"/>
    <dgm:cxn modelId="{FE5B2B25-90CA-4D89-8F2B-F09F6B564AC5}" type="presParOf" srcId="{07B89A7F-BF37-4087-8829-9AF63876A344}" destId="{9B14A541-791E-43EF-9A8F-0E99ABCB6856}" srcOrd="0" destOrd="0" presId="urn:microsoft.com/office/officeart/2005/8/layout/hierarchy1"/>
    <dgm:cxn modelId="{ACF215B6-8835-4ADF-991A-0802DD2B711F}" type="presParOf" srcId="{9B14A541-791E-43EF-9A8F-0E99ABCB6856}" destId="{5045E7E1-2EF4-40E5-97C3-9B8EF48C2514}" srcOrd="0" destOrd="0" presId="urn:microsoft.com/office/officeart/2005/8/layout/hierarchy1"/>
    <dgm:cxn modelId="{C383231A-773D-4682-8C7A-72C81AE79D71}" type="presParOf" srcId="{5045E7E1-2EF4-40E5-97C3-9B8EF48C2514}" destId="{7C0FBC35-5938-4D03-BC6C-4D9735822359}" srcOrd="0" destOrd="0" presId="urn:microsoft.com/office/officeart/2005/8/layout/hierarchy1"/>
    <dgm:cxn modelId="{A942A76B-EF2D-45D6-9F1A-43D86DCFF1EC}" type="presParOf" srcId="{5045E7E1-2EF4-40E5-97C3-9B8EF48C2514}" destId="{45745925-FF8E-46D0-A329-C337864A2E70}" srcOrd="1" destOrd="0" presId="urn:microsoft.com/office/officeart/2005/8/layout/hierarchy1"/>
    <dgm:cxn modelId="{7E8CB65C-892E-4FE3-AB28-EC88CFB419C1}" type="presParOf" srcId="{9B14A541-791E-43EF-9A8F-0E99ABCB6856}" destId="{1354B7B9-B194-4948-9A2E-9A9F427AF016}" srcOrd="1" destOrd="0" presId="urn:microsoft.com/office/officeart/2005/8/layout/hierarchy1"/>
    <dgm:cxn modelId="{EA66713D-AB78-44EE-9669-0014FE56EC65}" type="presParOf" srcId="{1354B7B9-B194-4948-9A2E-9A9F427AF016}" destId="{66EFD79C-D236-43E3-AB1D-6CC395E00F7E}" srcOrd="0" destOrd="0" presId="urn:microsoft.com/office/officeart/2005/8/layout/hierarchy1"/>
    <dgm:cxn modelId="{B0930A06-A49E-4A3C-B814-83C3DF4F635E}" type="presParOf" srcId="{1354B7B9-B194-4948-9A2E-9A9F427AF016}" destId="{0FF6B9D1-BF19-4C6B-8CE1-B39BD2DB1695}" srcOrd="1" destOrd="0" presId="urn:microsoft.com/office/officeart/2005/8/layout/hierarchy1"/>
    <dgm:cxn modelId="{C1BF63D8-9D2A-4855-87D0-4EA150C27F03}" type="presParOf" srcId="{0FF6B9D1-BF19-4C6B-8CE1-B39BD2DB1695}" destId="{B89CA9DC-5E2F-4954-B51C-2121FF0010FE}" srcOrd="0" destOrd="0" presId="urn:microsoft.com/office/officeart/2005/8/layout/hierarchy1"/>
    <dgm:cxn modelId="{2530B092-D23F-49A7-ACBC-77045A5A954D}" type="presParOf" srcId="{B89CA9DC-5E2F-4954-B51C-2121FF0010FE}" destId="{4D7E4C78-2661-43BF-A9D5-0A59A75C03A7}" srcOrd="0" destOrd="0" presId="urn:microsoft.com/office/officeart/2005/8/layout/hierarchy1"/>
    <dgm:cxn modelId="{44B099D0-DFE4-41F1-8B83-D01FA3B55C25}" type="presParOf" srcId="{B89CA9DC-5E2F-4954-B51C-2121FF0010FE}" destId="{A992BFF9-79E2-4162-9436-952F2EB9D0EB}" srcOrd="1" destOrd="0" presId="urn:microsoft.com/office/officeart/2005/8/layout/hierarchy1"/>
    <dgm:cxn modelId="{8DD6E8B0-33E6-45B5-A829-AC4B7F3A06AD}" type="presParOf" srcId="{0FF6B9D1-BF19-4C6B-8CE1-B39BD2DB1695}" destId="{7DB2A093-0906-46C1-AAB5-1BB2BB903543}" srcOrd="1" destOrd="0" presId="urn:microsoft.com/office/officeart/2005/8/layout/hierarchy1"/>
    <dgm:cxn modelId="{6DA5CE49-6B9B-452B-9294-C6734FB8A5F5}" type="presParOf" srcId="{1354B7B9-B194-4948-9A2E-9A9F427AF016}" destId="{03EAC925-F862-4310-97C6-C979011DFEDF}" srcOrd="2" destOrd="0" presId="urn:microsoft.com/office/officeart/2005/8/layout/hierarchy1"/>
    <dgm:cxn modelId="{62495157-4088-4EFF-BCD6-36C89CAED3FD}" type="presParOf" srcId="{1354B7B9-B194-4948-9A2E-9A9F427AF016}" destId="{73146B01-FC46-45C4-B281-48C30FB31448}" srcOrd="3" destOrd="0" presId="urn:microsoft.com/office/officeart/2005/8/layout/hierarchy1"/>
    <dgm:cxn modelId="{FBAA7D1A-C1E8-4472-94FA-58886E2F0DA4}" type="presParOf" srcId="{73146B01-FC46-45C4-B281-48C30FB31448}" destId="{E4219EAF-7A76-456C-AA2D-65842B27269B}" srcOrd="0" destOrd="0" presId="urn:microsoft.com/office/officeart/2005/8/layout/hierarchy1"/>
    <dgm:cxn modelId="{E3196239-BFE4-4326-8754-B3E89BE1D6EC}" type="presParOf" srcId="{E4219EAF-7A76-456C-AA2D-65842B27269B}" destId="{02982C32-7B99-4CFB-B869-BA7BDBEE3CF6}" srcOrd="0" destOrd="0" presId="urn:microsoft.com/office/officeart/2005/8/layout/hierarchy1"/>
    <dgm:cxn modelId="{35225B5A-0400-4A1A-8DDC-99EC18C85FF9}" type="presParOf" srcId="{E4219EAF-7A76-456C-AA2D-65842B27269B}" destId="{F301B716-F2D8-4721-A332-A85CA0271E63}" srcOrd="1" destOrd="0" presId="urn:microsoft.com/office/officeart/2005/8/layout/hierarchy1"/>
    <dgm:cxn modelId="{A2E3CEA3-A174-4CE5-B6EB-0831FC4D05E9}" type="presParOf" srcId="{73146B01-FC46-45C4-B281-48C30FB31448}" destId="{DB7DB0FD-6966-48AE-8575-6F3828C22EE9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25F218C3-F89D-4B00-8315-944479862A9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230E6F6F-0E40-48B8-84D6-13D2A9B8B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72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эффективен используют редко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157192"/>
            <a:ext cx="1981200" cy="1520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Информатика</a:t>
            </a:r>
          </a:p>
          <a:p>
            <a:pPr algn="ctr"/>
            <a:r>
              <a:rPr lang="ru-RU" dirty="0" smtClean="0"/>
              <a:t>10 класс</a:t>
            </a:r>
          </a:p>
          <a:p>
            <a:pPr algn="ctr"/>
            <a:r>
              <a:rPr lang="ru-RU" dirty="0" smtClean="0"/>
              <a:t>Углубленный уровень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Алгоритмы поиска данных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904456"/>
            <a:ext cx="5904656" cy="698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/>
              <a:t>Теоретические основы информатики</a:t>
            </a:r>
            <a:endParaRPr lang="ru-RU" sz="2400" cap="none" dirty="0"/>
          </a:p>
        </p:txBody>
      </p:sp>
      <p:pic>
        <p:nvPicPr>
          <p:cNvPr id="1026" name="Picture 2" descr="C:\Users\admin\Desktop\10251859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8" t="26152" r="45635" b="46633"/>
          <a:stretch/>
        </p:blipFill>
        <p:spPr bwMode="auto">
          <a:xfrm>
            <a:off x="323528" y="332656"/>
            <a:ext cx="1983779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9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2357430"/>
            <a:ext cx="5334009" cy="37101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/>
              <a:t>В журнале успеваемости учащихся со сведениями о годовых оценках требуется осуществить поиск всех отличников по информатике. Что в этой ситуации является набором данных, что – ключом поиска, что критерием поиска?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pic>
        <p:nvPicPr>
          <p:cNvPr id="4" name="Рисунок 3" descr="GL000413792_001_0002.jpg"/>
          <p:cNvPicPr>
            <a:picLocks noChangeAspect="1"/>
          </p:cNvPicPr>
          <p:nvPr/>
        </p:nvPicPr>
        <p:blipFill>
          <a:blip r:embed="rId2"/>
          <a:srcRect l="13471" r="14135"/>
          <a:stretch>
            <a:fillRect/>
          </a:stretch>
        </p:blipFill>
        <p:spPr>
          <a:xfrm>
            <a:off x="5786446" y="2428868"/>
            <a:ext cx="2857520" cy="3684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2607964"/>
          <a:ext cx="8407400" cy="353568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833810"/>
                <a:gridCol w="4573590"/>
              </a:tblGrid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2600" dirty="0" smtClean="0"/>
                        <a:t>Описание: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600" dirty="0" err="1" smtClean="0">
                          <a:latin typeface="Courier New" pitchFamily="49" charset="0"/>
                          <a:cs typeface="Courier New" pitchFamily="49" charset="0"/>
                        </a:rPr>
                        <a:t>var</a:t>
                      </a:r>
                      <a:endParaRPr lang="en-US" sz="2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2600" dirty="0" smtClean="0">
                          <a:latin typeface="Courier New" pitchFamily="49" charset="0"/>
                          <a:cs typeface="Courier New" pitchFamily="49" charset="0"/>
                        </a:rPr>
                        <a:t>	f: text;</a:t>
                      </a:r>
                      <a:endParaRPr lang="ru-RU" sz="2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Связь файла в коде и файла на диске: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latin typeface="Courier New" pitchFamily="49" charset="0"/>
                          <a:cs typeface="Courier New" pitchFamily="49" charset="0"/>
                        </a:rPr>
                        <a:t>assign(</a:t>
                      </a:r>
                      <a:r>
                        <a:rPr lang="en-US" sz="2600" dirty="0" err="1" smtClean="0">
                          <a:latin typeface="Courier New" pitchFamily="49" charset="0"/>
                          <a:cs typeface="Courier New" pitchFamily="49" charset="0"/>
                        </a:rPr>
                        <a:t>f,’input.txt</a:t>
                      </a:r>
                      <a:r>
                        <a:rPr lang="en-US" sz="2600" dirty="0" smtClean="0">
                          <a:latin typeface="Courier New" pitchFamily="49" charset="0"/>
                          <a:cs typeface="Courier New" pitchFamily="49" charset="0"/>
                        </a:rPr>
                        <a:t>’);</a:t>
                      </a:r>
                      <a:endParaRPr lang="ru-RU" sz="2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Открытие существующего файла для чтения: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latin typeface="Courier New" pitchFamily="49" charset="0"/>
                          <a:cs typeface="Courier New" pitchFamily="49" charset="0"/>
                        </a:rPr>
                        <a:t>reset(f);</a:t>
                      </a:r>
                      <a:endParaRPr lang="ru-RU" sz="2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Чтение из файла: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latin typeface="Courier New" pitchFamily="49" charset="0"/>
                          <a:cs typeface="Courier New" pitchFamily="49" charset="0"/>
                        </a:rPr>
                        <a:t>read(f, x)</a:t>
                      </a:r>
                      <a:endParaRPr lang="ru-RU" sz="2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файлами в </a:t>
            </a:r>
            <a:r>
              <a:rPr lang="en-US" dirty="0" smtClean="0"/>
              <a:t>Pascal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1" y="1807674"/>
            <a:ext cx="7858180" cy="4693160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1600" b="1" kern="0" spc="0" dirty="0" err="1" smtClean="0">
                <a:latin typeface="Courier New" pitchFamily="49" charset="0"/>
                <a:cs typeface="Courier New" pitchFamily="49" charset="0"/>
              </a:rPr>
              <a:t>var</a:t>
            </a:r>
            <a:endParaRPr lang="en-US" sz="1600" b="1" kern="0" spc="0" dirty="0" smtClean="0">
              <a:latin typeface="Courier New" pitchFamily="49" charset="0"/>
              <a:cs typeface="Courier New" pitchFamily="49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en-US" sz="1600" kern="0" spc="0" dirty="0" smtClean="0">
                <a:latin typeface="Courier New" pitchFamily="49" charset="0"/>
                <a:cs typeface="Courier New" pitchFamily="49" charset="0"/>
              </a:rPr>
              <a:t>f: text;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kern="0" spc="0" dirty="0" smtClean="0">
                <a:latin typeface="Courier New" pitchFamily="49" charset="0"/>
                <a:cs typeface="Courier New" pitchFamily="49" charset="0"/>
              </a:rPr>
              <a:t>team: </a:t>
            </a:r>
            <a:r>
              <a:rPr lang="en-US" sz="1600" b="1" kern="0" spc="0" dirty="0" smtClean="0">
                <a:latin typeface="Courier New" pitchFamily="49" charset="0"/>
                <a:cs typeface="Courier New" pitchFamily="49" charset="0"/>
              </a:rPr>
              <a:t>array[1..16] of string;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kern="0" spc="0" dirty="0" smtClean="0">
                <a:latin typeface="Courier New" pitchFamily="49" charset="0"/>
                <a:cs typeface="Courier New" pitchFamily="49" charset="0"/>
              </a:rPr>
              <a:t>p: </a:t>
            </a:r>
            <a:r>
              <a:rPr lang="en-US" sz="1600" b="1" kern="0" spc="0" dirty="0" smtClean="0">
                <a:latin typeface="Courier New" pitchFamily="49" charset="0"/>
                <a:cs typeface="Courier New" pitchFamily="49" charset="0"/>
              </a:rPr>
              <a:t>array[1..16] of byte;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kern="0" spc="0" dirty="0" err="1" smtClean="0">
                <a:latin typeface="Courier New" pitchFamily="49" charset="0"/>
                <a:cs typeface="Courier New" pitchFamily="49" charset="0"/>
              </a:rPr>
              <a:t>i,er</a:t>
            </a:r>
            <a:r>
              <a:rPr lang="en-US" sz="1600" kern="0" spc="0" dirty="0" smtClean="0">
                <a:latin typeface="Courier New" pitchFamily="49" charset="0"/>
                <a:cs typeface="Courier New" pitchFamily="49" charset="0"/>
              </a:rPr>
              <a:t>: integer;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kern="0" spc="0" dirty="0" smtClean="0">
                <a:latin typeface="Courier New" pitchFamily="49" charset="0"/>
                <a:cs typeface="Courier New" pitchFamily="49" charset="0"/>
              </a:rPr>
              <a:t>s: string;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b="1" kern="0" spc="0" dirty="0" smtClean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kern="0" spc="0" dirty="0" smtClean="0">
                <a:latin typeface="Courier New" pitchFamily="49" charset="0"/>
                <a:cs typeface="Courier New" pitchFamily="49" charset="0"/>
              </a:rPr>
              <a:t>assign(</a:t>
            </a:r>
            <a:r>
              <a:rPr lang="en-US" sz="1600" kern="0" spc="0" dirty="0" err="1" smtClean="0">
                <a:latin typeface="Courier New" pitchFamily="49" charset="0"/>
                <a:cs typeface="Courier New" pitchFamily="49" charset="0"/>
              </a:rPr>
              <a:t>f,'input.txt</a:t>
            </a:r>
            <a:r>
              <a:rPr lang="en-US" sz="1600" kern="0" spc="0" dirty="0" smtClean="0">
                <a:latin typeface="Courier New" pitchFamily="49" charset="0"/>
                <a:cs typeface="Courier New" pitchFamily="49" charset="0"/>
              </a:rPr>
              <a:t>');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kern="0" spc="0" dirty="0" smtClean="0">
                <a:latin typeface="Courier New" pitchFamily="49" charset="0"/>
                <a:cs typeface="Courier New" pitchFamily="49" charset="0"/>
              </a:rPr>
              <a:t>reset(f);</a:t>
            </a:r>
          </a:p>
          <a:p>
            <a:pPr marL="0">
              <a:spcBef>
                <a:spcPts val="0"/>
              </a:spcBef>
              <a:buNone/>
            </a:pPr>
            <a:r>
              <a:rPr lang="pl-PL" sz="1600" b="1" kern="0" spc="0" dirty="0" smtClean="0">
                <a:latin typeface="Courier New" pitchFamily="49" charset="0"/>
                <a:cs typeface="Courier New" pitchFamily="49" charset="0"/>
              </a:rPr>
              <a:t>for i:=1 to 16 do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b="1" kern="0" spc="0" dirty="0" smtClean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kern="0" spc="0" dirty="0" err="1" smtClean="0">
                <a:latin typeface="Courier New" pitchFamily="49" charset="0"/>
                <a:cs typeface="Courier New" pitchFamily="49" charset="0"/>
              </a:rPr>
              <a:t>readln</a:t>
            </a:r>
            <a:r>
              <a:rPr lang="en-US" sz="1600" kern="0" spc="0" dirty="0" smtClean="0">
                <a:latin typeface="Courier New" pitchFamily="49" charset="0"/>
                <a:cs typeface="Courier New" pitchFamily="49" charset="0"/>
              </a:rPr>
              <a:t>(f, s);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kern="0" spc="0" dirty="0" smtClean="0">
                <a:latin typeface="Courier New" pitchFamily="49" charset="0"/>
                <a:cs typeface="Courier New" pitchFamily="49" charset="0"/>
              </a:rPr>
              <a:t>team[</a:t>
            </a:r>
            <a:r>
              <a:rPr lang="en-US" sz="1600" kern="0" spc="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spc="0" dirty="0" smtClean="0">
                <a:latin typeface="Courier New" pitchFamily="49" charset="0"/>
                <a:cs typeface="Courier New" pitchFamily="49" charset="0"/>
              </a:rPr>
              <a:t>]:= copy(s,1,pos(';',s)-1);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kern="0" spc="0" dirty="0" err="1" smtClean="0">
                <a:latin typeface="Courier New" pitchFamily="49" charset="0"/>
                <a:cs typeface="Courier New" pitchFamily="49" charset="0"/>
              </a:rPr>
              <a:t>val</a:t>
            </a:r>
            <a:r>
              <a:rPr lang="en-US" sz="1600" kern="0" spc="0" dirty="0" smtClean="0">
                <a:latin typeface="Courier New" pitchFamily="49" charset="0"/>
                <a:cs typeface="Courier New" pitchFamily="49" charset="0"/>
              </a:rPr>
              <a:t>(copy(</a:t>
            </a:r>
            <a:r>
              <a:rPr lang="en-US" sz="1600" kern="0" spc="0" dirty="0" err="1" smtClean="0">
                <a:latin typeface="Courier New" pitchFamily="49" charset="0"/>
                <a:cs typeface="Courier New" pitchFamily="49" charset="0"/>
              </a:rPr>
              <a:t>s,pos</a:t>
            </a:r>
            <a:r>
              <a:rPr lang="en-US" sz="1600" kern="0" spc="0" dirty="0" smtClean="0">
                <a:latin typeface="Courier New" pitchFamily="49" charset="0"/>
                <a:cs typeface="Courier New" pitchFamily="49" charset="0"/>
              </a:rPr>
              <a:t>(';',s)+1,length(s)),p[</a:t>
            </a:r>
            <a:r>
              <a:rPr lang="en-US" sz="1600" kern="0" spc="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spc="0" dirty="0" smtClean="0">
                <a:latin typeface="Courier New" pitchFamily="49" charset="0"/>
                <a:cs typeface="Courier New" pitchFamily="49" charset="0"/>
              </a:rPr>
              <a:t>],</a:t>
            </a:r>
            <a:r>
              <a:rPr lang="en-US" sz="1600" kern="0" spc="0" dirty="0" err="1" smtClean="0">
                <a:latin typeface="Courier New" pitchFamily="49" charset="0"/>
                <a:cs typeface="Courier New" pitchFamily="49" charset="0"/>
              </a:rPr>
              <a:t>er</a:t>
            </a:r>
            <a:r>
              <a:rPr lang="en-US" sz="1600" kern="0" spc="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b="1" kern="0" spc="0" dirty="0" smtClean="0">
                <a:latin typeface="Courier New" pitchFamily="49" charset="0"/>
                <a:cs typeface="Courier New" pitchFamily="49" charset="0"/>
              </a:rPr>
              <a:t>end;</a:t>
            </a:r>
          </a:p>
          <a:p>
            <a:pPr marL="0">
              <a:spcBef>
                <a:spcPts val="0"/>
              </a:spcBef>
              <a:buNone/>
            </a:pPr>
            <a:r>
              <a:rPr lang="pl-PL" sz="1600" b="1" kern="0" spc="0" dirty="0" smtClean="0">
                <a:latin typeface="Courier New" pitchFamily="49" charset="0"/>
                <a:cs typeface="Courier New" pitchFamily="49" charset="0"/>
              </a:rPr>
              <a:t>for i:=1 to 16 do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kern="0" spc="0" dirty="0" smtClean="0">
                <a:latin typeface="Courier New" pitchFamily="49" charset="0"/>
                <a:cs typeface="Courier New" pitchFamily="49" charset="0"/>
              </a:rPr>
              <a:t>write(team[</a:t>
            </a:r>
            <a:r>
              <a:rPr lang="en-US" sz="1600" kern="0" spc="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spc="0" dirty="0" smtClean="0">
                <a:latin typeface="Courier New" pitchFamily="49" charset="0"/>
                <a:cs typeface="Courier New" pitchFamily="49" charset="0"/>
              </a:rPr>
              <a:t>], ' ', p[</a:t>
            </a:r>
            <a:r>
              <a:rPr lang="en-US" sz="1600" kern="0" spc="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spc="0" dirty="0" smtClean="0">
                <a:latin typeface="Courier New" pitchFamily="49" charset="0"/>
                <a:cs typeface="Courier New" pitchFamily="49" charset="0"/>
              </a:rPr>
              <a:t>], </a:t>
            </a:r>
            <a:r>
              <a:rPr lang="en-US" sz="1600" kern="0" spc="0" dirty="0" err="1" smtClean="0">
                <a:latin typeface="Courier New" pitchFamily="49" charset="0"/>
                <a:cs typeface="Courier New" pitchFamily="49" charset="0"/>
              </a:rPr>
              <a:t>chr</a:t>
            </a:r>
            <a:r>
              <a:rPr lang="en-US" sz="1600" kern="0" spc="0" dirty="0" smtClean="0">
                <a:latin typeface="Courier New" pitchFamily="49" charset="0"/>
                <a:cs typeface="Courier New" pitchFamily="49" charset="0"/>
              </a:rPr>
              <a:t>(13));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b="1" kern="0" spc="0" dirty="0" smtClean="0"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1600" b="1" kern="0" spc="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sz="1600" kern="0" spc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данных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9114" t="38194" r="19922" b="52257"/>
          <a:stretch>
            <a:fillRect/>
          </a:stretch>
        </p:blipFill>
        <p:spPr bwMode="auto">
          <a:xfrm>
            <a:off x="285720" y="1714488"/>
            <a:ext cx="849462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t="30035" r="50320" b="28298"/>
          <a:stretch>
            <a:fillRect/>
          </a:stretch>
        </p:blipFill>
        <p:spPr bwMode="auto">
          <a:xfrm>
            <a:off x="4500562" y="3214686"/>
            <a:ext cx="442915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1562769174_tablica-mendeleeva-himicheskie-elementy-v-tablice-periodic-table-periodic-table-wallpapers-element-melting-points-desktop-mendeleev-jadvali-mendeleev-zhadvali-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19" y="3071810"/>
            <a:ext cx="3810027" cy="2857520"/>
          </a:xfrm>
          <a:prstGeom prst="rect">
            <a:avLst/>
          </a:prstGeom>
        </p:spPr>
      </p:pic>
      <p:pic>
        <p:nvPicPr>
          <p:cNvPr id="10" name="Рисунок 9" descr="ph_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3714752"/>
            <a:ext cx="2175269" cy="300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33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600" b="1" dirty="0" smtClean="0"/>
              <a:t>Набор данных </a:t>
            </a:r>
            <a:r>
              <a:rPr lang="ru-RU" sz="2600" dirty="0" smtClean="0"/>
              <a:t>– совокупность данных, среди которых осуществляется поиск.</a:t>
            </a:r>
          </a:p>
          <a:p>
            <a:pPr algn="ctr">
              <a:buNone/>
            </a:pPr>
            <a:endParaRPr lang="ru-RU" sz="2600" dirty="0" smtClean="0"/>
          </a:p>
          <a:p>
            <a:pPr algn="ctr">
              <a:buNone/>
            </a:pPr>
            <a:r>
              <a:rPr lang="ru-RU" sz="2600" dirty="0" smtClean="0"/>
              <a:t>Состоит из </a:t>
            </a:r>
            <a:r>
              <a:rPr lang="ru-RU" sz="2600" b="1" dirty="0" smtClean="0"/>
              <a:t>записей</a:t>
            </a:r>
            <a:r>
              <a:rPr lang="ru-RU" sz="2600" dirty="0" smtClean="0"/>
              <a:t>, состоящих из </a:t>
            </a:r>
            <a:r>
              <a:rPr lang="ru-RU" sz="2600" b="1" dirty="0" smtClean="0"/>
              <a:t>полей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Атрибуты поиска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t="19965" r="19271" b="41840"/>
          <a:stretch>
            <a:fillRect/>
          </a:stretch>
        </p:blipFill>
        <p:spPr bwMode="auto">
          <a:xfrm>
            <a:off x="571472" y="3714752"/>
            <a:ext cx="8143932" cy="288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600" b="1" dirty="0" smtClean="0"/>
              <a:t>Ключ поиска</a:t>
            </a:r>
            <a:r>
              <a:rPr lang="ru-RU" sz="2600" dirty="0" smtClean="0"/>
              <a:t>– поле записи, по значению которого осуществляется поиск.</a:t>
            </a:r>
          </a:p>
          <a:p>
            <a:pPr algn="ctr">
              <a:buNone/>
            </a:pPr>
            <a:endParaRPr lang="ru-RU" sz="2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Атрибуты поиска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t="19965" r="19271" b="41840"/>
          <a:stretch>
            <a:fillRect/>
          </a:stretch>
        </p:blipFill>
        <p:spPr bwMode="auto">
          <a:xfrm>
            <a:off x="571472" y="3714752"/>
            <a:ext cx="8143932" cy="288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600" b="1" dirty="0" smtClean="0"/>
              <a:t>Критерий поиска</a:t>
            </a:r>
            <a:r>
              <a:rPr lang="ru-RU" sz="2600" dirty="0" smtClean="0"/>
              <a:t>– условие, которому должно удовлетворять значение ключа поиска в искомой записи.</a:t>
            </a:r>
          </a:p>
          <a:p>
            <a:pPr algn="ctr">
              <a:buNone/>
            </a:pPr>
            <a:endParaRPr lang="ru-RU" sz="2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Атрибуты поиска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t="19965" r="19271" b="41840"/>
          <a:stretch>
            <a:fillRect/>
          </a:stretch>
        </p:blipFill>
        <p:spPr bwMode="auto">
          <a:xfrm>
            <a:off x="571472" y="3714752"/>
            <a:ext cx="8143932" cy="288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43042" y="1857364"/>
          <a:ext cx="571504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набора данных</a:t>
            </a:r>
            <a:endParaRPr lang="ru-RU" dirty="0"/>
          </a:p>
        </p:txBody>
      </p:sp>
      <p:pic>
        <p:nvPicPr>
          <p:cNvPr id="7" name="Рисунок 6" descr="60072465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43268" y="1643050"/>
            <a:ext cx="1848072" cy="2643206"/>
          </a:xfrm>
          <a:prstGeom prst="rect">
            <a:avLst/>
          </a:prstGeom>
        </p:spPr>
      </p:pic>
      <p:pic>
        <p:nvPicPr>
          <p:cNvPr id="8" name="Рисунок 7" descr="cover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1643050"/>
            <a:ext cx="1753618" cy="26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4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5008" y="3214687"/>
            <a:ext cx="3073884" cy="135732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dirty="0" smtClean="0"/>
              <a:t>Среднее в</a:t>
            </a:r>
            <a:r>
              <a:rPr lang="ru-RU" sz="2800" dirty="0" smtClean="0"/>
              <a:t>ремя поиска:</a:t>
            </a:r>
          </a:p>
          <a:p>
            <a:pPr algn="ctr">
              <a:buNone/>
            </a:pPr>
            <a:r>
              <a:rPr lang="en-US" sz="2800" b="1" dirty="0" smtClean="0"/>
              <a:t>N/2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Последовательный перебор</a:t>
            </a: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33290"/>
            <a:ext cx="5362587" cy="525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5589305"/>
            <a:ext cx="8407893" cy="98296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/>
              <a:t>Универсальный метод поиска для любых упорядоченных данных.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бинарного поиска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381000" y="1643050"/>
          <a:ext cx="840583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982"/>
                <a:gridCol w="933982"/>
                <a:gridCol w="933982"/>
                <a:gridCol w="933982"/>
                <a:gridCol w="933982"/>
                <a:gridCol w="933982"/>
                <a:gridCol w="933982"/>
                <a:gridCol w="933982"/>
                <a:gridCol w="9339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2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3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4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5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7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8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X</a:t>
                      </a:r>
                      <a:endParaRPr lang="ru-RU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Блочный поиск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0999" y="1879112"/>
            <a:ext cx="5119695" cy="44074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600" b="1" dirty="0" smtClean="0"/>
              <a:t>Блочно-последовательный</a:t>
            </a:r>
          </a:p>
          <a:p>
            <a:r>
              <a:rPr lang="ru-RU" sz="2600" dirty="0" smtClean="0"/>
              <a:t>с помощью индекса выбирается нужный блок</a:t>
            </a:r>
            <a:r>
              <a:rPr lang="en-US" sz="2600" dirty="0" smtClean="0"/>
              <a:t>;</a:t>
            </a:r>
          </a:p>
          <a:p>
            <a:r>
              <a:rPr lang="ru-RU" sz="2600" dirty="0" smtClean="0"/>
              <a:t>внутри блока поиск производится последовательный поиск.</a:t>
            </a:r>
          </a:p>
          <a:p>
            <a:pPr algn="ctr">
              <a:buNone/>
            </a:pPr>
            <a:r>
              <a:rPr lang="ru-RU" sz="2600" b="1" dirty="0" smtClean="0"/>
              <a:t>Метод спуска</a:t>
            </a:r>
          </a:p>
          <a:p>
            <a:r>
              <a:rPr lang="ru-RU" sz="2600" dirty="0" smtClean="0"/>
              <a:t>используется для иерархических структур данных.</a:t>
            </a:r>
            <a:endParaRPr lang="ru-RU" sz="2600" dirty="0"/>
          </a:p>
        </p:txBody>
      </p:sp>
      <p:pic>
        <p:nvPicPr>
          <p:cNvPr id="6" name="Рисунок 5" descr="6007246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714488"/>
            <a:ext cx="1848072" cy="2643206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 l="4557" t="19097" r="77865" b="56597"/>
          <a:stretch>
            <a:fillRect/>
          </a:stretch>
        </p:blipFill>
        <p:spPr bwMode="auto">
          <a:xfrm>
            <a:off x="6286512" y="4418549"/>
            <a:ext cx="2214578" cy="229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4FACF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1800</TotalTime>
  <Words>291</Words>
  <Application>Microsoft Office PowerPoint</Application>
  <PresentationFormat>Экран (4:3)</PresentationFormat>
  <Paragraphs>71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Сетка</vt:lpstr>
      <vt:lpstr>Алгоритмы поиска данных</vt:lpstr>
      <vt:lpstr>Поиск данных</vt:lpstr>
      <vt:lpstr>Атрибуты поиска</vt:lpstr>
      <vt:lpstr>Атрибуты поиска</vt:lpstr>
      <vt:lpstr>Атрибуты поиска</vt:lpstr>
      <vt:lpstr>Организация набора данных</vt:lpstr>
      <vt:lpstr>Последовательный перебор</vt:lpstr>
      <vt:lpstr>Метод бинарного поиска</vt:lpstr>
      <vt:lpstr>Блочный поиск</vt:lpstr>
      <vt:lpstr>Задание</vt:lpstr>
      <vt:lpstr>Работа с файлами в Pascal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информация</dc:title>
  <dc:creator>admin</dc:creator>
  <cp:lastModifiedBy>Торин Е.В.</cp:lastModifiedBy>
  <cp:revision>162</cp:revision>
  <dcterms:created xsi:type="dcterms:W3CDTF">2019-09-01T16:55:17Z</dcterms:created>
  <dcterms:modified xsi:type="dcterms:W3CDTF">2020-02-19T13:02:54Z</dcterms:modified>
</cp:coreProperties>
</file>