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70" r:id="rId3"/>
    <p:sldId id="261" r:id="rId4"/>
    <p:sldId id="262" r:id="rId5"/>
    <p:sldId id="263" r:id="rId6"/>
    <p:sldId id="271" r:id="rId7"/>
    <p:sldId id="272" r:id="rId8"/>
    <p:sldId id="273" r:id="rId9"/>
    <p:sldId id="274" r:id="rId10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>
        <p:scale>
          <a:sx n="75" d="100"/>
          <a:sy n="75" d="100"/>
        </p:scale>
        <p:origin x="-266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25F218C3-F89D-4B00-8315-944479862A9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230E6F6F-0E40-48B8-84D6-13D2A9B8B8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B%D0%B5%D0%BA%D1%82%D1%80%D0%BE%D0%B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ru.wikipedia.org/wiki/%D0%AD%D0%BB%D0%B5%D0%BA%D1%82%D1%80%D0%BE%D0%BD" TargetMode="External"/><Relationship Id="rId4" Type="http://schemas.openxmlformats.org/officeDocument/2006/relationships/hyperlink" Target="https://ru.wikipedia.org/wiki/%D0%AD%D0%BB%D0%B5%D0%BA%D1%82%D1%80%D0%B8%D1%87%D0%B5%D1%81%D0%BA%D0%B8%D0%B9_%D1%82%D0%BE%D0%B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2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МАРК-1</a:t>
            </a:r>
          </a:p>
          <a:p>
            <a:r>
              <a:rPr lang="ru-RU" dirty="0" smtClean="0"/>
              <a:t>1944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495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Катод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—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Электрод"/>
              </a:rPr>
              <a:t>электрод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электронного или электротехнического прибора или устройства, характеризующийся тем, что движение электронов во внешней цепи направлено к нему.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электротехнике за направление тока принято считать направление движения положительных зарядов, поэтому в вакуумных и полупроводниковых приборах и электролизных ячейках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Электрический ток"/>
              </a:rPr>
              <a:t>ток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течёт от положительного анода к отрицательному катоду, а 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Электрон"/>
              </a:rPr>
              <a:t>электроны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соответственно, наоборот, от катода к аноду.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Полевые</a:t>
            </a:r>
          </a:p>
          <a:p>
            <a:r>
              <a:rPr lang="en-US" dirty="0" smtClean="0"/>
              <a:t>https://dzen.ru/a/ZIoQML-vhiQ-30ut</a:t>
            </a:r>
          </a:p>
          <a:p>
            <a:r>
              <a:rPr lang="en-US" dirty="0" smtClean="0"/>
              <a:t>http://mnc.ru/?path=./cpu/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E6F6F-0E40-48B8-84D6-13D2A9B8B82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2BD4BE-A204-4BD5-8EC9-B3316DB8EEB7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71DD98F4-09E6-4831-9B04-140D4709C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5157192"/>
            <a:ext cx="1981200" cy="15200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Информатика</a:t>
            </a:r>
          </a:p>
          <a:p>
            <a:pPr algn="ctr"/>
            <a:r>
              <a:rPr lang="ru-RU" dirty="0" smtClean="0"/>
              <a:t>10 класс</a:t>
            </a:r>
          </a:p>
          <a:p>
            <a:pPr algn="ctr"/>
            <a:r>
              <a:rPr lang="ru-RU" dirty="0" smtClean="0"/>
              <a:t>Углубленный уровень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Логические элементы и переключательные схемы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904456"/>
            <a:ext cx="5904656" cy="69837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200" kern="1200" cap="all" spc="15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cap="none" dirty="0" smtClean="0"/>
              <a:t>Компьютер</a:t>
            </a:r>
            <a:endParaRPr lang="ru-RU" sz="2400" cap="none" dirty="0"/>
          </a:p>
        </p:txBody>
      </p:sp>
      <p:pic>
        <p:nvPicPr>
          <p:cNvPr id="1026" name="Picture 2" descr="C:\Users\admin\Desktop\1025185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68" t="26152" r="45635" b="46633"/>
          <a:stretch/>
        </p:blipFill>
        <p:spPr bwMode="auto">
          <a:xfrm>
            <a:off x="323528" y="332656"/>
            <a:ext cx="1983779" cy="1656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9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</a:t>
            </a:r>
            <a:r>
              <a:rPr lang="ru-RU" dirty="0" err="1" smtClean="0"/>
              <a:t>элемены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600" dirty="0"/>
              <a:t>устройства, предназначенные для обработки информации в цифровой </a:t>
            </a:r>
            <a:r>
              <a:rPr lang="ru-RU" sz="2600" dirty="0" smtClean="0"/>
              <a:t>форме.</a:t>
            </a:r>
            <a:endParaRPr lang="ru-RU" sz="2600" dirty="0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642910" y="3714765"/>
            <a:ext cx="2344737" cy="1995488"/>
            <a:chOff x="413" y="2886"/>
            <a:chExt cx="1477" cy="1257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21" y="356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884" y="2976"/>
              <a:ext cx="545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altLang="ru-RU" sz="240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21" y="3158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429" y="3385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1156" y="3022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ru-RU" sz="2400"/>
                <a:t>&amp;</a:t>
              </a:r>
              <a:endParaRPr lang="ru-RU" altLang="ru-RU" sz="2400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476" y="2886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/>
                <a:t>А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76" y="3294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/>
                <a:t>В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413" y="3893"/>
              <a:ext cx="1477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tabLst>
                  <a:tab pos="2147888" algn="l"/>
                </a:tabLst>
                <a:defRPr/>
              </a:pPr>
              <a:r>
                <a:rPr lang="ru-RU" sz="2000" b="1" dirty="0"/>
                <a:t>   И</a:t>
              </a:r>
              <a:r>
                <a:rPr lang="ru-RU" sz="2000" dirty="0"/>
                <a:t> (</a:t>
              </a:r>
              <a:r>
                <a:rPr lang="ru-RU" sz="2000" dirty="0" err="1"/>
                <a:t>конъюнктор</a:t>
              </a:r>
              <a:r>
                <a:rPr lang="ru-RU" sz="2000" dirty="0"/>
                <a:t>)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3611535" y="3714766"/>
            <a:ext cx="2376487" cy="2000250"/>
            <a:chOff x="2283" y="2886"/>
            <a:chExt cx="1497" cy="1260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835" y="2977"/>
              <a:ext cx="545" cy="86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altLang="ru-RU" sz="2400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472" y="315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472" y="3567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380" y="3386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3107" y="3023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/>
                <a:t>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2473" y="2886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/>
                <a:t>А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473" y="3294"/>
              <a:ext cx="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/>
                <a:t>В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2283" y="3896"/>
              <a:ext cx="1497" cy="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/>
                <a:t>ИЛИ</a:t>
              </a:r>
              <a:r>
                <a:rPr lang="ru-RU" sz="2000" dirty="0"/>
                <a:t> (</a:t>
              </a:r>
              <a:r>
                <a:rPr lang="ru-RU" sz="2000" dirty="0" err="1"/>
                <a:t>дизъюнктор</a:t>
              </a:r>
              <a:r>
                <a:rPr lang="ru-RU" sz="2000" dirty="0"/>
                <a:t>)</a:t>
              </a: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6503960" y="3786204"/>
            <a:ext cx="2087562" cy="1900237"/>
            <a:chOff x="4105" y="2886"/>
            <a:chExt cx="1315" cy="1247"/>
          </a:xfrm>
        </p:grpSpPr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468" y="2886"/>
              <a:ext cx="545" cy="93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 altLang="ru-RU" sz="2400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4105" y="3339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5013" y="3295"/>
              <a:ext cx="3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4967" y="3249"/>
              <a:ext cx="90" cy="9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4150" y="3873"/>
              <a:ext cx="1270" cy="2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b="1" dirty="0"/>
                <a:t>НЕ</a:t>
              </a:r>
              <a:r>
                <a:rPr lang="ru-RU" sz="2000" dirty="0"/>
                <a:t> (инвертор)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4105" y="3067"/>
              <a:ext cx="22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/>
                <a:t>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433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элементы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5E7F5"/>
              </a:clrFrom>
              <a:clrTo>
                <a:srgbClr val="C5E7F5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8" y="3412394"/>
            <a:ext cx="1485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42910" y="5313378"/>
            <a:ext cx="2344737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tabLst>
                <a:tab pos="2147888" algn="l"/>
              </a:tabLst>
              <a:defRPr/>
            </a:pPr>
            <a:r>
              <a:rPr lang="ru-RU" sz="2000" dirty="0" err="1" smtClean="0"/>
              <a:t>Конъюнктор</a:t>
            </a:r>
            <a:endParaRPr lang="ru-RU" sz="2000" dirty="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611535" y="5318141"/>
            <a:ext cx="2376487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 err="1" smtClean="0"/>
              <a:t>Д</a:t>
            </a:r>
            <a:r>
              <a:rPr lang="ru-RU" sz="2000" dirty="0" err="1" smtClean="0"/>
              <a:t>изъюнктор</a:t>
            </a:r>
            <a:endParaRPr lang="ru-RU" sz="2000" dirty="0"/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6575397" y="5290241"/>
            <a:ext cx="201612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dirty="0" smtClean="0"/>
              <a:t>Инвертор</a:t>
            </a:r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4094928" y="3412394"/>
            <a:ext cx="1409700" cy="1609725"/>
            <a:chOff x="4094928" y="3412394"/>
            <a:chExt cx="1409700" cy="1609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928" y="3412394"/>
              <a:ext cx="140970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4572000" y="4365104"/>
              <a:ext cx="14401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864321" y="3326669"/>
            <a:ext cx="1438275" cy="1695450"/>
            <a:chOff x="6864321" y="3326669"/>
            <a:chExt cx="1438275" cy="16954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321" y="3326669"/>
              <a:ext cx="143827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7452320" y="429309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24452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870" t="-1245" r="-1449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764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Электромагнитное реле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89" t="10159" r="48254" b="17601"/>
          <a:stretch/>
        </p:blipFill>
        <p:spPr bwMode="auto">
          <a:xfrm>
            <a:off x="395536" y="1844306"/>
            <a:ext cx="2430561" cy="4320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1280px-Harvard_Mark_I_Computer_-_Input-Output_Detai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8927"/>
            <a:ext cx="5487360" cy="4115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400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Триод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365" t="28924" r="38413" b="27619"/>
          <a:stretch/>
        </p:blipFill>
        <p:spPr bwMode="auto">
          <a:xfrm>
            <a:off x="106286" y="1994700"/>
            <a:ext cx="3529610" cy="388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C:\Users\admin\Desktop\6N2P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82" t="15894" r="27604"/>
          <a:stretch/>
        </p:blipFill>
        <p:spPr bwMode="auto">
          <a:xfrm>
            <a:off x="3589965" y="1916832"/>
            <a:ext cx="2206171" cy="421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5603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308749" cy="4216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26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Транзистор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78" t="16667" r="42064" b="23792"/>
          <a:stretch/>
        </p:blipFill>
        <p:spPr bwMode="auto">
          <a:xfrm>
            <a:off x="6847931" y="1556792"/>
            <a:ext cx="211655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admin\Desktop\314318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0F5F8"/>
              </a:clrFrom>
              <a:clrTo>
                <a:srgbClr val="F0F5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60192"/>
            <a:ext cx="2089612" cy="1461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upload.wikimedia.org/wikipedia/ru/8/82/JFET_N-Channel_Labelled_r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3068960"/>
            <a:ext cx="1428750" cy="1428750"/>
          </a:xfrm>
          <a:prstGeom prst="rect">
            <a:avLst/>
          </a:prstGeom>
          <a:noFill/>
        </p:spPr>
      </p:pic>
      <p:pic>
        <p:nvPicPr>
          <p:cNvPr id="5124" name="Picture 4" descr="Сегодня я изложу самую суть, и постараюсь не уходить далеко в сторону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628800"/>
            <a:ext cx="6120000" cy="2305200"/>
          </a:xfrm>
          <a:prstGeom prst="rect">
            <a:avLst/>
          </a:prstGeom>
          <a:noFill/>
        </p:spPr>
      </p:pic>
      <p:pic>
        <p:nvPicPr>
          <p:cNvPr id="5126" name="Picture 6" descr="Сегодня я изложу самую суть, и постараюсь не уходить далеко в сторону.-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509121"/>
            <a:ext cx="6120000" cy="197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40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800" dirty="0" smtClean="0"/>
              <a:t>Какой логической формуле соответствует следующая переключательная схема: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203848" y="2875349"/>
            <a:ext cx="3096344" cy="3649995"/>
            <a:chOff x="6864321" y="3326669"/>
            <a:chExt cx="1438275" cy="169545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4321" y="3326669"/>
              <a:ext cx="1438275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7452320" y="429309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16200000">
            <a:off x="5018735" y="3255655"/>
            <a:ext cx="1022754" cy="620080"/>
            <a:chOff x="7452320" y="4293096"/>
            <a:chExt cx="475077" cy="36451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5902" t="57001" r="26087" b="21499"/>
            <a:stretch/>
          </p:blipFill>
          <p:spPr bwMode="auto">
            <a:xfrm>
              <a:off x="7668345" y="4293097"/>
              <a:ext cx="259052" cy="36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7452320" y="429309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82589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</a:t>
            </a:r>
            <a:r>
              <a:rPr lang="ru-RU" dirty="0" smtClean="0"/>
              <a:t>ние 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Нарисуйте переключательные схемы, которые моделирует следующие логические формулы:</a:t>
            </a:r>
          </a:p>
          <a:p>
            <a:pPr lvl="1"/>
            <a:r>
              <a:rPr lang="en-US" sz="2600" dirty="0" smtClean="0"/>
              <a:t>A v B v C</a:t>
            </a:r>
          </a:p>
          <a:p>
            <a:pPr lvl="1"/>
            <a:r>
              <a:rPr lang="ru-RU" sz="2600" dirty="0" smtClean="0"/>
              <a:t>НЕ (</a:t>
            </a:r>
            <a:r>
              <a:rPr lang="en-US" sz="2600" dirty="0" smtClean="0"/>
              <a:t>A&amp;B</a:t>
            </a:r>
            <a:r>
              <a:rPr lang="ru-RU" sz="2600" dirty="0" smtClean="0"/>
              <a:t>)</a:t>
            </a:r>
            <a:endParaRPr lang="en-US" sz="2600" dirty="0" smtClean="0"/>
          </a:p>
          <a:p>
            <a:pPr lvl="1"/>
            <a:r>
              <a:rPr lang="en-US" sz="2600" dirty="0" smtClean="0"/>
              <a:t>A&amp;(B v C)</a:t>
            </a:r>
          </a:p>
          <a:p>
            <a:pPr lvl="1"/>
            <a:r>
              <a:rPr lang="ru-RU" sz="2600" dirty="0" smtClean="0"/>
              <a:t>НЕ (</a:t>
            </a:r>
            <a:r>
              <a:rPr lang="en-US" sz="2600" dirty="0" smtClean="0"/>
              <a:t>A v B</a:t>
            </a:r>
            <a:r>
              <a:rPr lang="ru-RU" sz="2600" dirty="0" smtClean="0"/>
              <a:t>)</a:t>
            </a:r>
            <a:r>
              <a:rPr lang="en-US" sz="2600" dirty="0" smtClean="0"/>
              <a:t> &amp; C</a:t>
            </a:r>
          </a:p>
          <a:p>
            <a:pPr lvl="1"/>
            <a:r>
              <a:rPr lang="ru-RU" sz="2600" dirty="0" smtClean="0"/>
              <a:t>НЕ </a:t>
            </a:r>
            <a:r>
              <a:rPr lang="en-US" sz="2600" dirty="0" smtClean="0"/>
              <a:t>A</a:t>
            </a:r>
            <a:r>
              <a:rPr lang="ru-RU" sz="2600" dirty="0" smtClean="0"/>
              <a:t> </a:t>
            </a:r>
            <a:r>
              <a:rPr lang="en-US" sz="2600" dirty="0" smtClean="0"/>
              <a:t>&amp;</a:t>
            </a:r>
            <a:r>
              <a:rPr lang="ru-RU" sz="2600" dirty="0" smtClean="0"/>
              <a:t> </a:t>
            </a:r>
            <a:r>
              <a:rPr lang="en-US" sz="2600" dirty="0" smtClean="0"/>
              <a:t>HE B</a:t>
            </a:r>
          </a:p>
          <a:p>
            <a:pPr lvl="1"/>
            <a:r>
              <a:rPr lang="ru-RU" sz="2600" dirty="0" smtClean="0"/>
              <a:t>НЕ </a:t>
            </a:r>
            <a:r>
              <a:rPr lang="en-US" sz="2600" dirty="0" smtClean="0"/>
              <a:t>A v B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5137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FFFFFF"/>
      </a:lt2>
      <a:accent1>
        <a:srgbClr val="4FACF3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2011</TotalTime>
  <Words>127</Words>
  <Application>Microsoft Office PowerPoint</Application>
  <PresentationFormat>Экран (4:3)</PresentationFormat>
  <Paragraphs>47</Paragraphs>
  <Slides>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Сетка</vt:lpstr>
      <vt:lpstr>Логические элементы и переключательные схемы</vt:lpstr>
      <vt:lpstr>Логические элемены</vt:lpstr>
      <vt:lpstr>Логические элементы</vt:lpstr>
      <vt:lpstr>Задание 1</vt:lpstr>
      <vt:lpstr>Электромагнитное реле</vt:lpstr>
      <vt:lpstr>Триод</vt:lpstr>
      <vt:lpstr>Транзистор</vt:lpstr>
      <vt:lpstr>Задание 2</vt:lpstr>
      <vt:lpstr>Задание 3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информация</dc:title>
  <dc:creator>admin</dc:creator>
  <cp:lastModifiedBy>admin</cp:lastModifiedBy>
  <cp:revision>150</cp:revision>
  <dcterms:created xsi:type="dcterms:W3CDTF">2019-09-01T16:55:17Z</dcterms:created>
  <dcterms:modified xsi:type="dcterms:W3CDTF">2024-02-14T11:27:02Z</dcterms:modified>
</cp:coreProperties>
</file>