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0" r:id="rId3"/>
    <p:sldId id="261" r:id="rId4"/>
    <p:sldId id="262" r:id="rId5"/>
    <p:sldId id="263" r:id="rId6"/>
    <p:sldId id="271" r:id="rId7"/>
    <p:sldId id="273" r:id="rId8"/>
    <p:sldId id="272" r:id="rId9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98" autoAdjust="0"/>
  </p:normalViewPr>
  <p:slideViewPr>
    <p:cSldViewPr>
      <p:cViewPr varScale="1">
        <p:scale>
          <a:sx n="76" d="100"/>
          <a:sy n="76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1933 – модель аналитической</a:t>
            </a:r>
            <a:r>
              <a:rPr lang="ru-RU" baseline="0" dirty="0" smtClean="0"/>
              <a:t> машины</a:t>
            </a:r>
          </a:p>
          <a:p>
            <a:r>
              <a:rPr lang="ru-RU" baseline="0" dirty="0" smtClean="0"/>
              <a:t>Дочь Байрона</a:t>
            </a:r>
          </a:p>
          <a:p>
            <a:r>
              <a:rPr lang="ru-RU" baseline="0" dirty="0" smtClean="0"/>
              <a:t>Так и не построил, деньги кончились.</a:t>
            </a:r>
          </a:p>
          <a:p>
            <a:r>
              <a:rPr lang="ru-RU" baseline="0" dirty="0" smtClean="0"/>
              <a:t>В 21 веке построили, работает, 4 тонны, 2 ошибки нашли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72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1890 год перепись населения в США использовали табулятор</a:t>
            </a:r>
          </a:p>
          <a:p>
            <a:r>
              <a:rPr lang="ru-RU" dirty="0" smtClean="0"/>
              <a:t>Обработали за год вместо 8</a:t>
            </a:r>
          </a:p>
          <a:p>
            <a:r>
              <a:rPr lang="ru-RU" dirty="0" smtClean="0"/>
              <a:t>МСС на основе табуляторов во многих</a:t>
            </a:r>
            <a:r>
              <a:rPr lang="ru-RU" baseline="0" dirty="0" smtClean="0"/>
              <a:t> странах</a:t>
            </a:r>
          </a:p>
          <a:p>
            <a:r>
              <a:rPr lang="ru-RU" baseline="0" dirty="0" smtClean="0"/>
              <a:t>Релейные –</a:t>
            </a:r>
            <a:r>
              <a:rPr lang="en-US" baseline="0" dirty="0" smtClean="0"/>
              <a:t>Mark-1 </a:t>
            </a:r>
            <a:r>
              <a:rPr lang="ru-RU" baseline="0" dirty="0" smtClean="0"/>
              <a:t>США</a:t>
            </a:r>
          </a:p>
          <a:p>
            <a:r>
              <a:rPr lang="ru-RU" dirty="0" smtClean="0"/>
              <a:t>инженер и учёный, специалист по счётно-аналитическим машинам</a:t>
            </a:r>
            <a:endParaRPr lang="ru-RU" baseline="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Первая демонстрация 15.02.1946</a:t>
            </a:r>
          </a:p>
          <a:p>
            <a:r>
              <a:rPr lang="ru-RU" dirty="0" smtClean="0"/>
              <a:t>На электронных лампах</a:t>
            </a:r>
          </a:p>
          <a:p>
            <a:r>
              <a:rPr lang="ru-RU" dirty="0" smtClean="0"/>
              <a:t>10 Система счисления</a:t>
            </a:r>
          </a:p>
          <a:p>
            <a:r>
              <a:rPr lang="ru-RU" dirty="0" smtClean="0"/>
              <a:t>Первые программисты 6 девушек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49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EDVAC </a:t>
            </a:r>
            <a:r>
              <a:rPr lang="ru-RU" dirty="0" smtClean="0"/>
              <a:t>строили</a:t>
            </a:r>
            <a:r>
              <a:rPr lang="ru-RU" baseline="0" dirty="0" smtClean="0"/>
              <a:t> в США </a:t>
            </a:r>
            <a:r>
              <a:rPr lang="ru-RU" baseline="0" dirty="0" err="1" smtClean="0"/>
              <a:t>нейман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теже</a:t>
            </a:r>
            <a:r>
              <a:rPr lang="ru-RU" baseline="0" dirty="0" smtClean="0"/>
              <a:t> что и </a:t>
            </a:r>
            <a:r>
              <a:rPr lang="en-US" baseline="0" dirty="0" smtClean="0"/>
              <a:t>ENIAC </a:t>
            </a:r>
            <a:r>
              <a:rPr lang="ru-RU" baseline="0" dirty="0" smtClean="0"/>
              <a:t>на поссорились, т.к. </a:t>
            </a:r>
            <a:r>
              <a:rPr lang="ru-RU" baseline="0" dirty="0" err="1" smtClean="0"/>
              <a:t>нейман</a:t>
            </a:r>
            <a:r>
              <a:rPr lang="ru-RU" baseline="0" dirty="0" smtClean="0"/>
              <a:t> опубликовал работу о </a:t>
            </a:r>
            <a:r>
              <a:rPr lang="en-US" baseline="0" dirty="0" smtClean="0"/>
              <a:t>EDVAC </a:t>
            </a:r>
            <a:r>
              <a:rPr lang="ru-RU" baseline="0" dirty="0" smtClean="0"/>
              <a:t>без указания </a:t>
            </a:r>
            <a:r>
              <a:rPr lang="ru-RU" baseline="0" smtClean="0"/>
              <a:t>других разработчиков</a:t>
            </a:r>
            <a:endParaRPr lang="ru-RU" dirty="0" smtClean="0"/>
          </a:p>
          <a:p>
            <a:r>
              <a:rPr lang="ru-RU" dirty="0" smtClean="0"/>
              <a:t>Первая по архитектуре фон Неймана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Урал – 1955 год ССР</a:t>
            </a:r>
          </a:p>
          <a:p>
            <a:r>
              <a:rPr lang="en-US" dirty="0" smtClean="0"/>
              <a:t>S</a:t>
            </a:r>
            <a:r>
              <a:rPr lang="ru-RU" dirty="0" smtClean="0"/>
              <a:t>/360</a:t>
            </a:r>
            <a:r>
              <a:rPr lang="ru-RU" baseline="0" dirty="0" smtClean="0"/>
              <a:t> – на интегральных схемах 1964</a:t>
            </a:r>
            <a:endParaRPr lang="en-US" baseline="0" dirty="0" smtClean="0"/>
          </a:p>
          <a:p>
            <a:r>
              <a:rPr lang="en-US" baseline="0" dirty="0" smtClean="0"/>
              <a:t>DEC PDP – </a:t>
            </a:r>
            <a:r>
              <a:rPr lang="ru-RU" baseline="0" dirty="0" smtClean="0"/>
              <a:t>недорогие миниЭВМ 1960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Эволюция устройства вычислительной машины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Компьютер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Аналитическая машина Бэббиджа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механическая программируемая вычислительная машина.</a:t>
            </a:r>
            <a:endParaRPr lang="ru-RU" sz="2400" dirty="0"/>
          </a:p>
        </p:txBody>
      </p:sp>
      <p:pic>
        <p:nvPicPr>
          <p:cNvPr id="33" name="Рисунок 32" descr="274px-CharlesBabb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33705"/>
            <a:ext cx="2609850" cy="3095625"/>
          </a:xfrm>
          <a:prstGeom prst="rect">
            <a:avLst/>
          </a:prstGeom>
        </p:spPr>
      </p:pic>
      <p:pic>
        <p:nvPicPr>
          <p:cNvPr id="35" name="Рисунок 34" descr="1-ada-lovelace-english-mathematician-british-libr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640546"/>
            <a:ext cx="2423734" cy="32173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45482" y="5997379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Чарльз Бэббидж</a:t>
            </a:r>
          </a:p>
          <a:p>
            <a:pPr algn="ctr"/>
            <a:r>
              <a:rPr lang="ru-RU" b="1" dirty="0" smtClean="0"/>
              <a:t>1791-1871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17580" y="6000768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Ада Лавлейс</a:t>
            </a:r>
          </a:p>
          <a:p>
            <a:pPr algn="ctr"/>
            <a:r>
              <a:rPr lang="ru-RU" b="1" dirty="0" smtClean="0"/>
              <a:t>1815-1852</a:t>
            </a:r>
            <a:endParaRPr lang="ru-RU" b="1" dirty="0"/>
          </a:p>
        </p:txBody>
      </p:sp>
      <p:pic>
        <p:nvPicPr>
          <p:cNvPr id="1026" name="Picture 2" descr="C:\Documents and Settings\admin\Рабочий стол\scale_1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571744"/>
            <a:ext cx="5286412" cy="3964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33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Аналитическая машина Бэббиджа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428596" y="2428868"/>
            <a:ext cx="6786610" cy="3429024"/>
            <a:chOff x="1785918" y="2428868"/>
            <a:chExt cx="6786610" cy="3429024"/>
          </a:xfrm>
        </p:grpSpPr>
        <p:sp>
          <p:nvSpPr>
            <p:cNvPr id="14" name="Прямоугольник с двумя вырезанными противолежащими углами 13"/>
            <p:cNvSpPr/>
            <p:nvPr/>
          </p:nvSpPr>
          <p:spPr>
            <a:xfrm>
              <a:off x="1785918" y="2428868"/>
              <a:ext cx="2428892" cy="1214446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/>
                <a:t>«Контора»</a:t>
              </a:r>
              <a:endParaRPr lang="ru-RU" sz="2600" dirty="0"/>
            </a:p>
          </p:txBody>
        </p:sp>
        <p:sp>
          <p:nvSpPr>
            <p:cNvPr id="15" name="Прямоугольник с двумя вырезанными противолежащими углами 14"/>
            <p:cNvSpPr/>
            <p:nvPr/>
          </p:nvSpPr>
          <p:spPr>
            <a:xfrm>
              <a:off x="1785918" y="4572008"/>
              <a:ext cx="2428892" cy="1214446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/>
                <a:t>«Мельница»</a:t>
              </a:r>
              <a:endParaRPr lang="ru-RU" sz="2600" dirty="0"/>
            </a:p>
          </p:txBody>
        </p:sp>
        <p:sp>
          <p:nvSpPr>
            <p:cNvPr id="16" name="Прямоугольник с двумя вырезанными противолежащими углами 15"/>
            <p:cNvSpPr/>
            <p:nvPr/>
          </p:nvSpPr>
          <p:spPr>
            <a:xfrm>
              <a:off x="5214942" y="4643446"/>
              <a:ext cx="2428892" cy="1214446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/>
                <a:t>«Склад»</a:t>
              </a:r>
              <a:endParaRPr lang="ru-RU" sz="2600" dirty="0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2714612" y="3714752"/>
              <a:ext cx="285752" cy="78581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 rot="5400000">
              <a:off x="4536281" y="4964917"/>
              <a:ext cx="285752" cy="78581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 rot="10800000">
              <a:off x="3000364" y="3714752"/>
              <a:ext cx="285752" cy="78581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 rot="16200000">
              <a:off x="4536281" y="4679165"/>
              <a:ext cx="285752" cy="78581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углом вверх 20"/>
            <p:cNvSpPr/>
            <p:nvPr/>
          </p:nvSpPr>
          <p:spPr>
            <a:xfrm flipV="1">
              <a:off x="4357686" y="2928934"/>
              <a:ext cx="2357454" cy="1571636"/>
            </a:xfrm>
            <a:prstGeom prst="bentUpArrow">
              <a:avLst>
                <a:gd name="adj1" fmla="val 11451"/>
                <a:gd name="adj2" fmla="val 11052"/>
                <a:gd name="adj3" fmla="val 138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 rot="5400000">
              <a:off x="8036743" y="5107793"/>
              <a:ext cx="285752" cy="78581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 rot="16200000">
              <a:off x="8036743" y="4822041"/>
              <a:ext cx="285752" cy="78581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214710" y="6000768"/>
            <a:ext cx="41433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блок хранения исходных, промежуточных данных и результатов вычислений</a:t>
            </a:r>
            <a:endParaRPr lang="ru-RU" sz="1600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8628" y="5997379"/>
            <a:ext cx="23574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блок обработки чисел из </a:t>
            </a:r>
            <a:r>
              <a:rPr lang="ru-RU" sz="1600" b="1" i="1" dirty="0" smtClean="0"/>
              <a:t>«склада»</a:t>
            </a:r>
            <a:endParaRPr lang="ru-RU" sz="16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1526433"/>
            <a:ext cx="278608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блок управления последовательностью вычислений</a:t>
            </a:r>
            <a:endParaRPr lang="ru-RU" sz="16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429520" y="4677329"/>
            <a:ext cx="12858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блок ввода исходных данных и печати результатов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24452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Релейные вычислительные машины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0999" y="1719071"/>
            <a:ext cx="3833811" cy="44074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Счетно-перфорационные машины (1890)</a:t>
            </a:r>
          </a:p>
          <a:p>
            <a:pPr lvl="1"/>
            <a:r>
              <a:rPr lang="en-US" sz="2400" dirty="0" smtClean="0"/>
              <a:t>IBM </a:t>
            </a:r>
            <a:r>
              <a:rPr lang="ru-RU" sz="2400" dirty="0" smtClean="0"/>
              <a:t>«Табулятор»</a:t>
            </a:r>
          </a:p>
          <a:p>
            <a:r>
              <a:rPr lang="ru-RU" sz="2400" dirty="0" smtClean="0"/>
              <a:t>Машиносчетные станции (1920)</a:t>
            </a:r>
          </a:p>
          <a:p>
            <a:r>
              <a:rPr lang="ru-RU" sz="2400" dirty="0" smtClean="0"/>
              <a:t>Релейные вычислительные машины (1940)</a:t>
            </a:r>
          </a:p>
          <a:p>
            <a:pPr lvl="1"/>
            <a:r>
              <a:rPr lang="ru-RU" sz="2200" dirty="0" smtClean="0"/>
              <a:t>СССР «РВМ-1»</a:t>
            </a:r>
          </a:p>
        </p:txBody>
      </p:sp>
      <p:pic>
        <p:nvPicPr>
          <p:cNvPr id="5" name="Рисунок 4" descr="200px-Holleri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714489"/>
            <a:ext cx="1389072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072330" y="3845486"/>
            <a:ext cx="189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Герман Холлерит</a:t>
            </a:r>
            <a:endParaRPr lang="ru-RU" dirty="0"/>
          </a:p>
        </p:txBody>
      </p:sp>
      <p:pic>
        <p:nvPicPr>
          <p:cNvPr id="7" name="Рисунок 6" descr="1024px-Lochkart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785926"/>
            <a:ext cx="2690831" cy="2018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4357694"/>
            <a:ext cx="1571636" cy="1815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072330" y="6215082"/>
            <a:ext cx="2072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Бессонов Николай</a:t>
            </a:r>
            <a:br>
              <a:rPr lang="ru-RU" b="1" dirty="0" smtClean="0"/>
            </a:br>
            <a:r>
              <a:rPr lang="ru-RU" b="1" dirty="0" smtClean="0"/>
              <a:t>Иванович</a:t>
            </a:r>
            <a:endParaRPr lang="ru-RU" b="1" dirty="0"/>
          </a:p>
        </p:txBody>
      </p:sp>
      <p:pic>
        <p:nvPicPr>
          <p:cNvPr id="10" name="Рисунок 9" descr="msdos_turned_30_years_old_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4357694"/>
            <a:ext cx="3234544" cy="1880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64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i="1" dirty="0" smtClean="0"/>
              <a:t>ENIAC</a:t>
            </a:r>
            <a:r>
              <a:rPr lang="ru-RU" sz="2600" i="1" dirty="0" smtClean="0"/>
              <a:t> -</a:t>
            </a:r>
            <a:r>
              <a:rPr lang="en-US" sz="2600" i="1" dirty="0" smtClean="0"/>
              <a:t> </a:t>
            </a:r>
            <a:r>
              <a:rPr lang="ru-RU" sz="2600" i="1" dirty="0" smtClean="0"/>
              <a:t>э</a:t>
            </a:r>
            <a:r>
              <a:rPr lang="ru-RU" sz="2600" dirty="0" smtClean="0"/>
              <a:t>лектронный </a:t>
            </a:r>
            <a:r>
              <a:rPr lang="ru-RU" sz="2600" dirty="0" smtClean="0"/>
              <a:t>числовой интегратор и </a:t>
            </a:r>
            <a:r>
              <a:rPr lang="ru-RU" sz="2600" dirty="0" smtClean="0"/>
              <a:t>вычислитель</a:t>
            </a:r>
            <a:r>
              <a:rPr lang="ru-RU" sz="2600" i="1" dirty="0" smtClean="0"/>
              <a:t> (15.02.1946).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ЭВМ</a:t>
            </a:r>
            <a:endParaRPr lang="ru-RU" dirty="0"/>
          </a:p>
        </p:txBody>
      </p:sp>
      <p:pic>
        <p:nvPicPr>
          <p:cNvPr id="6" name="Рисунок 5" descr="Eni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2" y="2714644"/>
            <a:ext cx="5138396" cy="3929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john-mauchly-f0d0a3a1-6b12-4026-a65f-81d9ec4e371-resize-750.jpeg"/>
          <p:cNvPicPr>
            <a:picLocks noChangeAspect="1"/>
          </p:cNvPicPr>
          <p:nvPr/>
        </p:nvPicPr>
        <p:blipFill>
          <a:blip r:embed="rId4"/>
          <a:srcRect l="8034" t="6452" r="7603" b="6451"/>
          <a:stretch>
            <a:fillRect/>
          </a:stretch>
        </p:blipFill>
        <p:spPr>
          <a:xfrm>
            <a:off x="7144395" y="2296198"/>
            <a:ext cx="1642447" cy="2111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ckert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686" y="4643446"/>
            <a:ext cx="1628156" cy="205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00760" y="3139859"/>
            <a:ext cx="89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Джон</a:t>
            </a:r>
            <a:br>
              <a:rPr lang="ru-RU" b="1" dirty="0" smtClean="0"/>
            </a:br>
            <a:r>
              <a:rPr lang="ru-RU" b="1" dirty="0" err="1" smtClean="0"/>
              <a:t>Эккерт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5357826"/>
            <a:ext cx="832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Джон</a:t>
            </a:r>
            <a:br>
              <a:rPr lang="ru-RU" b="1" dirty="0" smtClean="0"/>
            </a:br>
            <a:r>
              <a:rPr lang="ru-RU" b="1" dirty="0" smtClean="0"/>
              <a:t>Мокли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040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ru-RU" sz="2800" dirty="0" smtClean="0"/>
              <a:t>основные устройства (память, АЛУ, УУ, устройства ввода/вывода)</a:t>
            </a:r>
            <a:r>
              <a:rPr lang="en-US" sz="2800" dirty="0" smtClean="0"/>
              <a:t>;</a:t>
            </a:r>
          </a:p>
          <a:p>
            <a:pPr algn="just">
              <a:lnSpc>
                <a:spcPct val="200000"/>
              </a:lnSpc>
            </a:pPr>
            <a:r>
              <a:rPr lang="ru-RU" sz="2800" dirty="0" smtClean="0"/>
              <a:t>принцип двоичного кодирования</a:t>
            </a:r>
            <a:r>
              <a:rPr lang="en-US" sz="2800" dirty="0" smtClean="0"/>
              <a:t>;</a:t>
            </a:r>
          </a:p>
          <a:p>
            <a:pPr algn="just">
              <a:lnSpc>
                <a:spcPct val="200000"/>
              </a:lnSpc>
            </a:pPr>
            <a:r>
              <a:rPr lang="ru-RU" sz="2800" dirty="0" smtClean="0"/>
              <a:t>принцип хранимой программы</a:t>
            </a:r>
            <a:r>
              <a:rPr lang="en-US" sz="2800" dirty="0" smtClean="0"/>
              <a:t>;</a:t>
            </a:r>
          </a:p>
          <a:p>
            <a:pPr algn="just">
              <a:lnSpc>
                <a:spcPct val="200000"/>
              </a:lnSpc>
            </a:pPr>
            <a:r>
              <a:rPr lang="ru-RU" sz="2800" dirty="0" smtClean="0"/>
              <a:t>принцип адресуемости памяти</a:t>
            </a:r>
            <a:r>
              <a:rPr lang="en-US" sz="2800" dirty="0" smtClean="0"/>
              <a:t>;</a:t>
            </a:r>
          </a:p>
          <a:p>
            <a:pPr algn="just">
              <a:lnSpc>
                <a:spcPct val="200000"/>
              </a:lnSpc>
            </a:pPr>
            <a:r>
              <a:rPr lang="ru-RU" sz="2800" dirty="0" smtClean="0"/>
              <a:t>принцип программного управления.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Фон Неймана</a:t>
            </a:r>
            <a:endParaRPr lang="ru-RU" dirty="0"/>
          </a:p>
        </p:txBody>
      </p:sp>
      <p:pic>
        <p:nvPicPr>
          <p:cNvPr id="7" name="Рисунок 6" descr="270px-John_von_Neuma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68" y="2571744"/>
            <a:ext cx="2571750" cy="292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94751" y="5702874"/>
            <a:ext cx="204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Джон фон Нейман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82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b="1" dirty="0" smtClean="0"/>
              <a:t>EDSAC</a:t>
            </a:r>
            <a:r>
              <a:rPr lang="ru-RU" sz="2600" dirty="0" smtClean="0"/>
              <a:t> </a:t>
            </a:r>
            <a:r>
              <a:rPr lang="en-US" sz="2600" dirty="0" smtClean="0"/>
              <a:t>— </a:t>
            </a:r>
            <a:r>
              <a:rPr lang="ru-RU" sz="2600" dirty="0" smtClean="0"/>
              <a:t>электронная вычислительная машина, созданная в 1949 году в Кембриджском </a:t>
            </a:r>
            <a:r>
              <a:rPr lang="ru-RU" sz="2600" dirty="0" smtClean="0"/>
              <a:t>университете.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Delay Storage Automatic Calculator</a:t>
            </a:r>
            <a:endParaRPr lang="ru-RU" dirty="0"/>
          </a:p>
        </p:txBody>
      </p:sp>
      <p:pic>
        <p:nvPicPr>
          <p:cNvPr id="4" name="Рисунок 3" descr="EDSAC_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031567"/>
            <a:ext cx="5034178" cy="3540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b="1" dirty="0" smtClean="0"/>
              <a:t>Архитектура</a:t>
            </a:r>
            <a:r>
              <a:rPr lang="ru-RU" sz="2600" dirty="0" smtClean="0"/>
              <a:t> – совокупность базовых принципов устройства и функционирования ЭВМ.</a:t>
            </a:r>
          </a:p>
          <a:p>
            <a:pPr algn="just"/>
            <a:r>
              <a:rPr lang="ru-RU" sz="2600" b="1" dirty="0" smtClean="0"/>
              <a:t>Семейство</a:t>
            </a:r>
            <a:r>
              <a:rPr lang="ru-RU" sz="2600" dirty="0" smtClean="0"/>
              <a:t> – множество различных моделей программно совместимых ЭВМ.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СемействА</a:t>
            </a:r>
            <a:r>
              <a:rPr lang="ru-RU" dirty="0" smtClean="0"/>
              <a:t> ЭВМ и архитектура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6286520"/>
            <a:ext cx="187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IBM </a:t>
            </a:r>
            <a:r>
              <a:rPr lang="ru-RU" b="1" dirty="0" err="1" smtClean="0"/>
              <a:t>System</a:t>
            </a:r>
            <a:r>
              <a:rPr lang="ru-RU" b="1" dirty="0" smtClean="0"/>
              <a:t>/360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2325" y="6274378"/>
            <a:ext cx="787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«Урал»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6143644"/>
            <a:ext cx="1979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Programmed Data Processor</a:t>
            </a:r>
            <a:endParaRPr lang="ru-RU" dirty="0"/>
          </a:p>
        </p:txBody>
      </p:sp>
      <p:pic>
        <p:nvPicPr>
          <p:cNvPr id="7" name="Рисунок 6" descr="400px-DM_IBM_S3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928" y="4143380"/>
            <a:ext cx="2996650" cy="2000264"/>
          </a:xfrm>
          <a:prstGeom prst="rect">
            <a:avLst/>
          </a:prstGeom>
        </p:spPr>
      </p:pic>
      <p:pic>
        <p:nvPicPr>
          <p:cNvPr id="8" name="Рисунок 7" descr="220px-PDP-12-Update-Uppsal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28" y="3500438"/>
            <a:ext cx="1989408" cy="2649530"/>
          </a:xfrm>
          <a:prstGeom prst="rect">
            <a:avLst/>
          </a:prstGeom>
        </p:spPr>
      </p:pic>
      <p:pic>
        <p:nvPicPr>
          <p:cNvPr id="9" name="Рисунок 8" descr="300px-Ural-1_front_view.jpg"/>
          <p:cNvPicPr>
            <a:picLocks noChangeAspect="1"/>
          </p:cNvPicPr>
          <p:nvPr/>
        </p:nvPicPr>
        <p:blipFill>
          <a:blip r:embed="rId5"/>
          <a:srcRect l="7143" r="17857"/>
          <a:stretch>
            <a:fillRect/>
          </a:stretch>
        </p:blipFill>
        <p:spPr>
          <a:xfrm>
            <a:off x="642910" y="4143380"/>
            <a:ext cx="3000396" cy="1986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1822</TotalTime>
  <Words>317</Words>
  <Application>Microsoft Office PowerPoint</Application>
  <PresentationFormat>Экран (4:3)</PresentationFormat>
  <Paragraphs>69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Эволюция устройства вычислительной машины</vt:lpstr>
      <vt:lpstr>Аналитическая машина Бэббиджа</vt:lpstr>
      <vt:lpstr>Аналитическая машина Бэббиджа</vt:lpstr>
      <vt:lpstr>Релейные вычислительные машины</vt:lpstr>
      <vt:lpstr>ЭВМ</vt:lpstr>
      <vt:lpstr>Принципы Фон Неймана</vt:lpstr>
      <vt:lpstr>Electronic Delay Storage Automatic Calculator</vt:lpstr>
      <vt:lpstr>СемействА ЭВМ и архитектура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Торин Е.В.</cp:lastModifiedBy>
  <cp:revision>163</cp:revision>
  <dcterms:created xsi:type="dcterms:W3CDTF">2019-09-01T16:55:17Z</dcterms:created>
  <dcterms:modified xsi:type="dcterms:W3CDTF">2020-03-05T10:49:02Z</dcterms:modified>
</cp:coreProperties>
</file>