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67" r:id="rId6"/>
    <p:sldId id="259" r:id="rId7"/>
    <p:sldId id="269" r:id="rId8"/>
    <p:sldId id="260" r:id="rId9"/>
    <p:sldId id="270" r:id="rId10"/>
    <p:sldId id="272" r:id="rId11"/>
    <p:sldId id="271" r:id="rId1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98" autoAdjust="0"/>
  </p:normalViewPr>
  <p:slideViewPr>
    <p:cSldViewPr>
      <p:cViewPr>
        <p:scale>
          <a:sx n="75" d="100"/>
          <a:sy n="75" d="100"/>
        </p:scale>
        <p:origin x="-6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Расписать</a:t>
            </a:r>
            <a:r>
              <a:rPr lang="ru-RU" baseline="0" dirty="0" smtClean="0"/>
              <a:t> в экспоненциальной форме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самом деле все не так смотреть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Число одинарной точности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Мантисса 1-10 (23 бита)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Порядок 8 бит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Рассчитать число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Посчитать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5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Представление и обработка Вещественных чисел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Компьютер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600" b="1" dirty="0" smtClean="0"/>
              <a:t>Машинный ноль – </a:t>
            </a:r>
            <a:r>
              <a:rPr lang="ru-RU" sz="2600" dirty="0" smtClean="0"/>
              <a:t>диапазон значений 0</a:t>
            </a:r>
            <a:r>
              <a:rPr lang="ru-RU" sz="2600" dirty="0" smtClean="0">
                <a:sym typeface="Symbol"/>
              </a:rPr>
              <a:t></a:t>
            </a:r>
            <a:r>
              <a:rPr lang="en-US" sz="2600" dirty="0" smtClean="0">
                <a:sym typeface="Symbol"/>
              </a:rPr>
              <a:t>r&lt;r</a:t>
            </a:r>
            <a:r>
              <a:rPr lang="en-US" sz="2600" baseline="-25000" dirty="0" smtClean="0">
                <a:sym typeface="Symbol"/>
              </a:rPr>
              <a:t>1</a:t>
            </a:r>
            <a:r>
              <a:rPr lang="ru-RU" sz="2600" dirty="0" smtClean="0">
                <a:sym typeface="Symbol"/>
              </a:rPr>
              <a:t>, где </a:t>
            </a:r>
            <a:r>
              <a:rPr lang="en-US" sz="2600" dirty="0" smtClean="0">
                <a:sym typeface="Symbol"/>
              </a:rPr>
              <a:t>r</a:t>
            </a:r>
            <a:r>
              <a:rPr lang="ru-RU" sz="2600" baseline="-25000" dirty="0" smtClean="0">
                <a:sym typeface="Symbol"/>
              </a:rPr>
              <a:t>1</a:t>
            </a:r>
            <a:r>
              <a:rPr lang="en-US" sz="2600" dirty="0" smtClean="0">
                <a:sym typeface="Symbol"/>
              </a:rPr>
              <a:t> – </a:t>
            </a:r>
            <a:r>
              <a:rPr lang="ru-RU" sz="2600" dirty="0" smtClean="0">
                <a:sym typeface="Symbol"/>
              </a:rPr>
              <a:t>минимальное, не равное нулю значение, представимое в памяти компьютера.</a:t>
            </a:r>
            <a:endParaRPr lang="en-US" sz="2600" dirty="0" smtClean="0"/>
          </a:p>
          <a:p>
            <a:pPr marL="0" indent="0">
              <a:buNone/>
            </a:pPr>
            <a:r>
              <a:rPr lang="ru-RU" sz="2600" b="1" dirty="0" smtClean="0"/>
              <a:t>Машинный </a:t>
            </a:r>
            <a:r>
              <a:rPr lang="ru-RU" sz="2600" b="1" dirty="0" err="1" smtClean="0"/>
              <a:t>эпсилон</a:t>
            </a:r>
            <a:r>
              <a:rPr lang="ru-RU" sz="2600" dirty="0" smtClean="0"/>
              <a:t> - </a:t>
            </a:r>
            <a:r>
              <a:rPr lang="ru-RU" sz="2600" dirty="0" smtClean="0"/>
              <a:t>наименьшее </a:t>
            </a:r>
            <a:r>
              <a:rPr lang="ru-RU" sz="2600" dirty="0"/>
              <a:t>положительное число ε такое, </a:t>
            </a:r>
            <a:r>
              <a:rPr lang="ru-RU" sz="2600" dirty="0" smtClean="0"/>
              <a:t>что 1+ε≠</a:t>
            </a:r>
            <a:r>
              <a:rPr lang="ru-RU" sz="2600" dirty="0" smtClean="0"/>
              <a:t>1</a:t>
            </a:r>
            <a:r>
              <a:rPr lang="en-US" sz="2600" dirty="0" smtClean="0"/>
              <a:t>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вещественной арифметики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7" t="41852" r="20521" b="37963"/>
          <a:stretch/>
        </p:blipFill>
        <p:spPr bwMode="auto">
          <a:xfrm>
            <a:off x="467544" y="4295364"/>
            <a:ext cx="8064896" cy="163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56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ограниченное дискретное множество значений;</a:t>
            </a:r>
          </a:p>
          <a:p>
            <a:endParaRPr lang="ru-RU" sz="2600" dirty="0" smtClean="0"/>
          </a:p>
          <a:p>
            <a:r>
              <a:rPr lang="ru-RU" sz="2600" dirty="0" smtClean="0"/>
              <a:t>приближенные вычисления;</a:t>
            </a:r>
          </a:p>
          <a:p>
            <a:endParaRPr lang="ru-RU" sz="2600" dirty="0" smtClean="0"/>
          </a:p>
          <a:p>
            <a:r>
              <a:rPr lang="ru-RU" sz="2600" dirty="0" smtClean="0"/>
              <a:t>медленные вычисления</a:t>
            </a:r>
            <a:r>
              <a:rPr lang="en-US" sz="2600" dirty="0" smtClean="0"/>
              <a:t>;</a:t>
            </a:r>
          </a:p>
          <a:p>
            <a:endParaRPr lang="ru-RU" sz="2600" dirty="0" smtClean="0"/>
          </a:p>
          <a:p>
            <a:r>
              <a:rPr lang="ru-RU" sz="2600" dirty="0" smtClean="0"/>
              <a:t>переполнение порядка приводит к прерыванию работы процессора.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вещественной арифметики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5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 сопроцессор для расширения командного множества центрального процессора и обеспечивающий его функциональностью модуля операций с плавающей запятой.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сопроцессор</a:t>
            </a:r>
            <a:endParaRPr lang="ru-RU" dirty="0"/>
          </a:p>
        </p:txBody>
      </p:sp>
      <p:pic>
        <p:nvPicPr>
          <p:cNvPr id="7" name="Рисунок 6" descr="200px-Ic-photo-intel-A80386DX-33-IV-(386DX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714752"/>
            <a:ext cx="1928826" cy="1928826"/>
          </a:xfrm>
          <a:prstGeom prst="rect">
            <a:avLst/>
          </a:prstGeom>
        </p:spPr>
      </p:pic>
      <p:pic>
        <p:nvPicPr>
          <p:cNvPr id="8" name="Рисунок 7" descr="200px-Motorola_688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000504"/>
            <a:ext cx="1428760" cy="1428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5783065"/>
            <a:ext cx="2686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Центральный процессор</a:t>
            </a:r>
          </a:p>
          <a:p>
            <a:pPr algn="ctr"/>
            <a:r>
              <a:rPr lang="ru-RU" dirty="0" smtClean="0"/>
              <a:t>Целые числа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5783065"/>
            <a:ext cx="328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Математический сопроцессор</a:t>
            </a:r>
          </a:p>
          <a:p>
            <a:pPr algn="ctr"/>
            <a:r>
              <a:rPr lang="ru-RU" dirty="0" smtClean="0"/>
              <a:t>Вещественные числа</a:t>
            </a:r>
            <a:endParaRPr lang="ru-RU" dirty="0"/>
          </a:p>
        </p:txBody>
      </p:sp>
      <p:pic>
        <p:nvPicPr>
          <p:cNvPr id="11" name="Рисунок 10" descr="220px-Intel_80486DX-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203" y="3714752"/>
            <a:ext cx="2095515" cy="2143140"/>
          </a:xfrm>
          <a:prstGeom prst="rect">
            <a:avLst/>
          </a:prstGeom>
        </p:spPr>
      </p:pic>
      <p:sp>
        <p:nvSpPr>
          <p:cNvPr id="13" name="Крест 12"/>
          <p:cNvSpPr/>
          <p:nvPr/>
        </p:nvSpPr>
        <p:spPr>
          <a:xfrm>
            <a:off x="3143240" y="4643446"/>
            <a:ext cx="428628" cy="428628"/>
          </a:xfrm>
          <a:prstGeom prst="plus">
            <a:avLst>
              <a:gd name="adj" fmla="val 3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18452" y="5857892"/>
            <a:ext cx="2254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Математический</a:t>
            </a:r>
            <a:br>
              <a:rPr lang="ru-RU" dirty="0" smtClean="0"/>
            </a:br>
            <a:r>
              <a:rPr lang="ru-RU" dirty="0" smtClean="0"/>
              <a:t>сопроцессор</a:t>
            </a:r>
            <a:br>
              <a:rPr lang="ru-RU" dirty="0" smtClean="0"/>
            </a:br>
            <a:r>
              <a:rPr lang="ru-RU" dirty="0" smtClean="0"/>
              <a:t>интегрирован в </a:t>
            </a:r>
            <a:r>
              <a:rPr lang="en-US" dirty="0" smtClean="0"/>
              <a:t>CPU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4714884"/>
            <a:ext cx="28575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857760"/>
            <a:ext cx="28575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с плавающей запятой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R = m*</a:t>
            </a:r>
            <a:r>
              <a:rPr lang="en-US" sz="2800" dirty="0" err="1" smtClean="0"/>
              <a:t>n</a:t>
            </a:r>
            <a:r>
              <a:rPr lang="en-US" sz="2800" baseline="30000" dirty="0" err="1" smtClean="0"/>
              <a:t>p</a:t>
            </a:r>
            <a:endParaRPr lang="en-US" sz="2800" baseline="30000" dirty="0" smtClean="0"/>
          </a:p>
          <a:p>
            <a:pPr>
              <a:buNone/>
            </a:pPr>
            <a:r>
              <a:rPr lang="en-US" sz="2800" dirty="0" smtClean="0"/>
              <a:t>R</a:t>
            </a:r>
            <a:r>
              <a:rPr lang="ru-RU" sz="2800" dirty="0" smtClean="0"/>
              <a:t> – вещественное число</a:t>
            </a:r>
            <a:r>
              <a:rPr lang="en-US" sz="2800" dirty="0" smtClean="0"/>
              <a:t>;</a:t>
            </a:r>
          </a:p>
          <a:p>
            <a:pPr>
              <a:buNone/>
            </a:pPr>
            <a:r>
              <a:rPr lang="en-US" sz="2800" dirty="0" smtClean="0"/>
              <a:t>m – </a:t>
            </a:r>
            <a:r>
              <a:rPr lang="ru-RU" sz="2800" dirty="0" smtClean="0"/>
              <a:t>мантисса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n – </a:t>
            </a:r>
            <a:r>
              <a:rPr lang="ru-RU" sz="2800" dirty="0" smtClean="0"/>
              <a:t>основание СС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p – </a:t>
            </a:r>
            <a:r>
              <a:rPr lang="ru-RU" sz="2800" dirty="0" smtClean="0"/>
              <a:t>порядок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112,5</a:t>
            </a:r>
            <a:endParaRPr lang="ru-RU" sz="2800" b="1" dirty="0" smtClean="0"/>
          </a:p>
          <a:p>
            <a:endParaRPr lang="en-US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5143512"/>
            <a:ext cx="500066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Нормализованная мантисса:</a:t>
            </a:r>
          </a:p>
          <a:p>
            <a:pPr algn="ctr"/>
            <a:r>
              <a:rPr lang="en-US" sz="2600" b="1" dirty="0" smtClean="0"/>
              <a:t>0,</a:t>
            </a:r>
            <a:r>
              <a:rPr lang="ru-RU" sz="2600" b="1" dirty="0" smtClean="0"/>
              <a:t>1</a:t>
            </a:r>
            <a:r>
              <a:rPr lang="ru-RU" sz="2600" b="1" dirty="0" smtClean="0">
                <a:sym typeface="Symbol"/>
              </a:rPr>
              <a:t></a:t>
            </a:r>
            <a:r>
              <a:rPr lang="en-US" sz="2600" b="1" dirty="0" smtClean="0">
                <a:sym typeface="Symbol"/>
              </a:rPr>
              <a:t> </a:t>
            </a:r>
            <a:r>
              <a:rPr lang="ru-RU" sz="2600" b="1" dirty="0" smtClean="0">
                <a:sym typeface="Symbol"/>
              </a:rPr>
              <a:t></a:t>
            </a:r>
            <a:r>
              <a:rPr lang="en-US" sz="2600" b="1" dirty="0" smtClean="0">
                <a:sym typeface="Symbol"/>
              </a:rPr>
              <a:t> m </a:t>
            </a:r>
            <a:r>
              <a:rPr lang="ru-RU" sz="2600" b="1" dirty="0" smtClean="0">
                <a:sym typeface="Symbol"/>
              </a:rPr>
              <a:t></a:t>
            </a:r>
            <a:r>
              <a:rPr lang="en-US" sz="2600" b="1" dirty="0" smtClean="0">
                <a:sym typeface="Symbol"/>
              </a:rPr>
              <a:t> 1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с плавающей запятой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81000" y="2000240"/>
          <a:ext cx="8407400" cy="1158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3348"/>
                <a:gridCol w="1768502"/>
                <a:gridCol w="2101850"/>
                <a:gridCol w="2101850"/>
                <a:gridCol w="21018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1-</a:t>
                      </a:r>
                      <a:r>
                        <a:rPr lang="ru-RU" sz="2000" dirty="0" err="1" smtClean="0"/>
                        <a:t>й</a:t>
                      </a:r>
                      <a:r>
                        <a:rPr lang="ru-RU" sz="2000" baseline="0" dirty="0" smtClean="0"/>
                        <a:t> байт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err="1" smtClean="0"/>
                        <a:t>й</a:t>
                      </a:r>
                      <a:r>
                        <a:rPr lang="ru-RU" sz="2000" baseline="0" dirty="0" smtClean="0"/>
                        <a:t> байт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err="1" smtClean="0"/>
                        <a:t>й</a:t>
                      </a:r>
                      <a:r>
                        <a:rPr lang="ru-RU" sz="2000" baseline="0" dirty="0" smtClean="0"/>
                        <a:t> байт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</a:t>
                      </a:r>
                      <a:r>
                        <a:rPr lang="en-US" sz="2400" dirty="0" smtClean="0"/>
                        <a:t>-</a:t>
                      </a:r>
                      <a:r>
                        <a:rPr lang="ru-RU" sz="2400" dirty="0" err="1" smtClean="0"/>
                        <a:t>й</a:t>
                      </a:r>
                      <a:r>
                        <a:rPr lang="ru-RU" sz="2400" baseline="0" dirty="0" smtClean="0"/>
                        <a:t> байт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ym typeface="Symbol"/>
                        </a:rPr>
                        <a:t>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Машинный порядок</a:t>
                      </a:r>
                      <a:endParaRPr lang="ru-RU" sz="2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Мантисса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6050" y="3722375"/>
            <a:ext cx="5797421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600" i="1" dirty="0" smtClean="0"/>
              <a:t>целое число (0 и запятая не хранятся)</a:t>
            </a:r>
            <a:endParaRPr lang="ru-RU" sz="2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693705"/>
            <a:ext cx="7296613" cy="2092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600" i="1" dirty="0" smtClean="0"/>
              <a:t>смещен относительно математического и имеет</a:t>
            </a:r>
            <a:br>
              <a:rPr lang="ru-RU" sz="2600" i="1" dirty="0" smtClean="0"/>
            </a:br>
            <a:r>
              <a:rPr lang="ru-RU" sz="2600" i="1" dirty="0" smtClean="0"/>
              <a:t>только положительные значения:</a:t>
            </a:r>
            <a:endParaRPr lang="en-US" sz="2600" i="1" dirty="0" smtClean="0"/>
          </a:p>
          <a:p>
            <a:r>
              <a:rPr lang="ru-RU" sz="2600" b="1" dirty="0" smtClean="0"/>
              <a:t>Диапазон:</a:t>
            </a:r>
            <a:r>
              <a:rPr lang="ru-RU" sz="2600" i="1" dirty="0" smtClean="0"/>
              <a:t> </a:t>
            </a:r>
            <a:r>
              <a:rPr lang="en-US" sz="2600" dirty="0" smtClean="0"/>
              <a:t>0;127</a:t>
            </a:r>
            <a:r>
              <a:rPr lang="ru-RU" sz="2600" dirty="0" smtClean="0"/>
              <a:t> (-64</a:t>
            </a:r>
            <a:r>
              <a:rPr lang="en-US" sz="2600" dirty="0" smtClean="0"/>
              <a:t>;</a:t>
            </a:r>
            <a:r>
              <a:rPr lang="ru-RU" sz="2600" dirty="0" smtClean="0"/>
              <a:t>63)</a:t>
            </a:r>
          </a:p>
          <a:p>
            <a:r>
              <a:rPr lang="en-US" sz="2600" dirty="0" smtClean="0"/>
              <a:t>Mp = p + 64</a:t>
            </a:r>
          </a:p>
          <a:p>
            <a:r>
              <a:rPr lang="en-US" sz="2600" dirty="0" smtClean="0"/>
              <a:t>Mp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= p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+ 100 0000</a:t>
            </a:r>
            <a:r>
              <a:rPr lang="en-US" sz="2600" baseline="-25000" dirty="0" smtClean="0"/>
              <a:t>2</a:t>
            </a:r>
            <a:endParaRPr lang="ru-RU" sz="2600" baseline="-25000" dirty="0" smtClean="0"/>
          </a:p>
        </p:txBody>
      </p:sp>
      <p:sp>
        <p:nvSpPr>
          <p:cNvPr id="9" name="Стрелка вниз 8"/>
          <p:cNvSpPr/>
          <p:nvPr/>
        </p:nvSpPr>
        <p:spPr>
          <a:xfrm>
            <a:off x="1142976" y="3214686"/>
            <a:ext cx="785818" cy="135732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143504" y="3214686"/>
            <a:ext cx="785818" cy="42862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в памяти вещественного числа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ru-RU" sz="2800" dirty="0" smtClean="0"/>
              <a:t>Перевести модуль числа в двоичную СС</a:t>
            </a:r>
            <a:r>
              <a:rPr lang="en-US" sz="2800" dirty="0" smtClean="0"/>
              <a:t>;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/>
              <a:t>Нормализовать двоичное число;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/>
              <a:t>Найти машинный порядок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/>
              <a:t>Учитывая знак, записать 4-хбайтовое представление числа.</a:t>
            </a:r>
            <a:endParaRPr lang="en-US" sz="2800" dirty="0" smtClean="0"/>
          </a:p>
        </p:txBody>
      </p:sp>
      <p:pic>
        <p:nvPicPr>
          <p:cNvPr id="5" name="Рисунок 4" descr="product-7.jpg"/>
          <p:cNvPicPr>
            <a:picLocks noChangeAspect="1"/>
          </p:cNvPicPr>
          <p:nvPr/>
        </p:nvPicPr>
        <p:blipFill>
          <a:blip r:embed="rId3"/>
          <a:srcRect t="18375" b="28917"/>
          <a:stretch>
            <a:fillRect/>
          </a:stretch>
        </p:blipFill>
        <p:spPr>
          <a:xfrm>
            <a:off x="1785918" y="4429131"/>
            <a:ext cx="5500726" cy="1933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Записать число 121,625 в формате с плавающей запятой.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По шестнадцатеричной форме представления числа в памяти компьютера в формате с плавающей запятой </a:t>
            </a:r>
            <a:r>
              <a:rPr lang="en-US" sz="2600" dirty="0" smtClean="0"/>
              <a:t>C9811000 </a:t>
            </a:r>
            <a:r>
              <a:rPr lang="ru-RU" sz="2600" dirty="0" smtClean="0"/>
              <a:t>восстановить десятичное число.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симметричен относительно 0.</a:t>
            </a:r>
          </a:p>
          <a:p>
            <a:r>
              <a:rPr lang="ru-RU" sz="2600" dirty="0" smtClean="0"/>
              <a:t>максимальное по модулю число:</a:t>
            </a:r>
          </a:p>
          <a:p>
            <a:pPr algn="ctr">
              <a:buNone/>
            </a:pPr>
            <a:r>
              <a:rPr lang="ru-RU" sz="2600" b="1" dirty="0" smtClean="0"/>
              <a:t>0,111111111111111111111111*10</a:t>
            </a:r>
            <a:r>
              <a:rPr lang="ru-RU" sz="2600" b="1" baseline="30000" dirty="0" smtClean="0"/>
              <a:t>1111111</a:t>
            </a:r>
            <a:endParaRPr lang="ru-RU" sz="2600" b="1" baseline="30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Диапазон формата с плавающей запятой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600" b="1" dirty="0" smtClean="0"/>
              <a:t>N = 2</a:t>
            </a:r>
            <a:r>
              <a:rPr lang="en-US" sz="2600" b="1" baseline="30000" dirty="0" smtClean="0"/>
              <a:t>t</a:t>
            </a:r>
            <a:r>
              <a:rPr lang="ru-RU" sz="2600" b="1" dirty="0" smtClean="0"/>
              <a:t>*</a:t>
            </a:r>
            <a:r>
              <a:rPr lang="en-US" sz="2600" b="1" dirty="0" smtClean="0"/>
              <a:t>(U-L+1)+1</a:t>
            </a:r>
            <a:endParaRPr lang="ru-RU" sz="2600" b="1" dirty="0" smtClean="0"/>
          </a:p>
          <a:p>
            <a:pPr algn="just"/>
            <a:r>
              <a:rPr lang="en-US" sz="2600" b="1" dirty="0" smtClean="0"/>
              <a:t>t</a:t>
            </a:r>
            <a:r>
              <a:rPr lang="en-US" sz="2600" dirty="0" smtClean="0"/>
              <a:t> – </a:t>
            </a:r>
            <a:r>
              <a:rPr lang="ru-RU" sz="2600" dirty="0" smtClean="0"/>
              <a:t>количество двоичных разрядов мантиссы;</a:t>
            </a:r>
            <a:endParaRPr lang="en-US" sz="2600" dirty="0" smtClean="0"/>
          </a:p>
          <a:p>
            <a:pPr algn="just"/>
            <a:r>
              <a:rPr lang="en-US" sz="2600" b="1" dirty="0" smtClean="0"/>
              <a:t>U</a:t>
            </a:r>
            <a:r>
              <a:rPr lang="en-US" sz="2600" dirty="0" smtClean="0"/>
              <a:t> – </a:t>
            </a:r>
            <a:r>
              <a:rPr lang="ru-RU" sz="2600" dirty="0" smtClean="0"/>
              <a:t>максимальное значение математического порядка;</a:t>
            </a:r>
          </a:p>
          <a:p>
            <a:pPr algn="just"/>
            <a:r>
              <a:rPr lang="en-US" sz="2600" b="1" dirty="0" smtClean="0"/>
              <a:t>L</a:t>
            </a:r>
            <a:r>
              <a:rPr lang="en-US" sz="2600" dirty="0" smtClean="0"/>
              <a:t> – </a:t>
            </a:r>
            <a:r>
              <a:rPr lang="ru-RU" sz="2600" dirty="0" smtClean="0"/>
              <a:t>минимальное </a:t>
            </a:r>
            <a:r>
              <a:rPr lang="ru-RU" sz="2600" dirty="0"/>
              <a:t>значение математического порядка;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действительных чисел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32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2191</TotalTime>
  <Words>315</Words>
  <Application>Microsoft Office PowerPoint</Application>
  <PresentationFormat>Экран (4:3)</PresentationFormat>
  <Paragraphs>77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Представление и обработка Вещественных чисел</vt:lpstr>
      <vt:lpstr>Математический сопроцессор</vt:lpstr>
      <vt:lpstr>Формат с плавающей запятой</vt:lpstr>
      <vt:lpstr>Формат с плавающей запятой</vt:lpstr>
      <vt:lpstr>Представление в памяти вещественного числа</vt:lpstr>
      <vt:lpstr>Задание 1</vt:lpstr>
      <vt:lpstr>Задание 2</vt:lpstr>
      <vt:lpstr>Диапазон формата с плавающей запятой</vt:lpstr>
      <vt:lpstr>Количество действительных чисел</vt:lpstr>
      <vt:lpstr>Особенности вещественной арифметики</vt:lpstr>
      <vt:lpstr>Особенности вещественной арифметики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Торин Е.В.</cp:lastModifiedBy>
  <cp:revision>200</cp:revision>
  <dcterms:created xsi:type="dcterms:W3CDTF">2019-09-01T16:55:17Z</dcterms:created>
  <dcterms:modified xsi:type="dcterms:W3CDTF">2020-03-19T05:16:10Z</dcterms:modified>
</cp:coreProperties>
</file>