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4" r:id="rId3"/>
    <p:sldId id="275" r:id="rId4"/>
    <p:sldId id="276" r:id="rId5"/>
    <p:sldId id="277" r:id="rId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98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Разрабатывался</a:t>
            </a:r>
            <a:r>
              <a:rPr lang="ru-RU" baseline="0" dirty="0" smtClean="0"/>
              <a:t> для программируемых калькуляторов</a:t>
            </a:r>
          </a:p>
          <a:p>
            <a:r>
              <a:rPr lang="ru-RU" baseline="0" dirty="0" smtClean="0"/>
              <a:t>Первый реализованный на одном кристалле кремния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Марк</a:t>
            </a:r>
            <a:r>
              <a:rPr lang="ru-RU" baseline="0" dirty="0" smtClean="0"/>
              <a:t> 8</a:t>
            </a:r>
          </a:p>
          <a:p>
            <a:r>
              <a:rPr lang="ru-RU" baseline="0" dirty="0" smtClean="0"/>
              <a:t>Создал студент, отправил описание в журнал радиоэлектроника, издатели продавали схемы по которым можно было собрать </a:t>
            </a:r>
            <a:endParaRPr lang="en-US" baseline="0" dirty="0" smtClean="0"/>
          </a:p>
          <a:p>
            <a:r>
              <a:rPr lang="en-US" baseline="0" dirty="0" smtClean="0"/>
              <a:t>Altair8800 </a:t>
            </a:r>
            <a:r>
              <a:rPr lang="ru-RU" baseline="0" dirty="0" smtClean="0"/>
              <a:t>особенность: открытая архитектура </a:t>
            </a:r>
            <a:r>
              <a:rPr lang="en-US" baseline="0" dirty="0" smtClean="0"/>
              <a:t>(S</a:t>
            </a:r>
            <a:r>
              <a:rPr lang="ru-RU" baseline="0" dirty="0" smtClean="0"/>
              <a:t>-100</a:t>
            </a:r>
            <a:r>
              <a:rPr lang="en-US" baseline="0" dirty="0" smtClean="0"/>
              <a:t> Bus)</a:t>
            </a:r>
          </a:p>
          <a:p>
            <a:r>
              <a:rPr lang="en-US" baseline="0" dirty="0" smtClean="0"/>
              <a:t>Altair </a:t>
            </a:r>
            <a:r>
              <a:rPr lang="en-US" baseline="0" dirty="0" err="1" smtClean="0"/>
              <a:t>Basi</a:t>
            </a:r>
            <a:r>
              <a:rPr lang="ru-RU" baseline="0" dirty="0" smtClean="0"/>
              <a:t>с первый программный продукт </a:t>
            </a:r>
            <a:r>
              <a:rPr lang="en-US" baseline="0" dirty="0" smtClean="0"/>
              <a:t>Microsoft</a:t>
            </a:r>
          </a:p>
          <a:p>
            <a:r>
              <a:rPr lang="ru-RU" baseline="0" dirty="0" smtClean="0"/>
              <a:t>Открытое письмо любителям (1976)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Apple-I </a:t>
            </a:r>
            <a:r>
              <a:rPr lang="ru-RU" dirty="0" smtClean="0"/>
              <a:t>продавали</a:t>
            </a:r>
            <a:r>
              <a:rPr lang="ru-RU" baseline="0" dirty="0" smtClean="0"/>
              <a:t> собранным, но без блока питания, клавиатуры, дисплея</a:t>
            </a:r>
            <a:r>
              <a:rPr lang="ru-RU" baseline="0" dirty="0" smtClean="0"/>
              <a:t>.</a:t>
            </a:r>
            <a:endParaRPr lang="en-US" baseline="0" dirty="0" smtClean="0"/>
          </a:p>
          <a:p>
            <a:r>
              <a:rPr lang="en-US" baseline="0" dirty="0" smtClean="0"/>
              <a:t>IBM – MS-DOS</a:t>
            </a:r>
          </a:p>
          <a:p>
            <a:r>
              <a:rPr lang="en-US" dirty="0" smtClean="0"/>
              <a:t>Macintosh 128k – </a:t>
            </a:r>
            <a:r>
              <a:rPr lang="ru-RU" dirty="0" smtClean="0"/>
              <a:t>первый</a:t>
            </a:r>
            <a:r>
              <a:rPr lang="ru-RU" baseline="0" dirty="0" smtClean="0"/>
              <a:t> графический интерфейс</a:t>
            </a:r>
            <a:endParaRPr lang="en-US" baseline="0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История и архитектура ПК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Компьютер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 процессор, реализованный в виде одной микросхемы.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Микропроцессор</a:t>
            </a:r>
            <a:endParaRPr lang="ru-RU" dirty="0"/>
          </a:p>
        </p:txBody>
      </p:sp>
      <p:pic>
        <p:nvPicPr>
          <p:cNvPr id="4" name="Рисунок 3" descr="Intel_C4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903" y="3379907"/>
            <a:ext cx="3715163" cy="2477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8" y="3500438"/>
            <a:ext cx="2214578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Intel 4004</a:t>
            </a:r>
            <a:endParaRPr lang="ru-RU" sz="2400" b="1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15.11.1971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4 бита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92,6 кГц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200</a:t>
            </a:r>
            <a:r>
              <a:rPr lang="en-US" sz="2400" dirty="0" smtClean="0"/>
              <a:t>$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компьютер, построенный на базе микропроцессора.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1973 г., </a:t>
            </a:r>
            <a:r>
              <a:rPr lang="en-US" sz="2600" b="1" dirty="0" smtClean="0"/>
              <a:t>Intellec-8</a:t>
            </a:r>
            <a:r>
              <a:rPr lang="ru-RU" sz="2600" b="1" dirty="0" smtClean="0"/>
              <a:t>, </a:t>
            </a:r>
            <a:r>
              <a:rPr lang="ru-RU" sz="2600" dirty="0" smtClean="0"/>
              <a:t>2</a:t>
            </a:r>
            <a:r>
              <a:rPr lang="en-US" sz="2600" dirty="0" smtClean="0"/>
              <a:t> </a:t>
            </a:r>
            <a:r>
              <a:rPr lang="ru-RU" sz="2600" dirty="0" smtClean="0"/>
              <a:t>500</a:t>
            </a:r>
            <a:r>
              <a:rPr lang="en-US" sz="2600" dirty="0" smtClean="0"/>
              <a:t>$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«компьютеры-конструкторы»:</a:t>
            </a:r>
          </a:p>
          <a:p>
            <a:pPr lvl="1" algn="just"/>
            <a:r>
              <a:rPr lang="ru-RU" sz="2400" dirty="0" smtClean="0"/>
              <a:t>1974 г., </a:t>
            </a:r>
            <a:r>
              <a:rPr lang="en-US" sz="2400" b="1" dirty="0" smtClean="0"/>
              <a:t>Mark 8</a:t>
            </a:r>
            <a:r>
              <a:rPr lang="en-US" sz="2400" dirty="0" smtClean="0"/>
              <a:t>, 500$;</a:t>
            </a:r>
            <a:endParaRPr lang="ru-RU" sz="2400" dirty="0" smtClean="0"/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1975 г., </a:t>
            </a:r>
            <a:r>
              <a:rPr lang="en-US" sz="2600" b="1" dirty="0" smtClean="0"/>
              <a:t>Altair 8880</a:t>
            </a:r>
            <a:r>
              <a:rPr lang="ru-RU" sz="2600" dirty="0" smtClean="0"/>
              <a:t>, </a:t>
            </a:r>
            <a:r>
              <a:rPr lang="en-US" sz="2600" dirty="0" smtClean="0"/>
              <a:t>621$</a:t>
            </a:r>
            <a:r>
              <a:rPr lang="ru-RU" sz="2600" dirty="0" smtClean="0"/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МикроЭВМ</a:t>
            </a:r>
            <a:endParaRPr lang="ru-RU" dirty="0"/>
          </a:p>
        </p:txBody>
      </p:sp>
      <p:pic>
        <p:nvPicPr>
          <p:cNvPr id="4" name="Рисунок 3" descr="c.intellec8.fro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446" y="2243147"/>
            <a:ext cx="3424710" cy="1828795"/>
          </a:xfrm>
          <a:prstGeom prst="rect">
            <a:avLst/>
          </a:prstGeom>
        </p:spPr>
      </p:pic>
      <p:pic>
        <p:nvPicPr>
          <p:cNvPr id="5" name="Рисунок 4" descr="mark-8_0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7111" y="4143380"/>
            <a:ext cx="2095483" cy="1571612"/>
          </a:xfrm>
          <a:prstGeom prst="rect">
            <a:avLst/>
          </a:prstGeom>
        </p:spPr>
      </p:pic>
      <p:pic>
        <p:nvPicPr>
          <p:cNvPr id="6" name="Рисунок 5" descr="800px-Altair_8800_Compu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5174766"/>
            <a:ext cx="1785950" cy="16118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1976 г., </a:t>
            </a:r>
            <a:r>
              <a:rPr lang="en-US" sz="2600" b="1" dirty="0" smtClean="0"/>
              <a:t>Apple-I</a:t>
            </a:r>
            <a:r>
              <a:rPr lang="en-US" sz="2600" dirty="0" smtClean="0"/>
              <a:t>, 666.66$;</a:t>
            </a:r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1981 г., </a:t>
            </a:r>
            <a:r>
              <a:rPr lang="en-US" sz="2600" dirty="0" smtClean="0"/>
              <a:t>IBM 5150</a:t>
            </a:r>
            <a:r>
              <a:rPr lang="en-US" sz="2600" dirty="0"/>
              <a:t>, </a:t>
            </a:r>
            <a:r>
              <a:rPr lang="en-US" sz="2600" dirty="0" smtClean="0"/>
              <a:t>3 000 </a:t>
            </a:r>
            <a:r>
              <a:rPr lang="en-US" sz="2600" dirty="0"/>
              <a:t>$;</a:t>
            </a:r>
            <a:endParaRPr lang="en-US" sz="2600" dirty="0" smtClean="0"/>
          </a:p>
          <a:p>
            <a:endParaRPr lang="en-US" sz="2600" dirty="0" smtClean="0"/>
          </a:p>
          <a:p>
            <a:endParaRPr lang="ru-RU" sz="2600" dirty="0" smtClean="0"/>
          </a:p>
          <a:p>
            <a:endParaRPr lang="en-US" sz="2600" dirty="0"/>
          </a:p>
          <a:p>
            <a:r>
              <a:rPr lang="en-US" sz="2600" dirty="0" smtClean="0"/>
              <a:t>1984 </a:t>
            </a:r>
            <a:r>
              <a:rPr lang="ru-RU" sz="2600" dirty="0" smtClean="0"/>
              <a:t>г., </a:t>
            </a:r>
            <a:r>
              <a:rPr lang="en-US" sz="2600" dirty="0"/>
              <a:t>Macintosh </a:t>
            </a:r>
            <a:r>
              <a:rPr lang="en-US" sz="2600" dirty="0" smtClean="0"/>
              <a:t>128k, </a:t>
            </a:r>
            <a:r>
              <a:rPr lang="ru-RU" sz="2600" dirty="0" smtClean="0"/>
              <a:t>2</a:t>
            </a:r>
            <a:r>
              <a:rPr lang="en-US" sz="2600" dirty="0" smtClean="0"/>
              <a:t> </a:t>
            </a:r>
            <a:r>
              <a:rPr lang="ru-RU" sz="2600" dirty="0" smtClean="0"/>
              <a:t>495</a:t>
            </a:r>
            <a:r>
              <a:rPr lang="en-US" sz="2600" dirty="0" smtClean="0"/>
              <a:t>$.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Персональные компьютеры</a:t>
            </a:r>
            <a:endParaRPr lang="ru-RU" dirty="0"/>
          </a:p>
        </p:txBody>
      </p:sp>
      <p:pic>
        <p:nvPicPr>
          <p:cNvPr id="4" name="Рисунок 3" descr="274px-Apple_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646" y="1556792"/>
            <a:ext cx="2609850" cy="1952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46" y="3271242"/>
            <a:ext cx="2609850" cy="1885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777" y="4365104"/>
            <a:ext cx="1950208" cy="22882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23781"/>
              </p:ext>
            </p:extLst>
          </p:nvPr>
        </p:nvGraphicFramePr>
        <p:xfrm>
          <a:off x="381000" y="2239104"/>
          <a:ext cx="8407401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6664"/>
                <a:gridCol w="2448272"/>
                <a:gridCol w="47924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Год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Процессор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Особенность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1989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Intel</a:t>
                      </a:r>
                      <a:r>
                        <a:rPr lang="en-US" sz="2400" baseline="0" dirty="0" smtClean="0"/>
                        <a:t> i80486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Встроенный</a:t>
                      </a:r>
                      <a:r>
                        <a:rPr lang="ru-RU" sz="2400" baseline="0" dirty="0" smtClean="0"/>
                        <a:t> сопроцессор, конвейерная обработка данных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1993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Pentium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Предсказание</a:t>
                      </a:r>
                      <a:r>
                        <a:rPr lang="ru-RU" sz="2400" baseline="0" dirty="0" smtClean="0"/>
                        <a:t> переходов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1993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Power</a:t>
                      </a:r>
                      <a:r>
                        <a:rPr lang="en-US" sz="2400" baseline="0" dirty="0" smtClean="0"/>
                        <a:t> PC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Архитектура</a:t>
                      </a:r>
                      <a:r>
                        <a:rPr lang="ru-RU" sz="2400" baseline="0" dirty="0" smtClean="0"/>
                        <a:t> команд </a:t>
                      </a:r>
                      <a:r>
                        <a:rPr lang="en-US" sz="2400" baseline="0" dirty="0" smtClean="0"/>
                        <a:t>RISC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2000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AMD Athlon K7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Тактовая</a:t>
                      </a:r>
                      <a:r>
                        <a:rPr lang="ru-RU" sz="2400" baseline="0" dirty="0" smtClean="0"/>
                        <a:t> частота </a:t>
                      </a:r>
                      <a:r>
                        <a:rPr lang="en-US" sz="2400" baseline="0" dirty="0" smtClean="0"/>
                        <a:t>&gt; </a:t>
                      </a:r>
                      <a:r>
                        <a:rPr lang="ru-RU" sz="2400" baseline="0" dirty="0" smtClean="0"/>
                        <a:t>1 ГГц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2003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AMD Athlon 64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64-</a:t>
                      </a:r>
                      <a:r>
                        <a:rPr lang="ru-RU" sz="2400" dirty="0" smtClean="0"/>
                        <a:t>х</a:t>
                      </a:r>
                      <a:r>
                        <a:rPr lang="ru-RU" sz="2400" baseline="0" dirty="0" smtClean="0"/>
                        <a:t> разрядный процессор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2005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Pentium</a:t>
                      </a:r>
                      <a:r>
                        <a:rPr lang="en-US" sz="2400" baseline="0" dirty="0" smtClean="0"/>
                        <a:t> D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Двухъядерный</a:t>
                      </a:r>
                      <a:r>
                        <a:rPr lang="ru-RU" sz="2400" baseline="0" dirty="0" smtClean="0"/>
                        <a:t> процессор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микропроцессоров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121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1930</TotalTime>
  <Words>216</Words>
  <Application>Microsoft Office PowerPoint</Application>
  <PresentationFormat>Экран (4:3)</PresentationFormat>
  <Paragraphs>67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История и архитектура ПК</vt:lpstr>
      <vt:lpstr>Микропроцессор</vt:lpstr>
      <vt:lpstr>МикроЭВМ</vt:lpstr>
      <vt:lpstr>Персональные компьютеры</vt:lpstr>
      <vt:lpstr>Эволюция микропроцессоров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176</cp:revision>
  <dcterms:created xsi:type="dcterms:W3CDTF">2019-09-01T16:55:17Z</dcterms:created>
  <dcterms:modified xsi:type="dcterms:W3CDTF">2020-04-05T19:01:40Z</dcterms:modified>
</cp:coreProperties>
</file>