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76" r:id="rId9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82" autoAdjust="0"/>
  </p:normalViewPr>
  <p:slideViewPr>
    <p:cSldViewPr>
      <p:cViewPr>
        <p:scale>
          <a:sx n="75" d="100"/>
          <a:sy n="75" d="100"/>
        </p:scale>
        <p:origin x="-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38014-B745-4BC9-9BB6-4B21502D86F1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018D44-6C75-45AC-8854-7BBE4070BA27}">
      <dgm:prSet phldrT="[Текст]"/>
      <dgm:spPr/>
      <dgm:t>
        <a:bodyPr/>
        <a:lstStyle/>
        <a:p>
          <a:r>
            <a:rPr lang="ru-RU" dirty="0" smtClean="0"/>
            <a:t>Шина</a:t>
          </a:r>
          <a:endParaRPr lang="ru-RU" dirty="0"/>
        </a:p>
      </dgm:t>
    </dgm:pt>
    <dgm:pt modelId="{670872B2-0041-4EB8-8C1A-FED852B30E98}" type="parTrans" cxnId="{7DA231BA-E33C-45A7-AA4C-12E68006BFA8}">
      <dgm:prSet/>
      <dgm:spPr/>
      <dgm:t>
        <a:bodyPr/>
        <a:lstStyle/>
        <a:p>
          <a:endParaRPr lang="ru-RU"/>
        </a:p>
      </dgm:t>
    </dgm:pt>
    <dgm:pt modelId="{97D37B5F-7FA8-4340-AF57-A17F0BEF7D57}" type="sibTrans" cxnId="{7DA231BA-E33C-45A7-AA4C-12E68006BFA8}">
      <dgm:prSet/>
      <dgm:spPr/>
      <dgm:t>
        <a:bodyPr/>
        <a:lstStyle/>
        <a:p>
          <a:endParaRPr lang="ru-RU"/>
        </a:p>
      </dgm:t>
    </dgm:pt>
    <dgm:pt modelId="{4556E470-0C34-4819-98A9-C8AE53F076CD}">
      <dgm:prSet phldrT="[Текст]"/>
      <dgm:spPr/>
      <dgm:t>
        <a:bodyPr/>
        <a:lstStyle/>
        <a:p>
          <a:r>
            <a:rPr lang="ru-RU" dirty="0" smtClean="0"/>
            <a:t>Шина данных</a:t>
          </a:r>
          <a:endParaRPr lang="ru-RU" dirty="0"/>
        </a:p>
      </dgm:t>
    </dgm:pt>
    <dgm:pt modelId="{87FFF7D8-B4A8-4842-A0D5-EF0357DD21BB}" type="parTrans" cxnId="{C6D43626-D934-466E-B236-7D1D3B1E59B0}">
      <dgm:prSet/>
      <dgm:spPr/>
      <dgm:t>
        <a:bodyPr/>
        <a:lstStyle/>
        <a:p>
          <a:endParaRPr lang="ru-RU"/>
        </a:p>
      </dgm:t>
    </dgm:pt>
    <dgm:pt modelId="{CFC1FE6F-4924-47CC-80EB-D040BBF931B9}" type="sibTrans" cxnId="{C6D43626-D934-466E-B236-7D1D3B1E59B0}">
      <dgm:prSet/>
      <dgm:spPr/>
      <dgm:t>
        <a:bodyPr/>
        <a:lstStyle/>
        <a:p>
          <a:endParaRPr lang="ru-RU"/>
        </a:p>
      </dgm:t>
    </dgm:pt>
    <dgm:pt modelId="{7E729010-6B82-4151-852A-AEA9B6D11257}">
      <dgm:prSet phldrT="[Текст]"/>
      <dgm:spPr/>
      <dgm:t>
        <a:bodyPr/>
        <a:lstStyle/>
        <a:p>
          <a:r>
            <a:rPr lang="ru-RU" dirty="0" smtClean="0"/>
            <a:t>Шина адреса</a:t>
          </a:r>
          <a:endParaRPr lang="ru-RU" dirty="0"/>
        </a:p>
      </dgm:t>
    </dgm:pt>
    <dgm:pt modelId="{5155A368-F216-4925-B9B1-94F93FC737AB}" type="parTrans" cxnId="{0FA9632A-9F00-4E1E-9899-71E5C835E0FA}">
      <dgm:prSet/>
      <dgm:spPr/>
      <dgm:t>
        <a:bodyPr/>
        <a:lstStyle/>
        <a:p>
          <a:endParaRPr lang="ru-RU"/>
        </a:p>
      </dgm:t>
    </dgm:pt>
    <dgm:pt modelId="{E3624AE6-D74E-4438-8D7B-C11C2B553554}" type="sibTrans" cxnId="{0FA9632A-9F00-4E1E-9899-71E5C835E0FA}">
      <dgm:prSet/>
      <dgm:spPr/>
      <dgm:t>
        <a:bodyPr/>
        <a:lstStyle/>
        <a:p>
          <a:endParaRPr lang="ru-RU"/>
        </a:p>
      </dgm:t>
    </dgm:pt>
    <dgm:pt modelId="{BDA5F8D0-FFD1-4F02-BB7E-5FB48B811FB1}">
      <dgm:prSet phldrT="[Текст]"/>
      <dgm:spPr/>
      <dgm:t>
        <a:bodyPr/>
        <a:lstStyle/>
        <a:p>
          <a:r>
            <a:rPr lang="ru-RU" dirty="0" smtClean="0"/>
            <a:t>Шина управления</a:t>
          </a:r>
          <a:endParaRPr lang="ru-RU" dirty="0"/>
        </a:p>
      </dgm:t>
    </dgm:pt>
    <dgm:pt modelId="{AB98CD7F-DE87-4D7F-9055-5EC64A9D8DA4}" type="parTrans" cxnId="{39645578-7FB5-4ED9-B37E-557D0371E329}">
      <dgm:prSet/>
      <dgm:spPr/>
      <dgm:t>
        <a:bodyPr/>
        <a:lstStyle/>
        <a:p>
          <a:endParaRPr lang="ru-RU"/>
        </a:p>
      </dgm:t>
    </dgm:pt>
    <dgm:pt modelId="{4074353F-B7D9-4B32-9D3E-586ED52061A9}" type="sibTrans" cxnId="{39645578-7FB5-4ED9-B37E-557D0371E329}">
      <dgm:prSet/>
      <dgm:spPr/>
      <dgm:t>
        <a:bodyPr/>
        <a:lstStyle/>
        <a:p>
          <a:endParaRPr lang="ru-RU"/>
        </a:p>
      </dgm:t>
    </dgm:pt>
    <dgm:pt modelId="{D71F5BE4-7F64-4E1B-B2E1-4C4EF639528C}" type="pres">
      <dgm:prSet presAssocID="{4C438014-B745-4BC9-9BB6-4B21502D86F1}" presName="composite" presStyleCnt="0">
        <dgm:presLayoutVars>
          <dgm:chMax val="1"/>
          <dgm:dir/>
          <dgm:resizeHandles val="exact"/>
        </dgm:presLayoutVars>
      </dgm:prSet>
      <dgm:spPr/>
    </dgm:pt>
    <dgm:pt modelId="{32FA7E80-E2F3-4FB2-9B51-6C26D0048457}" type="pres">
      <dgm:prSet presAssocID="{0F018D44-6C75-45AC-8854-7BBE4070BA27}" presName="roof" presStyleLbl="dkBgShp" presStyleIdx="0" presStyleCnt="2"/>
      <dgm:spPr/>
    </dgm:pt>
    <dgm:pt modelId="{F7E527CF-E0FB-4F88-B8DB-1F46C94A2083}" type="pres">
      <dgm:prSet presAssocID="{0F018D44-6C75-45AC-8854-7BBE4070BA27}" presName="pillars" presStyleCnt="0"/>
      <dgm:spPr/>
    </dgm:pt>
    <dgm:pt modelId="{FAFBB2E9-F39D-44E7-9259-8C2FA562FCA5}" type="pres">
      <dgm:prSet presAssocID="{0F018D44-6C75-45AC-8854-7BBE4070BA27}" presName="pillar1" presStyleLbl="node1" presStyleIdx="0" presStyleCnt="3">
        <dgm:presLayoutVars>
          <dgm:bulletEnabled val="1"/>
        </dgm:presLayoutVars>
      </dgm:prSet>
      <dgm:spPr/>
    </dgm:pt>
    <dgm:pt modelId="{4EF590F6-A561-46D7-ADD7-E108D7D344F0}" type="pres">
      <dgm:prSet presAssocID="{7E729010-6B82-4151-852A-AEA9B6D11257}" presName="pillarX" presStyleLbl="node1" presStyleIdx="1" presStyleCnt="3">
        <dgm:presLayoutVars>
          <dgm:bulletEnabled val="1"/>
        </dgm:presLayoutVars>
      </dgm:prSet>
      <dgm:spPr/>
    </dgm:pt>
    <dgm:pt modelId="{68F79C91-D12A-4159-AD4D-2239C29D306D}" type="pres">
      <dgm:prSet presAssocID="{BDA5F8D0-FFD1-4F02-BB7E-5FB48B811FB1}" presName="pillarX" presStyleLbl="node1" presStyleIdx="2" presStyleCnt="3">
        <dgm:presLayoutVars>
          <dgm:bulletEnabled val="1"/>
        </dgm:presLayoutVars>
      </dgm:prSet>
      <dgm:spPr/>
    </dgm:pt>
    <dgm:pt modelId="{CC16AAE7-9FEB-4504-AAC2-FFFADF92FBB8}" type="pres">
      <dgm:prSet presAssocID="{0F018D44-6C75-45AC-8854-7BBE4070BA27}" presName="base" presStyleLbl="dkBgShp" presStyleIdx="1" presStyleCnt="2"/>
      <dgm:spPr/>
    </dgm:pt>
  </dgm:ptLst>
  <dgm:cxnLst>
    <dgm:cxn modelId="{C6D43626-D934-466E-B236-7D1D3B1E59B0}" srcId="{0F018D44-6C75-45AC-8854-7BBE4070BA27}" destId="{4556E470-0C34-4819-98A9-C8AE53F076CD}" srcOrd="0" destOrd="0" parTransId="{87FFF7D8-B4A8-4842-A0D5-EF0357DD21BB}" sibTransId="{CFC1FE6F-4924-47CC-80EB-D040BBF931B9}"/>
    <dgm:cxn modelId="{39645578-7FB5-4ED9-B37E-557D0371E329}" srcId="{0F018D44-6C75-45AC-8854-7BBE4070BA27}" destId="{BDA5F8D0-FFD1-4F02-BB7E-5FB48B811FB1}" srcOrd="2" destOrd="0" parTransId="{AB98CD7F-DE87-4D7F-9055-5EC64A9D8DA4}" sibTransId="{4074353F-B7D9-4B32-9D3E-586ED52061A9}"/>
    <dgm:cxn modelId="{787FABAC-EE7E-48F0-B804-8A8C80B64B74}" type="presOf" srcId="{7E729010-6B82-4151-852A-AEA9B6D11257}" destId="{4EF590F6-A561-46D7-ADD7-E108D7D344F0}" srcOrd="0" destOrd="0" presId="urn:microsoft.com/office/officeart/2005/8/layout/hList3"/>
    <dgm:cxn modelId="{0FA9632A-9F00-4E1E-9899-71E5C835E0FA}" srcId="{0F018D44-6C75-45AC-8854-7BBE4070BA27}" destId="{7E729010-6B82-4151-852A-AEA9B6D11257}" srcOrd="1" destOrd="0" parTransId="{5155A368-F216-4925-B9B1-94F93FC737AB}" sibTransId="{E3624AE6-D74E-4438-8D7B-C11C2B553554}"/>
    <dgm:cxn modelId="{BE3D0BBC-3347-474E-A28A-781F00DB3CEC}" type="presOf" srcId="{4C438014-B745-4BC9-9BB6-4B21502D86F1}" destId="{D71F5BE4-7F64-4E1B-B2E1-4C4EF639528C}" srcOrd="0" destOrd="0" presId="urn:microsoft.com/office/officeart/2005/8/layout/hList3"/>
    <dgm:cxn modelId="{7DA231BA-E33C-45A7-AA4C-12E68006BFA8}" srcId="{4C438014-B745-4BC9-9BB6-4B21502D86F1}" destId="{0F018D44-6C75-45AC-8854-7BBE4070BA27}" srcOrd="0" destOrd="0" parTransId="{670872B2-0041-4EB8-8C1A-FED852B30E98}" sibTransId="{97D37B5F-7FA8-4340-AF57-A17F0BEF7D57}"/>
    <dgm:cxn modelId="{E33FB515-B6B9-457A-B6FF-6BD91FF4E475}" type="presOf" srcId="{BDA5F8D0-FFD1-4F02-BB7E-5FB48B811FB1}" destId="{68F79C91-D12A-4159-AD4D-2239C29D306D}" srcOrd="0" destOrd="0" presId="urn:microsoft.com/office/officeart/2005/8/layout/hList3"/>
    <dgm:cxn modelId="{468880DE-EAAD-4101-A23E-62AE48576CF6}" type="presOf" srcId="{0F018D44-6C75-45AC-8854-7BBE4070BA27}" destId="{32FA7E80-E2F3-4FB2-9B51-6C26D0048457}" srcOrd="0" destOrd="0" presId="urn:microsoft.com/office/officeart/2005/8/layout/hList3"/>
    <dgm:cxn modelId="{A565BDB6-2F96-46F6-8B90-DBC0D5BC893D}" type="presOf" srcId="{4556E470-0C34-4819-98A9-C8AE53F076CD}" destId="{FAFBB2E9-F39D-44E7-9259-8C2FA562FCA5}" srcOrd="0" destOrd="0" presId="urn:microsoft.com/office/officeart/2005/8/layout/hList3"/>
    <dgm:cxn modelId="{2599D1A9-5D10-4352-95EA-C2E74BC30279}" type="presParOf" srcId="{D71F5BE4-7F64-4E1B-B2E1-4C4EF639528C}" destId="{32FA7E80-E2F3-4FB2-9B51-6C26D0048457}" srcOrd="0" destOrd="0" presId="urn:microsoft.com/office/officeart/2005/8/layout/hList3"/>
    <dgm:cxn modelId="{B487847C-7E57-4945-AC50-8D90A331416F}" type="presParOf" srcId="{D71F5BE4-7F64-4E1B-B2E1-4C4EF639528C}" destId="{F7E527CF-E0FB-4F88-B8DB-1F46C94A2083}" srcOrd="1" destOrd="0" presId="urn:microsoft.com/office/officeart/2005/8/layout/hList3"/>
    <dgm:cxn modelId="{C98D0AD1-230C-4466-8139-E0FF84A0DBE2}" type="presParOf" srcId="{F7E527CF-E0FB-4F88-B8DB-1F46C94A2083}" destId="{FAFBB2E9-F39D-44E7-9259-8C2FA562FCA5}" srcOrd="0" destOrd="0" presId="urn:microsoft.com/office/officeart/2005/8/layout/hList3"/>
    <dgm:cxn modelId="{B48D962D-A836-487A-8161-F10E64D0DFA6}" type="presParOf" srcId="{F7E527CF-E0FB-4F88-B8DB-1F46C94A2083}" destId="{4EF590F6-A561-46D7-ADD7-E108D7D344F0}" srcOrd="1" destOrd="0" presId="urn:microsoft.com/office/officeart/2005/8/layout/hList3"/>
    <dgm:cxn modelId="{515B1EFF-E499-434E-850F-ECFC77CF1D7B}" type="presParOf" srcId="{F7E527CF-E0FB-4F88-B8DB-1F46C94A2083}" destId="{68F79C91-D12A-4159-AD4D-2239C29D306D}" srcOrd="2" destOrd="0" presId="urn:microsoft.com/office/officeart/2005/8/layout/hList3"/>
    <dgm:cxn modelId="{C5447927-AEB1-4F97-BF3F-C01A6DF15C12}" type="presParOf" srcId="{D71F5BE4-7F64-4E1B-B2E1-4C4EF639528C}" destId="{CC16AAE7-9FEB-4504-AAC2-FFFADF92FBB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FA7E80-E2F3-4FB2-9B51-6C26D0048457}">
      <dsp:nvSpPr>
        <dsp:cNvPr id="0" name=""/>
        <dsp:cNvSpPr/>
      </dsp:nvSpPr>
      <dsp:spPr>
        <a:xfrm>
          <a:off x="0" y="0"/>
          <a:ext cx="6096000" cy="93836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Шина</a:t>
          </a:r>
          <a:endParaRPr lang="ru-RU" sz="4500" kern="1200" dirty="0"/>
        </a:p>
      </dsp:txBody>
      <dsp:txXfrm>
        <a:off x="0" y="0"/>
        <a:ext cx="6096000" cy="938368"/>
      </dsp:txXfrm>
    </dsp:sp>
    <dsp:sp modelId="{FAFBB2E9-F39D-44E7-9259-8C2FA562FCA5}">
      <dsp:nvSpPr>
        <dsp:cNvPr id="0" name=""/>
        <dsp:cNvSpPr/>
      </dsp:nvSpPr>
      <dsp:spPr>
        <a:xfrm>
          <a:off x="2976" y="938368"/>
          <a:ext cx="2030015" cy="1970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Шина данных</a:t>
          </a:r>
          <a:endParaRPr lang="ru-RU" sz="2700" kern="1200" dirty="0"/>
        </a:p>
      </dsp:txBody>
      <dsp:txXfrm>
        <a:off x="2976" y="938368"/>
        <a:ext cx="2030015" cy="1970574"/>
      </dsp:txXfrm>
    </dsp:sp>
    <dsp:sp modelId="{4EF590F6-A561-46D7-ADD7-E108D7D344F0}">
      <dsp:nvSpPr>
        <dsp:cNvPr id="0" name=""/>
        <dsp:cNvSpPr/>
      </dsp:nvSpPr>
      <dsp:spPr>
        <a:xfrm>
          <a:off x="2032992" y="938368"/>
          <a:ext cx="2030015" cy="1970574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Шина адреса</a:t>
          </a:r>
          <a:endParaRPr lang="ru-RU" sz="2700" kern="1200" dirty="0"/>
        </a:p>
      </dsp:txBody>
      <dsp:txXfrm>
        <a:off x="2032992" y="938368"/>
        <a:ext cx="2030015" cy="1970574"/>
      </dsp:txXfrm>
    </dsp:sp>
    <dsp:sp modelId="{68F79C91-D12A-4159-AD4D-2239C29D306D}">
      <dsp:nvSpPr>
        <dsp:cNvPr id="0" name=""/>
        <dsp:cNvSpPr/>
      </dsp:nvSpPr>
      <dsp:spPr>
        <a:xfrm>
          <a:off x="4063007" y="938368"/>
          <a:ext cx="2030015" cy="1970574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Шина управления</a:t>
          </a:r>
          <a:endParaRPr lang="ru-RU" sz="2700" kern="1200" dirty="0"/>
        </a:p>
      </dsp:txBody>
      <dsp:txXfrm>
        <a:off x="4063007" y="938368"/>
        <a:ext cx="2030015" cy="1970574"/>
      </dsp:txXfrm>
    </dsp:sp>
    <dsp:sp modelId="{CC16AAE7-9FEB-4504-AAC2-FFFADF92FBB8}">
      <dsp:nvSpPr>
        <dsp:cNvPr id="0" name=""/>
        <dsp:cNvSpPr/>
      </dsp:nvSpPr>
      <dsp:spPr>
        <a:xfrm>
          <a:off x="0" y="2908943"/>
          <a:ext cx="6096000" cy="218952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D%D0%B5%D1%80%D0%B3%D0%BE%D0%B7%D0%B0%D0%B2%D0%B8%D1%81%D0%B8%D0%BC%D0%B0%D1%8F_%D0%BF%D0%B0%D0%BC%D1%8F%D1%82%D1%8C" TargetMode="External"/><Relationship Id="rId3" Type="http://schemas.openxmlformats.org/officeDocument/2006/relationships/hyperlink" Target="https://ru.wikipedia.org/wiki/DRAM" TargetMode="External"/><Relationship Id="rId7" Type="http://schemas.openxmlformats.org/officeDocument/2006/relationships/hyperlink" Target="https://ru.wikipedia.org/wiki/%D0%9F%D0%BE%D0%BB%D1%83%D0%BF%D1%80%D0%BE%D0%B2%D0%BE%D0%B4%D0%BD%D0%B8%D0%BA%D0%BE%D0%B2%D1%8B%D0%B5_%D0%BC%D0%B0%D1%82%D0%B5%D1%80%D0%B8%D0%B0%D0%BB%D1%8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E%D0%BC%D0%BF%D1%8C%D1%8E%D1%82%D0%B5%D1%80%D0%BD%D0%B0%D1%8F_%D0%BF%D0%B0%D0%BC%D1%8F%D1%82%D1%8C" TargetMode="External"/><Relationship Id="rId5" Type="http://schemas.openxmlformats.org/officeDocument/2006/relationships/hyperlink" Target="https://ru.wikipedia.org/wiki/%D0%90%D0%BD%D0%B3%D0%BB%D0%B8%D0%B9%D1%81%D0%BA%D0%B8%D0%B9_%D1%8F%D0%B7%D1%8B%D0%BA" TargetMode="External"/><Relationship Id="rId4" Type="http://schemas.openxmlformats.org/officeDocument/2006/relationships/hyperlink" Target="https://ru.wikipedia.org/wiki/EEPROM" TargetMode="External"/><Relationship Id="rId9" Type="http://schemas.openxmlformats.org/officeDocument/2006/relationships/hyperlink" Target="https://ru.wikipedia.org/wiki/%D0%AF%D1%87%D0%B5%D0%B9%D0%BA%D0%B0_%D0%BF%D0%B0%D0%BC%D1%8F%D1%82%D0%B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Рассказать про элементы процессора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Рассказать что и куда можно подключить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Северный</a:t>
            </a:r>
            <a:r>
              <a:rPr lang="ru-RU" baseline="0" dirty="0" smtClean="0"/>
              <a:t> и южный 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Северный</a:t>
            </a:r>
            <a:r>
              <a:rPr lang="ru-RU" baseline="0" dirty="0" smtClean="0"/>
              <a:t> и южный мост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Статическая память с произвольным доступом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SRAM,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полупроводниковая оперативная память, в которой каждый двоичный или троичный разряд хранится в схеме с положительной обратной связью, позволяющей поддерживать состояние без регенерации, необходимой в динамической памяти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DRAM"/>
              </a:rPr>
              <a:t>DRAM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 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 работы EEPROM основан на изменении и регистрации электрического заряда в изолированной области (кармане) полупроводниковой структуры.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[1]</a:t>
            </a:r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Английский язык"/>
              </a:rPr>
              <a:t>англ.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динамическая память с произвольным доступом) — тип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Компьютерная память"/>
              </a:rPr>
              <a:t>компьютерной памяти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отличающийся использованием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олупроводниковые материалы"/>
              </a:rPr>
              <a:t>полупроводниковых материалов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Энергозависимая память"/>
              </a:rPr>
              <a:t>энергозависимостью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возможностью доступа к данным, хранящимся в произвольных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Ячейка памяти"/>
              </a:rPr>
              <a:t>ячейках памяти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Физически DRAM состоит из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Ячейка памяти"/>
              </a:rPr>
              <a:t>ячеек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созданных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олупроводниковые материалы"/>
              </a:rPr>
              <a:t>полупроводниковом материале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виде емкости. Заряженная или разряженная емкость хранит бит данных. Каждая ячейка такой памяти имеет свойство разряжаться (из-за токов утечки и пр.), поэтому их постоянно надо подзаряжать — отсюда название «динамическая» (динамически подзаряжать).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Процессор</a:t>
            </a:r>
            <a:br>
              <a:rPr lang="ru-RU" sz="3200" dirty="0" smtClean="0"/>
            </a:br>
            <a:r>
              <a:rPr lang="ru-RU" sz="3200" dirty="0" smtClean="0"/>
              <a:t>системная плата </a:t>
            </a:r>
            <a:r>
              <a:rPr lang="ru-RU" sz="3200" dirty="0" smtClean="0"/>
              <a:t>внутренняя память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Компьютер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 </a:t>
            </a:r>
            <a:r>
              <a:rPr lang="ru-RU" sz="2600" dirty="0" smtClean="0"/>
              <a:t>устройство компьютера, предназначенное для выполнения арифметических и логических операций над данными, а также координации работы всех устройств компьютера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ru-RU" dirty="0"/>
          </a:p>
        </p:txBody>
      </p:sp>
      <p:pic>
        <p:nvPicPr>
          <p:cNvPr id="7" name="Рисунок 6" descr="intel-core-i5-10th-ge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45024"/>
            <a:ext cx="4405496" cy="2916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процессора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83557"/>
            <a:ext cx="8055953" cy="28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2344256"/>
          <a:ext cx="8407400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02968"/>
                <a:gridCol w="45044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Тактовая частота (ГГц)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определяет количество тактов (операций) в секунду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Разрядность (бит)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количество битов обрабатываемых одновременно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Объем Кэш-памяти (Кбайт)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Технология (нм)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расстояние между соседними транзисторами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Количество</a:t>
                      </a:r>
                      <a:r>
                        <a:rPr lang="ru-RU" sz="2400" b="1" baseline="0" dirty="0" smtClean="0"/>
                        <a:t> ядер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 процессора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печатная плата, являющаяся основой построения </a:t>
            </a:r>
            <a:r>
              <a:rPr lang="ru-RU" sz="2600" dirty="0" smtClean="0"/>
              <a:t>компьютера.</a:t>
            </a:r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плата</a:t>
            </a:r>
            <a:endParaRPr lang="ru-RU" dirty="0"/>
          </a:p>
        </p:txBody>
      </p:sp>
      <p:pic>
        <p:nvPicPr>
          <p:cNvPr id="9218" name="Picture 2" descr="https://multicom.by/upload/iblock/94c/94c0708e67255ba39c40877f2fa47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89858" y="2780927"/>
            <a:ext cx="3926358" cy="3772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н</a:t>
            </a:r>
            <a:r>
              <a:rPr lang="ru-RU" sz="2600" dirty="0" smtClean="0"/>
              <a:t>абор микросхем, обеспечивающих взаимодействие процессора с остальными компонентами компьютера.</a:t>
            </a:r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Чипсет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24944"/>
            <a:ext cx="5250923" cy="37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4005064"/>
            <a:ext cx="936104" cy="17281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к</a:t>
            </a:r>
            <a:r>
              <a:rPr lang="ru-RU" sz="2600" dirty="0" smtClean="0"/>
              <a:t>аналы связи, применяемые для передачи данных</a:t>
            </a:r>
            <a:r>
              <a:rPr lang="en-US" sz="2600" dirty="0" smtClean="0"/>
              <a:t> </a:t>
            </a:r>
            <a:r>
              <a:rPr lang="ru-RU" sz="2600" dirty="0" smtClean="0"/>
              <a:t>между отдельными устройствами компьютера. </a:t>
            </a:r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Шины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47664" y="3253432"/>
          <a:ext cx="60960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Кэш-память (</a:t>
            </a:r>
            <a:r>
              <a:rPr lang="en-US" sz="2600" dirty="0" smtClean="0"/>
              <a:t>SRAM</a:t>
            </a:r>
            <a:r>
              <a:rPr lang="ru-RU" sz="2600" dirty="0" smtClean="0"/>
              <a:t>); 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ПЗУ</a:t>
            </a:r>
            <a:r>
              <a:rPr lang="en-US" sz="2600" dirty="0" smtClean="0"/>
              <a:t> (EEPROM)</a:t>
            </a:r>
            <a:r>
              <a:rPr lang="ru-RU" sz="2600" dirty="0" smtClean="0"/>
              <a:t>;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ОЗУ</a:t>
            </a:r>
            <a:r>
              <a:rPr lang="en-US" sz="2600" dirty="0" smtClean="0"/>
              <a:t> (DRAM)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(внутренняя) память компьютера</a:t>
            </a:r>
            <a:endParaRPr lang="ru-RU" dirty="0"/>
          </a:p>
        </p:txBody>
      </p:sp>
      <p:pic>
        <p:nvPicPr>
          <p:cNvPr id="7170" name="Picture 2" descr="https://i.ebayimg.com/images/i/132559662246-0-1/s-l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1556792"/>
            <a:ext cx="3960440" cy="2376264"/>
          </a:xfrm>
          <a:prstGeom prst="rect">
            <a:avLst/>
          </a:prstGeom>
          <a:noFill/>
        </p:spPr>
      </p:pic>
      <p:pic>
        <p:nvPicPr>
          <p:cNvPr id="7174" name="Picture 6" descr="http://i.mycdn.me/i?r=AzEPZsRbOZEKgBhR0XGMT1RkFEv64NxVez8O9Mh0y51joa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400044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2074</TotalTime>
  <Words>163</Words>
  <Application>Microsoft Office PowerPoint</Application>
  <PresentationFormat>Экран (4:3)</PresentationFormat>
  <Paragraphs>52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Процессор системная плата внутренняя память</vt:lpstr>
      <vt:lpstr>CPU</vt:lpstr>
      <vt:lpstr>Состав процессора</vt:lpstr>
      <vt:lpstr>Основные характеристики процессора</vt:lpstr>
      <vt:lpstr>Материнская плата</vt:lpstr>
      <vt:lpstr>Чипсет</vt:lpstr>
      <vt:lpstr>Шины</vt:lpstr>
      <vt:lpstr>Системная (внутренняя) память компьютера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student2</cp:lastModifiedBy>
  <cp:revision>192</cp:revision>
  <dcterms:created xsi:type="dcterms:W3CDTF">2019-09-01T16:55:17Z</dcterms:created>
  <dcterms:modified xsi:type="dcterms:W3CDTF">2020-04-06T08:27:11Z</dcterms:modified>
</cp:coreProperties>
</file>