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74" r:id="rId3"/>
    <p:sldId id="275" r:id="rId4"/>
    <p:sldId id="276" r:id="rId5"/>
    <p:sldId id="277" r:id="rId6"/>
    <p:sldId id="278" r:id="rId7"/>
  </p:sldIdLst>
  <p:sldSz cx="9144000" cy="6858000" type="screen4x3"/>
  <p:notesSz cx="7102475" cy="102346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2998" autoAdjust="0"/>
  </p:normalViewPr>
  <p:slideViewPr>
    <p:cSldViewPr>
      <p:cViewPr varScale="1">
        <p:scale>
          <a:sx n="68" d="100"/>
          <a:sy n="68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BFF775-3489-4AD1-A23F-01AD193C0934}" type="doc">
      <dgm:prSet loTypeId="urn:microsoft.com/office/officeart/2005/8/layout/hList3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B5E287E2-2BF2-4A22-8DB9-0786B51EEAD5}">
      <dgm:prSet phldrT="[Текст]"/>
      <dgm:spPr/>
      <dgm:t>
        <a:bodyPr/>
        <a:lstStyle/>
        <a:p>
          <a:r>
            <a:rPr lang="ru-RU" dirty="0" smtClean="0"/>
            <a:t>Транслятор</a:t>
          </a:r>
          <a:endParaRPr lang="ru-RU" dirty="0"/>
        </a:p>
      </dgm:t>
    </dgm:pt>
    <dgm:pt modelId="{B39F7B5C-73D3-41EA-B2DB-91A8C2B29CFC}" type="parTrans" cxnId="{44FAE6D1-57E1-4674-97A3-8136933652A3}">
      <dgm:prSet/>
      <dgm:spPr/>
      <dgm:t>
        <a:bodyPr/>
        <a:lstStyle/>
        <a:p>
          <a:endParaRPr lang="ru-RU"/>
        </a:p>
      </dgm:t>
    </dgm:pt>
    <dgm:pt modelId="{48ECDF61-725D-4E44-B321-20D22B138441}" type="sibTrans" cxnId="{44FAE6D1-57E1-4674-97A3-8136933652A3}">
      <dgm:prSet/>
      <dgm:spPr/>
      <dgm:t>
        <a:bodyPr/>
        <a:lstStyle/>
        <a:p>
          <a:endParaRPr lang="ru-RU"/>
        </a:p>
      </dgm:t>
    </dgm:pt>
    <dgm:pt modelId="{844240F8-B229-48C0-8CB7-48F28738CAB3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dirty="0" smtClean="0"/>
            <a:t>Компилятор</a:t>
          </a:r>
          <a:endParaRPr lang="ru-RU" dirty="0"/>
        </a:p>
      </dgm:t>
    </dgm:pt>
    <dgm:pt modelId="{345004A2-8B07-4597-8553-6DC26A4BC868}" type="parTrans" cxnId="{4FDA5E97-1BB4-4B96-A3F7-495CC0AC2BB2}">
      <dgm:prSet/>
      <dgm:spPr/>
      <dgm:t>
        <a:bodyPr/>
        <a:lstStyle/>
        <a:p>
          <a:endParaRPr lang="ru-RU"/>
        </a:p>
      </dgm:t>
    </dgm:pt>
    <dgm:pt modelId="{FD698D86-F9E1-482A-A380-F94A70179E94}" type="sibTrans" cxnId="{4FDA5E97-1BB4-4B96-A3F7-495CC0AC2BB2}">
      <dgm:prSet/>
      <dgm:spPr/>
      <dgm:t>
        <a:bodyPr/>
        <a:lstStyle/>
        <a:p>
          <a:endParaRPr lang="ru-RU"/>
        </a:p>
      </dgm:t>
    </dgm:pt>
    <dgm:pt modelId="{45C6DA8A-B8EE-4C39-A753-EEF4843245BD}">
      <dgm:prSet phldrT="[Текст]"/>
      <dgm:spPr/>
      <dgm:t>
        <a:bodyPr/>
        <a:lstStyle/>
        <a:p>
          <a:r>
            <a:rPr lang="ru-RU" dirty="0" smtClean="0"/>
            <a:t>Интерпретатор</a:t>
          </a:r>
          <a:endParaRPr lang="ru-RU" dirty="0"/>
        </a:p>
      </dgm:t>
    </dgm:pt>
    <dgm:pt modelId="{AB531759-2F59-47B8-81DF-7EC02BD3AB71}" type="parTrans" cxnId="{F2CCAA59-2B16-40AA-B1D8-21FC48B52ECE}">
      <dgm:prSet/>
      <dgm:spPr/>
      <dgm:t>
        <a:bodyPr/>
        <a:lstStyle/>
        <a:p>
          <a:endParaRPr lang="ru-RU"/>
        </a:p>
      </dgm:t>
    </dgm:pt>
    <dgm:pt modelId="{059C689B-CDB4-4A9B-8936-AA3A2090816C}" type="sibTrans" cxnId="{F2CCAA59-2B16-40AA-B1D8-21FC48B52ECE}">
      <dgm:prSet/>
      <dgm:spPr/>
      <dgm:t>
        <a:bodyPr/>
        <a:lstStyle/>
        <a:p>
          <a:endParaRPr lang="ru-RU"/>
        </a:p>
      </dgm:t>
    </dgm:pt>
    <dgm:pt modelId="{0AB997F8-D30C-4401-953C-68136657DBE0}" type="pres">
      <dgm:prSet presAssocID="{89BFF775-3489-4AD1-A23F-01AD193C0934}" presName="composite" presStyleCnt="0">
        <dgm:presLayoutVars>
          <dgm:chMax val="1"/>
          <dgm:dir/>
          <dgm:resizeHandles val="exact"/>
        </dgm:presLayoutVars>
      </dgm:prSet>
      <dgm:spPr/>
    </dgm:pt>
    <dgm:pt modelId="{17C2B930-D43A-4C78-8D5A-FA3D92F616CE}" type="pres">
      <dgm:prSet presAssocID="{B5E287E2-2BF2-4A22-8DB9-0786B51EEAD5}" presName="roof" presStyleLbl="dkBgShp" presStyleIdx="0" presStyleCnt="2"/>
      <dgm:spPr/>
    </dgm:pt>
    <dgm:pt modelId="{5EE3F4ED-A3A3-46B7-8D7E-C2A08E2D739C}" type="pres">
      <dgm:prSet presAssocID="{B5E287E2-2BF2-4A22-8DB9-0786B51EEAD5}" presName="pillars" presStyleCnt="0"/>
      <dgm:spPr/>
    </dgm:pt>
    <dgm:pt modelId="{B2E82D7D-96CF-46D0-ABBF-6E4125FD17DD}" type="pres">
      <dgm:prSet presAssocID="{B5E287E2-2BF2-4A22-8DB9-0786B51EEAD5}" presName="pillar1" presStyleLbl="node1" presStyleIdx="0" presStyleCnt="2">
        <dgm:presLayoutVars>
          <dgm:bulletEnabled val="1"/>
        </dgm:presLayoutVars>
      </dgm:prSet>
      <dgm:spPr/>
    </dgm:pt>
    <dgm:pt modelId="{D4A8BC99-F51D-4FF4-B421-0B3610C3F1EC}" type="pres">
      <dgm:prSet presAssocID="{45C6DA8A-B8EE-4C39-A753-EEF4843245BD}" presName="pillar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2DE53B-EB6D-4B61-9B22-68BAC2B008F6}" type="pres">
      <dgm:prSet presAssocID="{B5E287E2-2BF2-4A22-8DB9-0786B51EEAD5}" presName="base" presStyleLbl="dkBgShp" presStyleIdx="1" presStyleCnt="2"/>
      <dgm:spPr/>
    </dgm:pt>
  </dgm:ptLst>
  <dgm:cxnLst>
    <dgm:cxn modelId="{22363A51-4FBC-4D14-A2BD-98CCF12DF949}" type="presOf" srcId="{45C6DA8A-B8EE-4C39-A753-EEF4843245BD}" destId="{D4A8BC99-F51D-4FF4-B421-0B3610C3F1EC}" srcOrd="0" destOrd="0" presId="urn:microsoft.com/office/officeart/2005/8/layout/hList3"/>
    <dgm:cxn modelId="{77EFEE43-3745-4DED-98CE-C61F15644BB0}" type="presOf" srcId="{89BFF775-3489-4AD1-A23F-01AD193C0934}" destId="{0AB997F8-D30C-4401-953C-68136657DBE0}" srcOrd="0" destOrd="0" presId="urn:microsoft.com/office/officeart/2005/8/layout/hList3"/>
    <dgm:cxn modelId="{1A605188-A033-490F-A0DD-47C2B8410199}" type="presOf" srcId="{844240F8-B229-48C0-8CB7-48F28738CAB3}" destId="{B2E82D7D-96CF-46D0-ABBF-6E4125FD17DD}" srcOrd="0" destOrd="0" presId="urn:microsoft.com/office/officeart/2005/8/layout/hList3"/>
    <dgm:cxn modelId="{D17E6905-164D-44B1-9A65-FD90F69DD0ED}" type="presOf" srcId="{B5E287E2-2BF2-4A22-8DB9-0786B51EEAD5}" destId="{17C2B930-D43A-4C78-8D5A-FA3D92F616CE}" srcOrd="0" destOrd="0" presId="urn:microsoft.com/office/officeart/2005/8/layout/hList3"/>
    <dgm:cxn modelId="{44FAE6D1-57E1-4674-97A3-8136933652A3}" srcId="{89BFF775-3489-4AD1-A23F-01AD193C0934}" destId="{B5E287E2-2BF2-4A22-8DB9-0786B51EEAD5}" srcOrd="0" destOrd="0" parTransId="{B39F7B5C-73D3-41EA-B2DB-91A8C2B29CFC}" sibTransId="{48ECDF61-725D-4E44-B321-20D22B138441}"/>
    <dgm:cxn modelId="{4FDA5E97-1BB4-4B96-A3F7-495CC0AC2BB2}" srcId="{B5E287E2-2BF2-4A22-8DB9-0786B51EEAD5}" destId="{844240F8-B229-48C0-8CB7-48F28738CAB3}" srcOrd="0" destOrd="0" parTransId="{345004A2-8B07-4597-8553-6DC26A4BC868}" sibTransId="{FD698D86-F9E1-482A-A380-F94A70179E94}"/>
    <dgm:cxn modelId="{F2CCAA59-2B16-40AA-B1D8-21FC48B52ECE}" srcId="{B5E287E2-2BF2-4A22-8DB9-0786B51EEAD5}" destId="{45C6DA8A-B8EE-4C39-A753-EEF4843245BD}" srcOrd="1" destOrd="0" parTransId="{AB531759-2F59-47B8-81DF-7EC02BD3AB71}" sibTransId="{059C689B-CDB4-4A9B-8936-AA3A2090816C}"/>
    <dgm:cxn modelId="{9E69EED2-AD23-42EE-BA15-AEAF5F70423B}" type="presParOf" srcId="{0AB997F8-D30C-4401-953C-68136657DBE0}" destId="{17C2B930-D43A-4C78-8D5A-FA3D92F616CE}" srcOrd="0" destOrd="0" presId="urn:microsoft.com/office/officeart/2005/8/layout/hList3"/>
    <dgm:cxn modelId="{2C788805-3D7A-413D-BD31-26AC18435C98}" type="presParOf" srcId="{0AB997F8-D30C-4401-953C-68136657DBE0}" destId="{5EE3F4ED-A3A3-46B7-8D7E-C2A08E2D739C}" srcOrd="1" destOrd="0" presId="urn:microsoft.com/office/officeart/2005/8/layout/hList3"/>
    <dgm:cxn modelId="{05E062B2-E907-4EC5-AD11-5D31E12B94F0}" type="presParOf" srcId="{5EE3F4ED-A3A3-46B7-8D7E-C2A08E2D739C}" destId="{B2E82D7D-96CF-46D0-ABBF-6E4125FD17DD}" srcOrd="0" destOrd="0" presId="urn:microsoft.com/office/officeart/2005/8/layout/hList3"/>
    <dgm:cxn modelId="{0FC1FDD2-706B-4D9F-938C-66AB95CDBF05}" type="presParOf" srcId="{5EE3F4ED-A3A3-46B7-8D7E-C2A08E2D739C}" destId="{D4A8BC99-F51D-4FF4-B421-0B3610C3F1EC}" srcOrd="1" destOrd="0" presId="urn:microsoft.com/office/officeart/2005/8/layout/hList3"/>
    <dgm:cxn modelId="{6B43F7BE-277F-47A6-A374-C04E240E3B80}" type="presParOf" srcId="{0AB997F8-D30C-4401-953C-68136657DBE0}" destId="{372DE53B-EB6D-4B61-9B22-68BAC2B008F6}" srcOrd="2" destOrd="0" presId="urn:microsoft.com/office/officeart/2005/8/layout/hList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25F218C3-F89D-4B00-8315-944479862A97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10248" y="4861441"/>
            <a:ext cx="5681980" cy="4605576"/>
          </a:xfrm>
          <a:prstGeom prst="rect">
            <a:avLst/>
          </a:prstGeom>
        </p:spPr>
        <p:txBody>
          <a:bodyPr vert="horz" lIns="99066" tIns="49533" rIns="99066" bIns="49533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230E6F6F-0E40-48B8-84D6-13D2A9B8B8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169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devnuances.com/soft/raznitsa-mezhdu-kompilyatorom-i-interpretatorom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Привести примеры</a:t>
            </a:r>
          </a:p>
          <a:p>
            <a:r>
              <a:rPr lang="ru-RU" dirty="0" smtClean="0"/>
              <a:t>Назначение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Офисные пакеты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Компилятор – преобразует в машинный код, без исполнения.</a:t>
            </a:r>
          </a:p>
          <a:p>
            <a:r>
              <a:rPr lang="ru-RU" dirty="0" smtClean="0"/>
              <a:t>Интерпретатор</a:t>
            </a:r>
            <a:r>
              <a:rPr lang="ru-RU" baseline="0" dirty="0" smtClean="0"/>
              <a:t> – выполняет </a:t>
            </a:r>
            <a:r>
              <a:rPr lang="ru-RU" baseline="0" dirty="0" err="1" smtClean="0"/>
              <a:t>покомандно</a:t>
            </a:r>
            <a:endParaRPr lang="ru-RU" baseline="0" dirty="0" smtClean="0"/>
          </a:p>
          <a:p>
            <a:r>
              <a:rPr lang="en-US" dirty="0" smtClean="0">
                <a:hlinkClick r:id="rId3"/>
              </a:rPr>
              <a:t>http://devnuances.com/soft/raznitsa-mezhdu-kompilyatorom-i-interpretatorom/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Содержат:</a:t>
            </a:r>
            <a:r>
              <a:rPr lang="ru-RU" baseline="0" dirty="0" smtClean="0"/>
              <a:t> транслятор, библиотеки, текстовый редактор</a:t>
            </a:r>
            <a:r>
              <a:rPr lang="ru-RU" baseline="0" smtClean="0"/>
              <a:t>, отладчик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20272" y="5157192"/>
            <a:ext cx="1981200" cy="152005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Информатика</a:t>
            </a:r>
          </a:p>
          <a:p>
            <a:pPr algn="ctr"/>
            <a:r>
              <a:rPr lang="ru-RU" dirty="0" smtClean="0"/>
              <a:t>10 класс</a:t>
            </a:r>
          </a:p>
          <a:p>
            <a:pPr algn="ctr"/>
            <a:r>
              <a:rPr lang="ru-RU" dirty="0" smtClean="0"/>
              <a:t>Углубленный уровень</a:t>
            </a:r>
          </a:p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Виды программного обеспечения</a:t>
            </a:r>
            <a:endParaRPr lang="ru-RU" sz="32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99592" y="3904456"/>
            <a:ext cx="5904656" cy="69837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 cap="all" spc="15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cap="none" dirty="0" smtClean="0"/>
              <a:t>Компьютер</a:t>
            </a:r>
            <a:endParaRPr lang="ru-RU" sz="2400" cap="none" dirty="0"/>
          </a:p>
        </p:txBody>
      </p:sp>
      <p:pic>
        <p:nvPicPr>
          <p:cNvPr id="1026" name="Picture 2" descr="C:\Users\admin\Desktop\1025185999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468" t="26152" r="45635" b="46633"/>
          <a:stretch/>
        </p:blipFill>
        <p:spPr bwMode="auto">
          <a:xfrm>
            <a:off x="323528" y="332656"/>
            <a:ext cx="1983779" cy="1656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6903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600" dirty="0" smtClean="0"/>
              <a:t> </a:t>
            </a:r>
            <a:r>
              <a:rPr lang="ru-RU" sz="2600" dirty="0" smtClean="0"/>
              <a:t>совокупность программ, используемы при работе на компьютере и обеспечивающих функционирование его аппаратных средств, выполнение различных задач пользователя, а также разработку и отладку новых программ.</a:t>
            </a:r>
            <a:endParaRPr lang="ru-RU" sz="2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 (</a:t>
            </a:r>
            <a:r>
              <a:rPr lang="en-US" dirty="0" smtClean="0"/>
              <a:t>software</a:t>
            </a:r>
            <a:r>
              <a:rPr lang="ru-RU" dirty="0" smtClean="0"/>
              <a:t>)</a:t>
            </a:r>
            <a:endParaRPr lang="ru-RU" dirty="0"/>
          </a:p>
        </p:txBody>
      </p:sp>
      <p:pic>
        <p:nvPicPr>
          <p:cNvPr id="7170" name="Picture 2" descr="https://encrypted-tbn0.gstatic.com/images?q=tbn%3AANd9GcSD-3g1P8ZpDG86-Wv5pWCdqOwCjxI6OtmJN94DI0E9LLRF54f1&amp;usqp=CAU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22" y="4012211"/>
            <a:ext cx="4429156" cy="248862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600" dirty="0" smtClean="0"/>
              <a:t>Базовое ПО:</a:t>
            </a:r>
          </a:p>
          <a:p>
            <a:pPr lvl="1" algn="just"/>
            <a:r>
              <a:rPr lang="ru-RU" sz="2400" dirty="0" smtClean="0"/>
              <a:t>Операционные системы;</a:t>
            </a:r>
          </a:p>
          <a:p>
            <a:pPr lvl="1" algn="just"/>
            <a:r>
              <a:rPr lang="ru-RU" sz="2400" dirty="0" smtClean="0"/>
              <a:t>Сетевые программные средства;</a:t>
            </a:r>
          </a:p>
          <a:p>
            <a:pPr lvl="1" algn="just"/>
            <a:r>
              <a:rPr lang="ru-RU" sz="2400" dirty="0" smtClean="0"/>
              <a:t>Драйверы;</a:t>
            </a:r>
          </a:p>
          <a:p>
            <a:pPr algn="just"/>
            <a:r>
              <a:rPr lang="ru-RU" sz="2600" dirty="0" smtClean="0"/>
              <a:t>Сервисные программы (утилиты):</a:t>
            </a:r>
          </a:p>
          <a:p>
            <a:pPr lvl="1" algn="just"/>
            <a:r>
              <a:rPr lang="ru-RU" sz="2400" dirty="0" smtClean="0"/>
              <a:t>Файловые менеджеры;</a:t>
            </a:r>
          </a:p>
          <a:p>
            <a:pPr lvl="1" algn="just"/>
            <a:r>
              <a:rPr lang="ru-RU" sz="2400" dirty="0" smtClean="0"/>
              <a:t>Архиваторы;</a:t>
            </a:r>
          </a:p>
          <a:p>
            <a:pPr lvl="1" algn="just"/>
            <a:r>
              <a:rPr lang="ru-RU" sz="2400" dirty="0" smtClean="0"/>
              <a:t>Антивирусные программы;</a:t>
            </a:r>
          </a:p>
          <a:p>
            <a:pPr lvl="1" algn="just"/>
            <a:r>
              <a:rPr lang="ru-RU" sz="2400" dirty="0" smtClean="0"/>
              <a:t>Средства диагностики системы.</a:t>
            </a:r>
          </a:p>
          <a:p>
            <a:pPr algn="just"/>
            <a:endParaRPr lang="ru-RU" sz="26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Системное ПО</a:t>
            </a:r>
            <a:endParaRPr lang="ru-RU" dirty="0"/>
          </a:p>
        </p:txBody>
      </p:sp>
      <p:pic>
        <p:nvPicPr>
          <p:cNvPr id="5122" name="Picture 2" descr="Как узнать какая операционная система установлена?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1571612"/>
            <a:ext cx="3927505" cy="1166804"/>
          </a:xfrm>
          <a:prstGeom prst="rect">
            <a:avLst/>
          </a:prstGeom>
          <a:noFill/>
        </p:spPr>
      </p:pic>
      <p:pic>
        <p:nvPicPr>
          <p:cNvPr id="5124" name="Picture 4" descr="Архиваторы WinRAR и WinZI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00760" y="3990996"/>
            <a:ext cx="2948645" cy="15097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924639"/>
          </a:xfrm>
        </p:spPr>
        <p:txBody>
          <a:bodyPr>
            <a:normAutofit lnSpcReduction="10000"/>
          </a:bodyPr>
          <a:lstStyle/>
          <a:p>
            <a:r>
              <a:rPr lang="ru-RU" sz="2600" dirty="0" smtClean="0"/>
              <a:t>Общего назначения:</a:t>
            </a:r>
          </a:p>
          <a:p>
            <a:pPr lvl="1"/>
            <a:r>
              <a:rPr lang="ru-RU" sz="2400" dirty="0" smtClean="0"/>
              <a:t>Текстовые процессоры;</a:t>
            </a:r>
          </a:p>
          <a:p>
            <a:pPr lvl="1"/>
            <a:r>
              <a:rPr lang="ru-RU" sz="2400" dirty="0" smtClean="0"/>
              <a:t>Табличные процессоры;</a:t>
            </a:r>
          </a:p>
          <a:p>
            <a:pPr lvl="1"/>
            <a:r>
              <a:rPr lang="ru-RU" sz="2400" dirty="0" smtClean="0"/>
              <a:t>Графические пакеты;</a:t>
            </a:r>
          </a:p>
          <a:p>
            <a:pPr lvl="1"/>
            <a:r>
              <a:rPr lang="ru-RU" sz="2400" dirty="0" smtClean="0"/>
              <a:t>СУБД;</a:t>
            </a:r>
          </a:p>
          <a:p>
            <a:pPr lvl="1"/>
            <a:r>
              <a:rPr lang="ru-RU" sz="2400" dirty="0" smtClean="0"/>
              <a:t>Программы для создания</a:t>
            </a:r>
            <a:br>
              <a:rPr lang="ru-RU" sz="2400" dirty="0" smtClean="0"/>
            </a:br>
            <a:r>
              <a:rPr lang="ru-RU" sz="2400" dirty="0" smtClean="0"/>
              <a:t>презентаций;</a:t>
            </a:r>
          </a:p>
          <a:p>
            <a:pPr lvl="1"/>
            <a:r>
              <a:rPr lang="ru-RU" sz="2400" dirty="0" smtClean="0"/>
              <a:t>Браузеры и т.д.</a:t>
            </a:r>
          </a:p>
          <a:p>
            <a:r>
              <a:rPr lang="ru-RU" sz="2600" dirty="0" smtClean="0"/>
              <a:t>Целевого назначения:</a:t>
            </a:r>
          </a:p>
          <a:p>
            <a:pPr lvl="1"/>
            <a:r>
              <a:rPr lang="ru-RU" sz="2400" dirty="0" smtClean="0"/>
              <a:t>Системы автоматизированного проектирования;</a:t>
            </a:r>
          </a:p>
          <a:p>
            <a:pPr lvl="1"/>
            <a:r>
              <a:rPr lang="ru-RU" sz="2400" dirty="0" smtClean="0"/>
              <a:t>Бухгалтерские программы;</a:t>
            </a:r>
          </a:p>
          <a:p>
            <a:pPr lvl="1"/>
            <a:r>
              <a:rPr lang="ru-RU" sz="2400" dirty="0" smtClean="0"/>
              <a:t>Математические пакеты и т.д.</a:t>
            </a:r>
          </a:p>
          <a:p>
            <a:pPr lvl="1"/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Прикладное ПО</a:t>
            </a:r>
            <a:endParaRPr lang="ru-RU" dirty="0"/>
          </a:p>
        </p:txBody>
      </p:sp>
      <p:pic>
        <p:nvPicPr>
          <p:cNvPr id="3074" name="Picture 2" descr="Прикладное программное обеспечение – применение, возможности ..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1595434"/>
            <a:ext cx="3478542" cy="26193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Инструментальное ПО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600" dirty="0" smtClean="0"/>
              <a:t>с</a:t>
            </a:r>
            <a:r>
              <a:rPr lang="ru-RU" sz="2600" dirty="0" smtClean="0"/>
              <a:t>редства для разработки программ.</a:t>
            </a:r>
          </a:p>
          <a:p>
            <a:endParaRPr lang="ru-RU" sz="2600" dirty="0" smtClean="0"/>
          </a:p>
          <a:p>
            <a:pPr marL="0" algn="just">
              <a:buNone/>
            </a:pPr>
            <a:r>
              <a:rPr lang="ru-RU" sz="2600" b="1" dirty="0" smtClean="0"/>
              <a:t>Транслятор</a:t>
            </a:r>
            <a:r>
              <a:rPr lang="ru-RU" sz="2600" dirty="0" smtClean="0"/>
              <a:t> – программа, которая преобразует программу, написанную на одном из языков высокого уровня, в программу, состоящую из машинных команд.</a:t>
            </a:r>
            <a:endParaRPr lang="ru-RU" sz="2600" dirty="0"/>
          </a:p>
        </p:txBody>
      </p:sp>
      <p:graphicFrame>
        <p:nvGraphicFramePr>
          <p:cNvPr id="6" name="Схема 5"/>
          <p:cNvGraphicFramePr/>
          <p:nvPr/>
        </p:nvGraphicFramePr>
        <p:xfrm>
          <a:off x="928662" y="4643446"/>
          <a:ext cx="7119966" cy="1428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3433121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Системы программирования</a:t>
            </a:r>
            <a:endParaRPr lang="ru-RU" dirty="0"/>
          </a:p>
        </p:txBody>
      </p:sp>
      <p:pic>
        <p:nvPicPr>
          <p:cNvPr id="22530" name="Picture 2" descr="Pascal ABC.Ne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643050"/>
            <a:ext cx="4876800" cy="3543300"/>
          </a:xfrm>
          <a:prstGeom prst="rect">
            <a:avLst/>
          </a:prstGeom>
          <a:noFill/>
        </p:spPr>
      </p:pic>
      <p:pic>
        <p:nvPicPr>
          <p:cNvPr id="22532" name="Picture 4" descr="Turbo Pascal — Википедия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7554" y="2786058"/>
            <a:ext cx="5429288" cy="37079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Другая 2">
      <a:dk1>
        <a:sysClr val="windowText" lastClr="000000"/>
      </a:dk1>
      <a:lt1>
        <a:sysClr val="window" lastClr="FFFFFF"/>
      </a:lt1>
      <a:dk2>
        <a:srgbClr val="212745"/>
      </a:dk2>
      <a:lt2>
        <a:srgbClr val="FFFFFF"/>
      </a:lt2>
      <a:accent1>
        <a:srgbClr val="4FACF3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1977</TotalTime>
  <Words>166</Words>
  <Application>Microsoft Office PowerPoint</Application>
  <PresentationFormat>Экран (4:3)</PresentationFormat>
  <Paragraphs>49</Paragraphs>
  <Slides>6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Сетка</vt:lpstr>
      <vt:lpstr>Виды программного обеспечения</vt:lpstr>
      <vt:lpstr>ПО (software)</vt:lpstr>
      <vt:lpstr>Системное ПО</vt:lpstr>
      <vt:lpstr>Прикладное ПО</vt:lpstr>
      <vt:lpstr>Инструментальное ПО</vt:lpstr>
      <vt:lpstr>Системы программирования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информация</dc:title>
  <dc:creator>admin</dc:creator>
  <cp:lastModifiedBy>ученик</cp:lastModifiedBy>
  <cp:revision>181</cp:revision>
  <dcterms:created xsi:type="dcterms:W3CDTF">2019-09-01T16:55:17Z</dcterms:created>
  <dcterms:modified xsi:type="dcterms:W3CDTF">2020-04-08T07:51:36Z</dcterms:modified>
</cp:coreProperties>
</file>