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993" autoAdjust="0"/>
  </p:normalViewPr>
  <p:slideViewPr>
    <p:cSldViewPr>
      <p:cViewPr>
        <p:scale>
          <a:sx n="66" d="100"/>
          <a:sy n="66" d="100"/>
        </p:scale>
        <p:origin x="-1506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25F218C3-F89D-4B00-8315-944479862A97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6%D0%B5%D0%BD%D1%82%D1%80%D0%B0%D0%BB%D1%8C%D0%BD%D1%8B%D0%B9_%D0%BF%D1%80%D0%BE%D1%86%D0%B5%D1%81%D1%81%D0%BE%D1%80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habr.com/ru/post/364553/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Пакетный режим предполагает наличие очереди программ на исполнение, причём система может обеспечивать загрузку программы с внешних носителей данных в оперативную память, не дожидаясь завершения исполнения предыдущей программы, что позволяет избежать простоя процессора.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Разделение времени позволило создать «многопользовательские» системы, в которых один (как правило)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Центральный процессор"/>
              </a:rPr>
              <a:t>центральный процессор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и блок оперативной памяти соединялся с многочисленными терминалами. При этом часть задач (таких как ввод или редактирование данных оператором) могла исполняться в режиме диалога, а другие задачи (такие как массивные вычисления) — в пакетном режиме.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Распространение многопользовательских систем потребовало решения задачи разделения полномочий, позволяющей избежать возможности изменения исполняемой программы или данных одной программы в памяти компьютера другой программой (намеренно или по ошибке), а также изменения самой системы прикладной программой.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Применение универсальных компьютеров для управления производственными процессами потребовало реализации «масштаба реального времени» («реального времени») — синхронизации исполнения программ с внешними физическими процессами.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Apollo Guidance Computer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многозадачность, реального времени (фильм аполлон 13)</a:t>
            </a:r>
          </a:p>
          <a:p>
            <a:r>
              <a:rPr lang="en-US" dirty="0" smtClean="0">
                <a:hlinkClick r:id="rId4"/>
              </a:rPr>
              <a:t>https://habr.com/ru/post/364553/</a:t>
            </a:r>
            <a:r>
              <a:rPr lang="ru-RU" dirty="0" smtClean="0"/>
              <a:t>  эмулятор</a:t>
            </a: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Распределение ресурсов происходит между процессами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MS-DOS </a:t>
            </a:r>
            <a:r>
              <a:rPr lang="ru-RU" dirty="0" smtClean="0"/>
              <a:t>Клон</a:t>
            </a:r>
            <a:r>
              <a:rPr lang="ru-RU" baseline="0" dirty="0" smtClean="0"/>
              <a:t> </a:t>
            </a:r>
            <a:r>
              <a:rPr lang="en-US" baseline="0" dirty="0" smtClean="0"/>
              <a:t>CP/M.</a:t>
            </a:r>
            <a:r>
              <a:rPr lang="ru-RU" baseline="0" dirty="0" smtClean="0"/>
              <a:t> Разработали на основе 86</a:t>
            </a:r>
            <a:r>
              <a:rPr lang="en-US" baseline="0" dirty="0" smtClean="0"/>
              <a:t>dos </a:t>
            </a:r>
            <a:r>
              <a:rPr lang="ru-RU" baseline="0" dirty="0" smtClean="0"/>
              <a:t>и продали</a:t>
            </a:r>
            <a:r>
              <a:rPr lang="en-US" baseline="0" dirty="0" smtClean="0"/>
              <a:t> IBM</a:t>
            </a:r>
            <a:endParaRPr lang="ru-RU" baseline="0" dirty="0" smtClean="0"/>
          </a:p>
          <a:p>
            <a:r>
              <a:rPr lang="en-US" baseline="0" dirty="0" smtClean="0"/>
              <a:t>OS/2 – </a:t>
            </a:r>
            <a:r>
              <a:rPr lang="ru-RU" baseline="0" dirty="0" smtClean="0"/>
              <a:t>ОС от </a:t>
            </a:r>
            <a:r>
              <a:rPr lang="en-US" baseline="0" dirty="0" smtClean="0"/>
              <a:t>IBM</a:t>
            </a:r>
            <a:r>
              <a:rPr lang="ru-RU" baseline="0" dirty="0" smtClean="0"/>
              <a:t>, но сначала разрабатывалась с </a:t>
            </a:r>
            <a:r>
              <a:rPr lang="en-US" baseline="0" dirty="0" smtClean="0"/>
              <a:t>Microsoft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10 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Операционные системы</a:t>
            </a:r>
            <a:endParaRPr lang="ru-RU" sz="3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Компьютер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600" dirty="0" smtClean="0"/>
              <a:t> </a:t>
            </a:r>
            <a:r>
              <a:rPr lang="ru-RU" sz="2600" dirty="0" smtClean="0"/>
              <a:t>комплекс программ, обеспечивающих </a:t>
            </a:r>
            <a:r>
              <a:rPr lang="ru-RU" sz="2600" dirty="0" smtClean="0"/>
              <a:t>управление заданиями и распределение ресурсов компьютера, предоставляющих интерфейс для работы с пользователем, а также организующих работу с файлами</a:t>
            </a:r>
            <a:r>
              <a:rPr lang="ru-RU" sz="2600" dirty="0" smtClean="0"/>
              <a:t>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Операционная система</a:t>
            </a:r>
            <a:endParaRPr lang="ru-RU" dirty="0"/>
          </a:p>
        </p:txBody>
      </p:sp>
      <p:pic>
        <p:nvPicPr>
          <p:cNvPr id="5" name="Picture 2" descr="Как узнать какая операционная система установлена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000504"/>
            <a:ext cx="7358114" cy="21859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719070"/>
            <a:ext cx="5191133" cy="4710325"/>
          </a:xfrm>
        </p:spPr>
        <p:txBody>
          <a:bodyPr>
            <a:normAutofit fontScale="92500"/>
          </a:bodyPr>
          <a:lstStyle/>
          <a:p>
            <a:r>
              <a:rPr lang="ru-RU" sz="2600" dirty="0" smtClean="0"/>
              <a:t>Пакетная обработка;</a:t>
            </a:r>
          </a:p>
          <a:p>
            <a:endParaRPr lang="ru-RU" sz="2600" dirty="0" smtClean="0"/>
          </a:p>
          <a:p>
            <a:r>
              <a:rPr lang="ru-RU" sz="2600" dirty="0" smtClean="0"/>
              <a:t>Разделение времени и многозадачность;</a:t>
            </a:r>
          </a:p>
          <a:p>
            <a:endParaRPr lang="ru-RU" sz="2400" dirty="0" smtClean="0"/>
          </a:p>
          <a:p>
            <a:r>
              <a:rPr lang="ru-RU" sz="2600" dirty="0" smtClean="0"/>
              <a:t>Разделение полномочий;</a:t>
            </a:r>
          </a:p>
          <a:p>
            <a:endParaRPr lang="ru-RU" sz="2600" dirty="0" smtClean="0"/>
          </a:p>
          <a:p>
            <a:r>
              <a:rPr lang="ru-RU" sz="2600" dirty="0" smtClean="0"/>
              <a:t>Масштаб реального времени;</a:t>
            </a:r>
          </a:p>
          <a:p>
            <a:endParaRPr lang="ru-RU" sz="2600" dirty="0" smtClean="0"/>
          </a:p>
          <a:p>
            <a:r>
              <a:rPr lang="ru-RU" sz="2600" dirty="0" smtClean="0"/>
              <a:t>Файловые системы и структуры.</a:t>
            </a:r>
            <a:endParaRPr lang="ru-RU" sz="26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ОС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834071" y="5131370"/>
            <a:ext cx="2827954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Apollo Guidance Computer</a:t>
            </a:r>
            <a:endParaRPr lang="ru-RU" dirty="0"/>
          </a:p>
        </p:txBody>
      </p:sp>
      <p:pic>
        <p:nvPicPr>
          <p:cNvPr id="8196" name="Picture 4" descr="ABS DSKY with Apollo Guidance Computer, runs all NASA/MIT Code | eBa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19757" y="2488164"/>
            <a:ext cx="3238523" cy="24288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719070"/>
            <a:ext cx="4262439" cy="4924639"/>
          </a:xfrm>
        </p:spPr>
        <p:txBody>
          <a:bodyPr>
            <a:normAutofit fontScale="92500"/>
          </a:bodyPr>
          <a:lstStyle/>
          <a:p>
            <a:pPr marL="0" algn="just">
              <a:buNone/>
            </a:pPr>
            <a:r>
              <a:rPr lang="ru-RU" sz="2600" b="1" dirty="0" smtClean="0"/>
              <a:t>Ресурсы:</a:t>
            </a:r>
          </a:p>
          <a:p>
            <a:pPr marL="274320" lvl="1" algn="just"/>
            <a:r>
              <a:rPr lang="ru-RU" sz="2400" dirty="0" smtClean="0"/>
              <a:t>Процессорное время;</a:t>
            </a:r>
          </a:p>
          <a:p>
            <a:pPr marL="274320" lvl="1" algn="just"/>
            <a:r>
              <a:rPr lang="ru-RU" sz="2400" dirty="0" smtClean="0"/>
              <a:t>ОЗУ;</a:t>
            </a:r>
          </a:p>
          <a:p>
            <a:pPr marL="274320" lvl="1" algn="just"/>
            <a:r>
              <a:rPr lang="ru-RU" sz="2400" dirty="0" smtClean="0"/>
              <a:t>Дисковая память;</a:t>
            </a:r>
          </a:p>
          <a:p>
            <a:pPr marL="274320" lvl="1" algn="just"/>
            <a:r>
              <a:rPr lang="ru-RU" sz="2400" dirty="0" smtClean="0"/>
              <a:t>Устройства ввода</a:t>
            </a:r>
            <a:r>
              <a:rPr lang="en-US" sz="2400" dirty="0" smtClean="0"/>
              <a:t>/</a:t>
            </a:r>
            <a:r>
              <a:rPr lang="ru-RU" sz="2400" dirty="0" smtClean="0"/>
              <a:t>вывода.</a:t>
            </a:r>
          </a:p>
          <a:p>
            <a:pPr marL="274320" lvl="1" algn="just"/>
            <a:endParaRPr lang="ru-RU" sz="2400" b="1" dirty="0" smtClean="0"/>
          </a:p>
          <a:p>
            <a:pPr marL="0" algn="just">
              <a:buNone/>
            </a:pPr>
            <a:r>
              <a:rPr lang="ru-RU" sz="2600" b="1" dirty="0" smtClean="0"/>
              <a:t>Процесс</a:t>
            </a:r>
            <a:r>
              <a:rPr lang="ru-RU" sz="2600" dirty="0" smtClean="0"/>
              <a:t> – объект, который возникает в ОС после того, как пользователь или сама ОС запустили программу на выполнение.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dirty="0" smtClean="0"/>
              <a:t>управление заданиями и распределение ресурсов компьютера</a:t>
            </a:r>
            <a:endParaRPr lang="ru-RU" sz="3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785926"/>
            <a:ext cx="4065765" cy="4681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Интерфейс пользователя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Интерфейс командной строки:</a:t>
            </a:r>
          </a:p>
          <a:p>
            <a:pPr lvl="1"/>
            <a:r>
              <a:rPr lang="ru-RU" sz="2400" dirty="0" smtClean="0"/>
              <a:t>Программы-оболочки;</a:t>
            </a:r>
          </a:p>
          <a:p>
            <a:pPr lvl="1"/>
            <a:r>
              <a:rPr lang="ru-RU" sz="2400" dirty="0" smtClean="0"/>
              <a:t>Графические оболочки;</a:t>
            </a:r>
          </a:p>
          <a:p>
            <a:r>
              <a:rPr lang="ru-RU" sz="2600" dirty="0" smtClean="0"/>
              <a:t>Графический интерфейс.</a:t>
            </a:r>
            <a:endParaRPr lang="ru-RU" sz="2600" dirty="0"/>
          </a:p>
        </p:txBody>
      </p:sp>
      <p:pic>
        <p:nvPicPr>
          <p:cNvPr id="4098" name="Picture 2" descr="MS-DOS — Википеди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8392" y="1785926"/>
            <a:ext cx="3219408" cy="1785950"/>
          </a:xfrm>
          <a:prstGeom prst="rect">
            <a:avLst/>
          </a:prstGeom>
          <a:noFill/>
        </p:spPr>
      </p:pic>
      <p:pic>
        <p:nvPicPr>
          <p:cNvPr id="4100" name="Picture 4" descr="История создания Norton Commander. Часть 1 / 3 / Блог компании ..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0526" y="3884417"/>
            <a:ext cx="4338664" cy="2711665"/>
          </a:xfrm>
          <a:prstGeom prst="rect">
            <a:avLst/>
          </a:prstGeom>
          <a:noFill/>
        </p:spPr>
      </p:pic>
      <p:pic>
        <p:nvPicPr>
          <p:cNvPr id="4102" name="Picture 6" descr="Скриншот Windows 3.11ru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3870247"/>
            <a:ext cx="3655677" cy="27734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33121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719070"/>
            <a:ext cx="4976819" cy="4638887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ru-RU" sz="2600" dirty="0" smtClean="0"/>
              <a:t>о</a:t>
            </a:r>
            <a:r>
              <a:rPr lang="ru-RU" sz="2600" dirty="0" smtClean="0"/>
              <a:t>пределяет способ организации данных на внешнем носителе.</a:t>
            </a:r>
          </a:p>
          <a:p>
            <a:pPr marL="0" algn="just">
              <a:buNone/>
            </a:pPr>
            <a:endParaRPr lang="ru-RU" sz="2600" dirty="0" smtClean="0"/>
          </a:p>
          <a:p>
            <a:pPr marL="0" algn="just">
              <a:buNone/>
            </a:pPr>
            <a:r>
              <a:rPr lang="ru-RU" sz="2600" b="1" dirty="0" smtClean="0"/>
              <a:t>Состав ФС:</a:t>
            </a:r>
          </a:p>
          <a:p>
            <a:pPr marL="0" algn="just"/>
            <a:r>
              <a:rPr lang="ru-RU" sz="2600" dirty="0" smtClean="0"/>
              <a:t>ф</a:t>
            </a:r>
            <a:r>
              <a:rPr lang="ru-RU" sz="2600" dirty="0" smtClean="0"/>
              <a:t>айлы;</a:t>
            </a:r>
          </a:p>
          <a:p>
            <a:pPr marL="0" algn="just"/>
            <a:r>
              <a:rPr lang="ru-RU" sz="2600" dirty="0" smtClean="0"/>
              <a:t>каталоги;</a:t>
            </a:r>
          </a:p>
          <a:p>
            <a:pPr marL="0" algn="just"/>
            <a:r>
              <a:rPr lang="ru-RU" sz="2600" dirty="0" smtClean="0"/>
              <a:t>п</a:t>
            </a:r>
            <a:r>
              <a:rPr lang="ru-RU" sz="2600" dirty="0" smtClean="0"/>
              <a:t>рограммы для работы с файлами;</a:t>
            </a:r>
          </a:p>
          <a:p>
            <a:pPr marL="0" algn="just">
              <a:buNone/>
            </a:pP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Файловая система</a:t>
            </a:r>
            <a:endParaRPr lang="ru-RU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98149" y="1643050"/>
            <a:ext cx="3403007" cy="4933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600" dirty="0" smtClean="0"/>
              <a:t>количество битов а адресе оперативной памяти, к которому она может обратиться на прямую.</a:t>
            </a:r>
          </a:p>
          <a:p>
            <a:pPr algn="just">
              <a:buNone/>
            </a:pPr>
            <a:endParaRPr lang="ru-RU" sz="2600" dirty="0" smtClean="0"/>
          </a:p>
          <a:p>
            <a:pPr algn="just">
              <a:buNone/>
            </a:pP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Разрядность ОС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4500570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MS-DOS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Windows 95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Windows 10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16 </a:t>
                      </a:r>
                      <a:r>
                        <a:rPr lang="en-US" sz="2400" dirty="0" smtClean="0"/>
                        <a:t>bit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32 bit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64 bit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600" b="1" dirty="0" smtClean="0"/>
              <a:t>CP/M</a:t>
            </a:r>
            <a:r>
              <a:rPr lang="en-US" sz="2600" dirty="0" smtClean="0"/>
              <a:t>, </a:t>
            </a:r>
            <a:r>
              <a:rPr lang="en-US" sz="2600" i="1" dirty="0" smtClean="0"/>
              <a:t>8 bit</a:t>
            </a:r>
            <a:r>
              <a:rPr lang="en-US" sz="2600" dirty="0" smtClean="0"/>
              <a:t>, 1974 </a:t>
            </a:r>
            <a:r>
              <a:rPr lang="ru-RU" sz="2600" dirty="0" smtClean="0"/>
              <a:t>г.</a:t>
            </a:r>
            <a:r>
              <a:rPr lang="en-US" sz="2600" dirty="0" smtClean="0"/>
              <a:t>;</a:t>
            </a:r>
            <a:r>
              <a:rPr lang="ru-RU" sz="2600" dirty="0" smtClean="0"/>
              <a:t> </a:t>
            </a:r>
            <a:endParaRPr lang="en-US" sz="2600" dirty="0" smtClean="0"/>
          </a:p>
          <a:p>
            <a:pPr>
              <a:lnSpc>
                <a:spcPct val="150000"/>
              </a:lnSpc>
            </a:pPr>
            <a:r>
              <a:rPr lang="en-US" sz="2600" b="1" dirty="0" smtClean="0"/>
              <a:t>MS-DOS</a:t>
            </a:r>
            <a:r>
              <a:rPr lang="en-US" sz="2600" dirty="0" smtClean="0"/>
              <a:t>, </a:t>
            </a:r>
            <a:r>
              <a:rPr lang="en-US" sz="2600" i="1" dirty="0" smtClean="0"/>
              <a:t>16 bit</a:t>
            </a:r>
            <a:r>
              <a:rPr lang="en-US" sz="2600" dirty="0" smtClean="0"/>
              <a:t>, 1981 </a:t>
            </a:r>
            <a:r>
              <a:rPr lang="ru-RU" sz="2600" dirty="0" smtClean="0"/>
              <a:t>г.</a:t>
            </a:r>
            <a:r>
              <a:rPr lang="en-US" sz="2600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en-US" sz="2600" b="1" dirty="0" smtClean="0"/>
              <a:t>Mac OS</a:t>
            </a:r>
            <a:r>
              <a:rPr lang="en-US" sz="2600" dirty="0" smtClean="0"/>
              <a:t>, </a:t>
            </a:r>
            <a:r>
              <a:rPr lang="en-US" sz="2600" i="1" dirty="0" smtClean="0"/>
              <a:t>16 bit</a:t>
            </a:r>
            <a:r>
              <a:rPr lang="en-US" sz="2600" dirty="0" smtClean="0"/>
              <a:t>, 1984 </a:t>
            </a:r>
            <a:r>
              <a:rPr lang="ru-RU" sz="2600" dirty="0" smtClean="0"/>
              <a:t>г.;</a:t>
            </a:r>
          </a:p>
          <a:p>
            <a:pPr>
              <a:lnSpc>
                <a:spcPct val="150000"/>
              </a:lnSpc>
            </a:pPr>
            <a:r>
              <a:rPr lang="en-US" sz="2600" b="1" dirty="0" smtClean="0"/>
              <a:t>Linux</a:t>
            </a:r>
            <a:r>
              <a:rPr lang="en-US" sz="2600" dirty="0" smtClean="0"/>
              <a:t>, 1991 </a:t>
            </a:r>
            <a:r>
              <a:rPr lang="ru-RU" sz="2600" dirty="0" smtClean="0"/>
              <a:t>г.</a:t>
            </a:r>
            <a:r>
              <a:rPr lang="en-US" sz="2600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en-US" sz="2600" b="1" dirty="0" smtClean="0"/>
              <a:t>OS/2 2.1</a:t>
            </a:r>
            <a:r>
              <a:rPr lang="en-US" sz="2600" dirty="0" smtClean="0"/>
              <a:t>, </a:t>
            </a:r>
            <a:r>
              <a:rPr lang="en-US" sz="2600" i="1" dirty="0" smtClean="0"/>
              <a:t>32 bit</a:t>
            </a:r>
            <a:r>
              <a:rPr lang="en-US" sz="2600" dirty="0" smtClean="0"/>
              <a:t>, 1993 </a:t>
            </a:r>
            <a:r>
              <a:rPr lang="ru-RU" sz="2600" dirty="0" smtClean="0"/>
              <a:t>г.</a:t>
            </a:r>
            <a:r>
              <a:rPr lang="en-US" sz="2600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en-US" sz="2600" b="1" dirty="0" smtClean="0"/>
              <a:t>Windows 95</a:t>
            </a:r>
            <a:r>
              <a:rPr lang="en-US" sz="2600" dirty="0" smtClean="0"/>
              <a:t>, </a:t>
            </a:r>
            <a:r>
              <a:rPr lang="en-US" sz="2600" i="1" dirty="0" smtClean="0"/>
              <a:t>32 bit</a:t>
            </a:r>
            <a:r>
              <a:rPr lang="en-US" sz="2600" dirty="0" smtClean="0"/>
              <a:t>, 1995 </a:t>
            </a:r>
            <a:r>
              <a:rPr lang="ru-RU" sz="2600" dirty="0" smtClean="0"/>
              <a:t>г.</a:t>
            </a:r>
            <a:r>
              <a:rPr lang="en-US" sz="2600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ru-RU" sz="2800" b="1" dirty="0" err="1" smtClean="0"/>
              <a:t>Windows</a:t>
            </a:r>
            <a:r>
              <a:rPr lang="ru-RU" sz="2800" b="1" dirty="0" smtClean="0"/>
              <a:t> XP </a:t>
            </a:r>
            <a:r>
              <a:rPr lang="ru-RU" sz="2800" b="1" dirty="0" smtClean="0"/>
              <a:t>x64</a:t>
            </a:r>
            <a:r>
              <a:rPr lang="en-US" sz="2800" dirty="0" smtClean="0"/>
              <a:t>, 2005 </a:t>
            </a:r>
            <a:r>
              <a:rPr lang="ru-RU" sz="2800" dirty="0" smtClean="0"/>
              <a:t>г.</a:t>
            </a:r>
            <a:endParaRPr lang="ru-RU" sz="2800" dirty="0" smtClean="0"/>
          </a:p>
          <a:p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ОС для ПК</a:t>
            </a:r>
            <a:endParaRPr lang="ru-RU" dirty="0"/>
          </a:p>
        </p:txBody>
      </p:sp>
      <p:pic>
        <p:nvPicPr>
          <p:cNvPr id="26626" name="Picture 2" descr="https://upload.wikimedia.org/wikipedia/commons/thumb/b/b4/Disquetes_instalacion_MSDOS_50.jpg/800px-Disquetes_instalacion_MSDOS_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607331"/>
            <a:ext cx="3190876" cy="2393157"/>
          </a:xfrm>
          <a:prstGeom prst="rect">
            <a:avLst/>
          </a:prstGeom>
          <a:noFill/>
        </p:spPr>
      </p:pic>
      <p:pic>
        <p:nvPicPr>
          <p:cNvPr id="26628" name="Picture 4" descr="2 Warp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62676" y="4143380"/>
            <a:ext cx="3238480" cy="2428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б</a:t>
            </a:r>
            <a:r>
              <a:rPr lang="ru-RU" sz="2600" smtClean="0"/>
              <a:t>азовая </a:t>
            </a:r>
            <a:r>
              <a:rPr lang="ru-RU" sz="2600" dirty="0" smtClean="0"/>
              <a:t>система ввода</a:t>
            </a:r>
            <a:r>
              <a:rPr lang="en-US" sz="2600" dirty="0" smtClean="0"/>
              <a:t>/</a:t>
            </a:r>
            <a:r>
              <a:rPr lang="ru-RU" sz="2600" dirty="0" smtClean="0"/>
              <a:t>вывода.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BIOS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500034" y="2786058"/>
            <a:ext cx="2428892" cy="2786082"/>
            <a:chOff x="500034" y="3357562"/>
            <a:chExt cx="2857520" cy="2786082"/>
          </a:xfrm>
        </p:grpSpPr>
        <p:sp>
          <p:nvSpPr>
            <p:cNvPr id="4" name="Прямоугольник с одним скругленным углом 3"/>
            <p:cNvSpPr/>
            <p:nvPr/>
          </p:nvSpPr>
          <p:spPr>
            <a:xfrm>
              <a:off x="500034" y="3357562"/>
              <a:ext cx="2857520" cy="2786082"/>
            </a:xfrm>
            <a:prstGeom prst="round1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 smtClean="0"/>
            </a:p>
            <a:p>
              <a:pPr algn="ctr"/>
              <a:endParaRPr lang="ru-RU" dirty="0" smtClean="0"/>
            </a:p>
            <a:p>
              <a:pPr algn="ctr"/>
              <a:endParaRPr lang="ru-RU" dirty="0" smtClean="0"/>
            </a:p>
            <a:p>
              <a:pPr algn="ctr"/>
              <a:endParaRPr lang="ru-RU" dirty="0" smtClean="0"/>
            </a:p>
            <a:p>
              <a:pPr algn="ctr"/>
              <a:endParaRPr lang="ru-RU" dirty="0" smtClean="0"/>
            </a:p>
            <a:p>
              <a:pPr algn="ctr"/>
              <a:r>
                <a:rPr lang="ru-RU" sz="2600" b="1" dirty="0" smtClean="0"/>
                <a:t>ПЗУ</a:t>
              </a:r>
              <a:endParaRPr lang="ru-RU" sz="2600" b="1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857224" y="3857628"/>
              <a:ext cx="2143140" cy="121444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00" dirty="0" smtClean="0"/>
                <a:t>BIOS</a:t>
              </a:r>
              <a:endParaRPr lang="ru-RU" sz="2600" dirty="0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4572000" y="2786058"/>
            <a:ext cx="2786082" cy="2786082"/>
            <a:chOff x="500034" y="3357562"/>
            <a:chExt cx="2857520" cy="2786082"/>
          </a:xfrm>
        </p:grpSpPr>
        <p:sp>
          <p:nvSpPr>
            <p:cNvPr id="8" name="Прямоугольник с одним скругленным углом 7"/>
            <p:cNvSpPr/>
            <p:nvPr/>
          </p:nvSpPr>
          <p:spPr>
            <a:xfrm>
              <a:off x="500034" y="3357562"/>
              <a:ext cx="2857520" cy="2786082"/>
            </a:xfrm>
            <a:prstGeom prst="round1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 smtClean="0"/>
            </a:p>
            <a:p>
              <a:pPr algn="ctr"/>
              <a:endParaRPr lang="ru-RU" dirty="0" smtClean="0"/>
            </a:p>
            <a:p>
              <a:pPr algn="ctr"/>
              <a:endParaRPr lang="ru-RU" dirty="0" smtClean="0"/>
            </a:p>
            <a:p>
              <a:pPr algn="ctr"/>
              <a:endParaRPr lang="ru-RU" dirty="0" smtClean="0"/>
            </a:p>
            <a:p>
              <a:pPr algn="ctr"/>
              <a:endParaRPr lang="ru-RU" dirty="0" smtClean="0"/>
            </a:p>
            <a:p>
              <a:pPr algn="ctr"/>
              <a:r>
                <a:rPr lang="ru-RU" sz="2600" b="1" dirty="0" smtClean="0"/>
                <a:t>Долговременная память</a:t>
              </a:r>
              <a:endParaRPr lang="ru-RU" sz="2600" b="1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857224" y="3857628"/>
              <a:ext cx="2143140" cy="121444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00" dirty="0" smtClean="0"/>
                <a:t>Master Boot Record</a:t>
              </a:r>
              <a:endParaRPr lang="ru-RU" sz="2600" dirty="0"/>
            </a:p>
          </p:txBody>
        </p:sp>
      </p:grpSp>
      <p:sp>
        <p:nvSpPr>
          <p:cNvPr id="10" name="Стрелка вправо 9"/>
          <p:cNvSpPr/>
          <p:nvPr/>
        </p:nvSpPr>
        <p:spPr>
          <a:xfrm>
            <a:off x="3071802" y="3893347"/>
            <a:ext cx="1357322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7500958" y="3893347"/>
            <a:ext cx="1357322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714612" y="3000372"/>
            <a:ext cx="2110579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Тестирование</a:t>
            </a:r>
            <a:br>
              <a:rPr lang="ru-RU" sz="2400" b="1" dirty="0" smtClean="0"/>
            </a:br>
            <a:r>
              <a:rPr lang="ru-RU" sz="2400" b="1" dirty="0" smtClean="0"/>
              <a:t>оборудования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143768" y="3000372"/>
            <a:ext cx="1403397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Загрузка</a:t>
            </a:r>
            <a:br>
              <a:rPr lang="ru-RU" sz="2400" b="1" dirty="0" smtClean="0"/>
            </a:br>
            <a:r>
              <a:rPr lang="ru-RU" sz="2400" b="1" dirty="0" smtClean="0"/>
              <a:t>ОС</a:t>
            </a:r>
            <a:endParaRPr lang="ru-RU" sz="2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2092</TotalTime>
  <Words>334</Words>
  <Application>Microsoft Office PowerPoint</Application>
  <PresentationFormat>Экран (4:3)</PresentationFormat>
  <Paragraphs>87</Paragraphs>
  <Slides>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Сетка</vt:lpstr>
      <vt:lpstr>Операционные системы</vt:lpstr>
      <vt:lpstr>Операционная система</vt:lpstr>
      <vt:lpstr>История ОС</vt:lpstr>
      <vt:lpstr>управление заданиями и распределение ресурсов компьютера</vt:lpstr>
      <vt:lpstr>Интерфейс пользователя</vt:lpstr>
      <vt:lpstr>Файловая система</vt:lpstr>
      <vt:lpstr>Разрядность ОС</vt:lpstr>
      <vt:lpstr>История ОС для ПК</vt:lpstr>
      <vt:lpstr>BIOS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ученик</cp:lastModifiedBy>
  <cp:revision>196</cp:revision>
  <dcterms:created xsi:type="dcterms:W3CDTF">2019-09-01T16:55:17Z</dcterms:created>
  <dcterms:modified xsi:type="dcterms:W3CDTF">2020-04-09T07:46:39Z</dcterms:modified>
</cp:coreProperties>
</file>