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74" r:id="rId3"/>
    <p:sldId id="290" r:id="rId4"/>
    <p:sldId id="279" r:id="rId5"/>
    <p:sldId id="281" r:id="rId6"/>
    <p:sldId id="280" r:id="rId7"/>
    <p:sldId id="275" r:id="rId8"/>
    <p:sldId id="291" r:id="rId9"/>
    <p:sldId id="292" r:id="rId10"/>
  </p:sldIdLst>
  <p:sldSz cx="9144000" cy="6858000" type="screen4x3"/>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22" autoAdjust="0"/>
  </p:normalViewPr>
  <p:slideViewPr>
    <p:cSldViewPr>
      <p:cViewPr varScale="1">
        <p:scale>
          <a:sx n="62" d="100"/>
          <a:sy n="62" d="100"/>
        </p:scale>
        <p:origin x="-159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ru-RU"/>
          </a:p>
        </p:txBody>
      </p:sp>
      <p:sp>
        <p:nvSpPr>
          <p:cNvPr id="3" name="Дата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25F218C3-F89D-4B00-8315-944479862A97}" type="datetimeFigureOut">
              <a:rPr lang="ru-RU" smtClean="0"/>
              <a:pPr/>
              <a:t>22.04.2020</a:t>
            </a:fld>
            <a:endParaRPr lang="ru-RU"/>
          </a:p>
        </p:txBody>
      </p:sp>
      <p:sp>
        <p:nvSpPr>
          <p:cNvPr id="4" name="Образ слайда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ru-RU"/>
          </a:p>
        </p:txBody>
      </p:sp>
      <p:sp>
        <p:nvSpPr>
          <p:cNvPr id="5" name="Заметки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ru-RU"/>
          </a:p>
        </p:txBody>
      </p:sp>
      <p:sp>
        <p:nvSpPr>
          <p:cNvPr id="7" name="Номер слайда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230E6F6F-0E40-48B8-84D6-13D2A9B8B82C}" type="slidenum">
              <a:rPr lang="ru-RU" smtClean="0"/>
              <a:pPr/>
              <a:t>‹#›</a:t>
            </a:fld>
            <a:endParaRPr lang="ru-RU"/>
          </a:p>
        </p:txBody>
      </p:sp>
    </p:spTree>
    <p:extLst>
      <p:ext uri="{BB962C8B-B14F-4D97-AF65-F5344CB8AC3E}">
        <p14:creationId xmlns="" xmlns:p14="http://schemas.microsoft.com/office/powerpoint/2010/main" val="18716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ru.wikipedia.org/wiki/%D0%A1%D0%B5%D0%BB%D0%B5%D0%BA%D1%82%D0%B8%D0%B2%D0%BD%D0%BE%D0%B5_%D0%BB%D0%B0%D0%B7%D0%B5%D1%80%D0%BD%D0%BE%D0%B5_%D1%81%D0%BF%D0%B5%D0%BA%D0%B0%D0%BD%D0%B8%D0%B5" TargetMode="External"/><Relationship Id="rId13" Type="http://schemas.openxmlformats.org/officeDocument/2006/relationships/hyperlink" Target="https://youtube.com/watch?v=tkJDBdGpffo" TargetMode="External"/><Relationship Id="rId3" Type="http://schemas.openxmlformats.org/officeDocument/2006/relationships/hyperlink" Target="https://ru.wikipedia.org/wiki/%D0%9B%D0%B0%D0%B7%D0%B5%D1%80%D0%BD%D0%B0%D1%8F_%D1%81%D1%82%D0%B5%D1%80%D0%B5%D0%BE%D0%BB%D0%B8%D1%82%D0%BE%D0%B3%D1%80%D0%B0%D1%84%D0%B8%D1%8F" TargetMode="External"/><Relationship Id="rId7" Type="http://schemas.openxmlformats.org/officeDocument/2006/relationships/hyperlink" Target="https://ru.wikipedia.org/wiki/%D0%92%D0%B8%D0%BA%D0%B8%D0%BF%D0%B5%D0%B4%D0%B8%D1%8F:%D0%A1%D1%81%D1%8B%D0%BB%D0%BA%D0%B8_%D0%BD%D0%B0_%D0%B8%D1%81%D1%82%D0%BE%D1%87%D0%BD%D0%B8%D0%BA%D0%B8" TargetMode="External"/><Relationship Id="rId12" Type="http://schemas.openxmlformats.org/officeDocument/2006/relationships/hyperlink" Target="https://ru.wikipedia.org/wiki/%D0%92%D0%B8%D0%BA%D0%B8%D0%BF%D0%B5%D0%B4%D0%B8%D1%8F:%D0%90%D0%B2%D1%82%D0%BE%D1%80%D0%B8%D1%82%D0%B5%D1%82%D0%BD%D1%8B%D0%B5_%D0%B8%D1%81%D1%82%D0%BE%D1%87%D0%BD%D0%B8%D0%BA%D0%B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ru.wikipedia.org/wiki/%D0%90%D0%B4%D0%B4%D0%B8%D1%82%D0%B8%D0%B2%D0%BD%D1%8B%D0%B5_%D1%82%D0%B5%D1%85%D0%BD%D0%BE%D0%BB%D0%BE%D0%B3%D0%B8%D0%B8" TargetMode="External"/><Relationship Id="rId11" Type="http://schemas.openxmlformats.org/officeDocument/2006/relationships/hyperlink" Target="https://ru.wikipedia.org/wiki/%D0%AD%D0%BA%D1%81%D1%82%D1%80%D1%83%D0%B7%D0%B8%D1%8F_(%D1%82%D0%B5%D1%85%D0%BD%D0%BE%D0%BB%D0%BE%D0%B3%D0%B8%D1%87%D0%B5%D1%81%D0%BA%D0%B8%D0%B9_%D0%BF%D1%80%D0%BE%D1%86%D0%B5%D1%81%D1%81)" TargetMode="External"/><Relationship Id="rId5" Type="http://schemas.openxmlformats.org/officeDocument/2006/relationships/hyperlink" Target="https://ru.wikipedia.org/wiki/%D0%A0%D1%82%D1%83%D1%82%D0%BD%D0%B0%D1%8F_%D0%B3%D0%B0%D0%B7%D0%BE%D1%80%D0%B0%D0%B7%D1%80%D1%8F%D0%B4%D0%BD%D0%B0%D1%8F_%D0%BB%D0%B0%D0%BC%D0%BF%D0%B0" TargetMode="External"/><Relationship Id="rId10" Type="http://schemas.openxmlformats.org/officeDocument/2006/relationships/hyperlink" Target="https://ru.wikipedia.org/wiki/%D0%9C%D0%BE%D0%B4%D0%B5%D0%BB%D0%B8%D1%80%D0%BE%D0%B2%D0%B0%D0%BD%D0%B8%D0%B5_%D0%BC%D0%B5%D1%82%D0%BE%D0%B4%D0%BE%D0%BC_%D0%BD%D0%B0%D0%BF%D0%BB%D0%B0%D0%B2%D0%BB%D0%B5%D0%BD%D0%B8%D1%8F" TargetMode="External"/><Relationship Id="rId4" Type="http://schemas.openxmlformats.org/officeDocument/2006/relationships/hyperlink" Target="https://ru.wikipedia.org/wiki/%D0%A4%D0%BE%D1%82%D0%BE%D0%BF%D0%BE%D0%BB%D0%B8%D0%BC%D0%B5%D1%80" TargetMode="External"/><Relationship Id="rId9" Type="http://schemas.openxmlformats.org/officeDocument/2006/relationships/hyperlink" Target="https://ru.wikipedia.org/wiki/%D0%AD%D0%BB%D0%B5%D0%BA%D1%82%D1%80%D0%BE%D0%BD%D0%BD%D0%BE-%D0%BB%D1%83%D1%87%D0%B5%D0%B2%D0%B0%D1%8F_%D0%BF%D0%BB%D0%B0%D0%B2%D0%BA%D0%B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ru.wikipedia.org/wiki/%D0%A1%D0%BE%D0%BF%D0%BE%D0%BB%D0%B8%D0%BC%D0%B5%D1%80%D1%8B" TargetMode="External"/><Relationship Id="rId3" Type="http://schemas.openxmlformats.org/officeDocument/2006/relationships/hyperlink" Target="https://ru.wikipedia.org/wiki/%D0%92%D0%BE%D0%B7%D0%BE%D0%B1%D0%BD%D0%BE%D0%B2%D0%BB%D1%8F%D0%B5%D0%BC%D1%8B%D0%B5_%D1%80%D0%B5%D1%81%D1%83%D1%80%D1%81%D1%8B" TargetMode="External"/><Relationship Id="rId7" Type="http://schemas.openxmlformats.org/officeDocument/2006/relationships/hyperlink" Target="https://ru.wikipedia.org/wiki/%D0%A1%D0%BC%D0%BE%D0%BB%D0%B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ru.wikipedia.org/wiki/%D0%A2%D0%B5%D1%80%D0%BC%D0%BE%D0%BF%D0%BB%D0%B0%D1%81%D1%82%D1%8B" TargetMode="External"/><Relationship Id="rId11" Type="http://schemas.openxmlformats.org/officeDocument/2006/relationships/hyperlink" Target="https://ru.wikipedia.org/wiki/%D0%A1%D1%82%D0%B8%D1%80%D0%BE%D0%BB" TargetMode="External"/><Relationship Id="rId5" Type="http://schemas.openxmlformats.org/officeDocument/2006/relationships/hyperlink" Target="https://ru.wikipedia.org/wiki/%D0%A1%D0%B0%D1%85%D0%B0%D1%80%D0%BD%D1%8B%D0%B9_%D1%82%D1%80%D0%BE%D1%81%D1%82%D0%BD%D0%B8%D0%BA" TargetMode="External"/><Relationship Id="rId10" Type="http://schemas.openxmlformats.org/officeDocument/2006/relationships/hyperlink" Target="https://ru.wikipedia.org/wiki/%D0%91%D1%83%D1%82%D0%B0%D0%B4%D0%B8%D0%B5%D0%BD" TargetMode="External"/><Relationship Id="rId4" Type="http://schemas.openxmlformats.org/officeDocument/2006/relationships/hyperlink" Target="https://ru.wikipedia.org/wiki/%D0%9A%D1%83%D0%BA%D1%83%D1%80%D1%83%D0%B7%D0%B0" TargetMode="External"/><Relationship Id="rId9" Type="http://schemas.openxmlformats.org/officeDocument/2006/relationships/hyperlink" Target="https://ru.wikipedia.org/wiki/%D0%90%D0%BA%D1%80%D0%B8%D0%BB%D0%BE%D0%BD%D0%B8%D1%82%D1%80%D0%B8%D0%BB"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9D%D0%BE%D1%80%D0%BC%D0%B0%D0%BB%D1%8C"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ru.wikipedia.org/wiki/%D0%90%D0%B4%D0%B4%D0%B8%D1%82%D0%B8%D0%B2%D0%BD%D1%8B%D0%B5_%D1%82%D0%B5%D1%85%D0%BD%D0%BE%D0%BB%D0%BE%D0%B3%D0%B8%D0%B8" TargetMode="External"/><Relationship Id="rId5" Type="http://schemas.openxmlformats.org/officeDocument/2006/relationships/hyperlink" Target="https://ru.wikipedia.org/wiki/STL_(%D1%84%D0%BE%D1%80%D0%BC%D0%B0%D1%82_%D1%84%D0%B0%D0%B9%D0%BB%D0%B0)" TargetMode="External"/><Relationship Id="rId4" Type="http://schemas.openxmlformats.org/officeDocument/2006/relationships/hyperlink" Target="https://ru.wikipedia.org/wiki/%D0%A4%D0%BE%D1%80%D0%BC%D0%B0%D1%82_%D1%84%D0%B0%D0%B9%D0%BB%D0%B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b="1" i="0" u="none" strike="noStrike" kern="1200" dirty="0" smtClean="0">
                <a:solidFill>
                  <a:schemeClr val="tx1"/>
                </a:solidFill>
                <a:latin typeface="+mn-lt"/>
                <a:ea typeface="+mn-ea"/>
                <a:cs typeface="+mn-cs"/>
                <a:hlinkClick r:id="rId3" tooltip="Лазерная стереолитография"/>
              </a:rPr>
              <a:t>Лазерная </a:t>
            </a:r>
            <a:r>
              <a:rPr lang="ru-RU" sz="1200" b="1" i="0" u="none" strike="noStrike" kern="1200" dirty="0" err="1" smtClean="0">
                <a:solidFill>
                  <a:schemeClr val="tx1"/>
                </a:solidFill>
                <a:latin typeface="+mn-lt"/>
                <a:ea typeface="+mn-ea"/>
                <a:cs typeface="+mn-cs"/>
                <a:hlinkClick r:id="rId3" tooltip="Лазерная стереолитография"/>
              </a:rPr>
              <a:t>стереолитография</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laser</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stereolithography</a:t>
            </a:r>
            <a:r>
              <a:rPr lang="ru-RU" sz="1200" b="0" i="1" kern="1200" dirty="0" smtClean="0">
                <a:solidFill>
                  <a:schemeClr val="tx1"/>
                </a:solidFill>
                <a:latin typeface="+mn-lt"/>
                <a:ea typeface="+mn-ea"/>
                <a:cs typeface="+mn-cs"/>
              </a:rPr>
              <a:t>, SLA</a:t>
            </a:r>
            <a:r>
              <a:rPr lang="ru-RU" sz="1200" b="0" i="0" kern="1200" dirty="0" smtClean="0">
                <a:solidFill>
                  <a:schemeClr val="tx1"/>
                </a:solidFill>
                <a:latin typeface="+mn-lt"/>
                <a:ea typeface="+mn-ea"/>
                <a:cs typeface="+mn-cs"/>
              </a:rPr>
              <a:t>) — объект формируется из специального жидкого </a:t>
            </a:r>
            <a:r>
              <a:rPr lang="ru-RU" sz="1200" b="0" i="0" u="none" strike="noStrike" kern="1200" dirty="0" err="1" smtClean="0">
                <a:solidFill>
                  <a:schemeClr val="tx1"/>
                </a:solidFill>
                <a:latin typeface="+mn-lt"/>
                <a:ea typeface="+mn-ea"/>
                <a:cs typeface="+mn-cs"/>
                <a:hlinkClick r:id="rId4" tooltip="Фотополимер"/>
              </a:rPr>
              <a:t>фотополимера</a:t>
            </a:r>
            <a:r>
              <a:rPr lang="ru-RU" sz="1200" b="0" i="0" kern="1200" dirty="0" smtClean="0">
                <a:solidFill>
                  <a:schemeClr val="tx1"/>
                </a:solidFill>
                <a:latin typeface="+mn-lt"/>
                <a:ea typeface="+mn-ea"/>
                <a:cs typeface="+mn-cs"/>
              </a:rPr>
              <a:t>, затвердевающего под действием лазерного излучения (или излучения </a:t>
            </a:r>
            <a:r>
              <a:rPr lang="ru-RU" sz="1200" b="0" i="0" u="none" strike="noStrike" kern="1200" dirty="0" smtClean="0">
                <a:solidFill>
                  <a:schemeClr val="tx1"/>
                </a:solidFill>
                <a:latin typeface="+mn-lt"/>
                <a:ea typeface="+mn-ea"/>
                <a:cs typeface="+mn-cs"/>
                <a:hlinkClick r:id="rId5" tooltip="Ртутная газоразрядная лампа"/>
              </a:rPr>
              <a:t>ртутных ламп</a:t>
            </a:r>
            <a:r>
              <a:rPr lang="ru-RU" sz="1200" b="0" i="0" kern="1200" dirty="0" smtClean="0">
                <a:solidFill>
                  <a:schemeClr val="tx1"/>
                </a:solidFill>
                <a:latin typeface="+mn-lt"/>
                <a:ea typeface="+mn-ea"/>
                <a:cs typeface="+mn-cs"/>
              </a:rPr>
              <a:t>). При этом лазерное излучение формирует на поверхности текущий слой разрабатываемого объекта, после чего объект погружается в </a:t>
            </a:r>
            <a:r>
              <a:rPr lang="ru-RU" sz="1200" b="0" i="0" u="none" strike="noStrike" kern="1200" dirty="0" err="1" smtClean="0">
                <a:solidFill>
                  <a:schemeClr val="tx1"/>
                </a:solidFill>
                <a:latin typeface="+mn-lt"/>
                <a:ea typeface="+mn-ea"/>
                <a:cs typeface="+mn-cs"/>
                <a:hlinkClick r:id="rId4" tooltip="Фотополимер"/>
              </a:rPr>
              <a:t>фотополимер</a:t>
            </a:r>
            <a:r>
              <a:rPr lang="ru-RU" sz="1200" b="0" i="0" kern="1200" dirty="0" smtClean="0">
                <a:solidFill>
                  <a:schemeClr val="tx1"/>
                </a:solidFill>
                <a:latin typeface="+mn-lt"/>
                <a:ea typeface="+mn-ea"/>
                <a:cs typeface="+mn-cs"/>
              </a:rPr>
              <a:t> на толщину одного слоя, чтобы лазер мог приступить к формированию следующего слоя</a:t>
            </a:r>
            <a:r>
              <a:rPr lang="ru-RU" sz="1200" b="0" i="0" u="none" strike="noStrike" kern="1200" baseline="30000" dirty="0" smtClean="0">
                <a:solidFill>
                  <a:schemeClr val="tx1"/>
                </a:solidFill>
                <a:latin typeface="+mn-lt"/>
                <a:ea typeface="+mn-ea"/>
                <a:cs typeface="+mn-cs"/>
                <a:hlinkClick r:id="rId6"/>
              </a:rPr>
              <a:t>[1][2][3]</a:t>
            </a:r>
            <a:r>
              <a:rPr lang="ru-RU" sz="1200" b="0" i="0" kern="1200" dirty="0" smtClean="0">
                <a:solidFill>
                  <a:schemeClr val="tx1"/>
                </a:solidFill>
                <a:latin typeface="+mn-lt"/>
                <a:ea typeface="+mn-ea"/>
                <a:cs typeface="+mn-cs"/>
              </a:rPr>
              <a:t>. Также существует вариация данной технологии — SLA-DLP, в которой вместо лазера используется DLP-проектор (в этом случае слой формируется сразу целиком, что позволяет ускорить процесс печати).</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Замечание: Для принтеров с высокой разрешающей способностью, используют следующую схему: источник излучения размещают внизу (под прозрачным резервуаром с </a:t>
            </a:r>
            <a:r>
              <a:rPr lang="ru-RU" sz="1200" b="0" i="0" kern="1200" dirty="0" err="1" smtClean="0">
                <a:solidFill>
                  <a:schemeClr val="tx1"/>
                </a:solidFill>
                <a:latin typeface="+mn-lt"/>
                <a:ea typeface="+mn-ea"/>
                <a:cs typeface="+mn-cs"/>
              </a:rPr>
              <a:t>фотополимером</a:t>
            </a:r>
            <a:r>
              <a:rPr lang="ru-RU" sz="1200" b="0" i="0" kern="1200" dirty="0" smtClean="0">
                <a:solidFill>
                  <a:schemeClr val="tx1"/>
                </a:solidFill>
                <a:latin typeface="+mn-lt"/>
                <a:ea typeface="+mn-ea"/>
                <a:cs typeface="+mn-cs"/>
              </a:rPr>
              <a:t>), который формирует в зазоре между дном резервуара и предыдущим слоем (или если это первый слой — между дном резервуара и платформой) текущий слой разрабатываемого объекта, после чего платформа с объектом поднимается на толщину одного слоя.</a:t>
            </a:r>
            <a:r>
              <a:rPr lang="ru-RU" sz="1200" b="0" i="0" kern="1200" baseline="30000" dirty="0" smtClean="0">
                <a:solidFill>
                  <a:schemeClr val="tx1"/>
                </a:solidFill>
                <a:latin typeface="+mn-lt"/>
                <a:ea typeface="+mn-ea"/>
                <a:cs typeface="+mn-cs"/>
              </a:rPr>
              <a:t>[</a:t>
            </a:r>
            <a:r>
              <a:rPr lang="ru-RU" sz="1200" b="0" i="1" u="none" strike="noStrike" kern="1200" baseline="30000" dirty="0" smtClean="0">
                <a:solidFill>
                  <a:schemeClr val="tx1"/>
                </a:solidFill>
                <a:latin typeface="+mn-lt"/>
                <a:ea typeface="+mn-ea"/>
                <a:cs typeface="+mn-cs"/>
                <a:hlinkClick r:id="rId7" tooltip="Википедия:Ссылки на источники"/>
              </a:rPr>
              <a:t>источник не указан 218 дней</a:t>
            </a:r>
            <a:r>
              <a:rPr lang="ru-RU" sz="1200" b="0" i="0" kern="1200" baseline="30000" dirty="0" smtClean="0">
                <a:solidFill>
                  <a:schemeClr val="tx1"/>
                </a:solidFill>
                <a:latin typeface="+mn-lt"/>
                <a:ea typeface="+mn-ea"/>
                <a:cs typeface="+mn-cs"/>
              </a:rPr>
              <a:t>]</a:t>
            </a:r>
            <a:endParaRPr lang="ru-RU" sz="1200" b="0" i="0" kern="1200" dirty="0" smtClean="0">
              <a:solidFill>
                <a:schemeClr val="tx1"/>
              </a:solidFill>
              <a:latin typeface="+mn-lt"/>
              <a:ea typeface="+mn-ea"/>
              <a:cs typeface="+mn-cs"/>
            </a:endParaRPr>
          </a:p>
          <a:p>
            <a:r>
              <a:rPr lang="ru-RU" sz="1200" b="1" i="0" u="none" strike="noStrike" kern="1200" dirty="0" smtClean="0">
                <a:solidFill>
                  <a:schemeClr val="tx1"/>
                </a:solidFill>
                <a:latin typeface="+mn-lt"/>
                <a:ea typeface="+mn-ea"/>
                <a:cs typeface="+mn-cs"/>
                <a:hlinkClick r:id="rId8" tooltip="Селективное лазерное спекание"/>
              </a:rPr>
              <a:t>Селективное лазерное спекание</a:t>
            </a:r>
            <a:r>
              <a:rPr lang="ru-RU" sz="1200" b="0" i="0" kern="1200" dirty="0" smtClean="0">
                <a:solidFill>
                  <a:schemeClr val="tx1"/>
                </a:solidFill>
                <a:latin typeface="+mn-lt"/>
                <a:ea typeface="+mn-ea"/>
                <a:cs typeface="+mn-cs"/>
              </a:rPr>
              <a:t> (</a:t>
            </a:r>
            <a:r>
              <a:rPr lang="ru-RU" sz="1200" b="0" i="1" kern="1200" dirty="0" smtClean="0">
                <a:solidFill>
                  <a:schemeClr val="tx1"/>
                </a:solidFill>
                <a:latin typeface="+mn-lt"/>
                <a:ea typeface="+mn-ea"/>
                <a:cs typeface="+mn-cs"/>
              </a:rPr>
              <a:t>SLS</a:t>
            </a:r>
            <a:r>
              <a:rPr lang="ru-RU" sz="1200" b="0" i="0" kern="1200" dirty="0" smtClean="0">
                <a:solidFill>
                  <a:schemeClr val="tx1"/>
                </a:solidFill>
                <a:latin typeface="+mn-lt"/>
                <a:ea typeface="+mn-ea"/>
                <a:cs typeface="+mn-cs"/>
              </a:rPr>
              <a:t>, также </a:t>
            </a:r>
            <a:r>
              <a:rPr lang="ru-RU" sz="1200" b="1" i="1" kern="1200" dirty="0" err="1" smtClean="0">
                <a:solidFill>
                  <a:schemeClr val="tx1"/>
                </a:solidFill>
                <a:latin typeface="+mn-lt"/>
                <a:ea typeface="+mn-ea"/>
                <a:cs typeface="+mn-cs"/>
              </a:rPr>
              <a:t>direct</a:t>
            </a:r>
            <a:r>
              <a:rPr lang="ru-RU"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metal</a:t>
            </a:r>
            <a:r>
              <a:rPr lang="ru-RU"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laser</a:t>
            </a:r>
            <a:r>
              <a:rPr lang="ru-RU"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sintering</a:t>
            </a:r>
            <a:r>
              <a:rPr lang="ru-RU" sz="1200" b="0" i="1" kern="1200" dirty="0" smtClean="0">
                <a:solidFill>
                  <a:schemeClr val="tx1"/>
                </a:solidFill>
                <a:latin typeface="+mn-lt"/>
                <a:ea typeface="+mn-ea"/>
                <a:cs typeface="+mn-cs"/>
              </a:rPr>
              <a:t>, DMLS</a:t>
            </a:r>
            <a:r>
              <a:rPr lang="ru-RU" sz="1200" b="0" i="0" kern="1200" dirty="0" smtClean="0">
                <a:solidFill>
                  <a:schemeClr val="tx1"/>
                </a:solidFill>
                <a:latin typeface="+mn-lt"/>
                <a:ea typeface="+mn-ea"/>
                <a:cs typeface="+mn-cs"/>
              </a:rPr>
              <a:t>) — объект формируется из плавкого порошкового материала (пластик, металл) путём его плавления под действием лазерного излучения</a:t>
            </a:r>
            <a:r>
              <a:rPr lang="ru-RU" sz="1200" b="0" i="0" u="none" strike="noStrike" kern="1200" baseline="30000" dirty="0" smtClean="0">
                <a:solidFill>
                  <a:schemeClr val="tx1"/>
                </a:solidFill>
                <a:latin typeface="+mn-lt"/>
                <a:ea typeface="+mn-ea"/>
                <a:cs typeface="+mn-cs"/>
                <a:hlinkClick r:id="rId6"/>
              </a:rPr>
              <a:t>[1][2][3]</a:t>
            </a:r>
            <a:r>
              <a:rPr lang="ru-RU" sz="1200" b="0" i="0" kern="1200" dirty="0" smtClean="0">
                <a:solidFill>
                  <a:schemeClr val="tx1"/>
                </a:solidFill>
                <a:latin typeface="+mn-lt"/>
                <a:ea typeface="+mn-ea"/>
                <a:cs typeface="+mn-cs"/>
              </a:rPr>
              <a:t>. Порошкообразный материал наносится на платформу тонким равномерным слоем (обычно специальным выравнивающим валиком), после чего лазерное излучение формирует на поверхности текущий слой разрабатываемого объекта. Затем платформа опускается на толщину одного слоя и на неё вновь наносится порошкообразный материал. Данная технология не нуждается в поддерживающих структурах «висящих в воздухе» элементов разрабатываемого объекта за счёт заполнения пустот порошком. Для уменьшения необходимой для спекания энергии температура рабочей камеры обычно поддерживается на уровне чуть ниже точки плавления рабочего материала, а для предотвращения окисления процесс проходит в </a:t>
            </a:r>
            <a:r>
              <a:rPr lang="ru-RU" sz="1200" b="0" i="0" kern="1200" dirty="0" err="1" smtClean="0">
                <a:solidFill>
                  <a:schemeClr val="tx1"/>
                </a:solidFill>
                <a:latin typeface="+mn-lt"/>
                <a:ea typeface="+mn-ea"/>
                <a:cs typeface="+mn-cs"/>
              </a:rPr>
              <a:t>бескислородной</a:t>
            </a:r>
            <a:r>
              <a:rPr lang="ru-RU" sz="1200" b="0" i="0" kern="1200" dirty="0" smtClean="0">
                <a:solidFill>
                  <a:schemeClr val="tx1"/>
                </a:solidFill>
                <a:latin typeface="+mn-lt"/>
                <a:ea typeface="+mn-ea"/>
                <a:cs typeface="+mn-cs"/>
              </a:rPr>
              <a:t> среде.</a:t>
            </a:r>
            <a:r>
              <a:rPr lang="ru-RU" sz="1200" b="0" i="0" kern="1200" baseline="30000" dirty="0" smtClean="0">
                <a:solidFill>
                  <a:schemeClr val="tx1"/>
                </a:solidFill>
                <a:latin typeface="+mn-lt"/>
                <a:ea typeface="+mn-ea"/>
                <a:cs typeface="+mn-cs"/>
              </a:rPr>
              <a:t>[</a:t>
            </a:r>
            <a:r>
              <a:rPr lang="ru-RU" sz="1200" b="0" i="1" u="none" strike="noStrike" kern="1200" baseline="30000" dirty="0" smtClean="0">
                <a:solidFill>
                  <a:schemeClr val="tx1"/>
                </a:solidFill>
                <a:latin typeface="+mn-lt"/>
                <a:ea typeface="+mn-ea"/>
                <a:cs typeface="+mn-cs"/>
                <a:hlinkClick r:id="rId7" tooltip="Википедия:Ссылки на источники"/>
              </a:rPr>
              <a:t>источник не указан 218 дней</a:t>
            </a:r>
            <a:r>
              <a:rPr lang="ru-RU" sz="1200" b="0" i="0" kern="1200" baseline="30000" dirty="0" smtClean="0">
                <a:solidFill>
                  <a:schemeClr val="tx1"/>
                </a:solidFill>
                <a:latin typeface="+mn-lt"/>
                <a:ea typeface="+mn-ea"/>
                <a:cs typeface="+mn-cs"/>
              </a:rPr>
              <a:t>]</a:t>
            </a:r>
            <a:endParaRPr lang="ru-RU" sz="1200" b="0" i="0" kern="1200" dirty="0" smtClean="0">
              <a:solidFill>
                <a:schemeClr val="tx1"/>
              </a:solidFill>
              <a:latin typeface="+mn-lt"/>
              <a:ea typeface="+mn-ea"/>
              <a:cs typeface="+mn-cs"/>
            </a:endParaRPr>
          </a:p>
          <a:p>
            <a:r>
              <a:rPr lang="ru-RU" sz="1200" b="1" i="0" u="none" strike="noStrike" kern="1200" dirty="0" smtClean="0">
                <a:solidFill>
                  <a:schemeClr val="tx1"/>
                </a:solidFill>
                <a:latin typeface="+mn-lt"/>
                <a:ea typeface="+mn-ea"/>
                <a:cs typeface="+mn-cs"/>
                <a:hlinkClick r:id="rId9" tooltip="Электронно-лучевая плавка"/>
              </a:rPr>
              <a:t>Электронно-лучевая плавка</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electron</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beam</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melting</a:t>
            </a:r>
            <a:r>
              <a:rPr lang="ru-RU" sz="1200" b="0" i="1" kern="1200" dirty="0" smtClean="0">
                <a:solidFill>
                  <a:schemeClr val="tx1"/>
                </a:solidFill>
                <a:latin typeface="+mn-lt"/>
                <a:ea typeface="+mn-ea"/>
                <a:cs typeface="+mn-cs"/>
              </a:rPr>
              <a:t>, EBM</a:t>
            </a:r>
            <a:r>
              <a:rPr lang="ru-RU" sz="1200" b="0" i="0" kern="1200" dirty="0" smtClean="0">
                <a:solidFill>
                  <a:schemeClr val="tx1"/>
                </a:solidFill>
                <a:latin typeface="+mn-lt"/>
                <a:ea typeface="+mn-ea"/>
                <a:cs typeface="+mn-cs"/>
              </a:rPr>
              <a:t>) — технология, похожая на SLS/DMLS, только здесь объект формируется путём плавления металлического порошка электронным лучом в вакууме</a:t>
            </a:r>
            <a:r>
              <a:rPr lang="ru-RU" sz="1200" b="0" i="0" u="none" strike="noStrike" kern="1200" baseline="30000" dirty="0" smtClean="0">
                <a:solidFill>
                  <a:schemeClr val="tx1"/>
                </a:solidFill>
                <a:latin typeface="+mn-lt"/>
                <a:ea typeface="+mn-ea"/>
                <a:cs typeface="+mn-cs"/>
                <a:hlinkClick r:id="rId6"/>
              </a:rPr>
              <a:t>[1][2][3]</a:t>
            </a:r>
            <a:r>
              <a:rPr lang="ru-RU" sz="1200" b="0" i="0" kern="1200" dirty="0" smtClean="0">
                <a:solidFill>
                  <a:schemeClr val="tx1"/>
                </a:solidFill>
                <a:latin typeface="+mn-lt"/>
                <a:ea typeface="+mn-ea"/>
                <a:cs typeface="+mn-cs"/>
              </a:rPr>
              <a:t>. Крупногабаритная 3D-печать деталей из тугоплавких металлов по технологии EBAM компании </a:t>
            </a:r>
            <a:r>
              <a:rPr lang="ru-RU" sz="1200" b="0" i="0" kern="1200" dirty="0" err="1" smtClean="0">
                <a:solidFill>
                  <a:schemeClr val="tx1"/>
                </a:solidFill>
                <a:latin typeface="+mn-lt"/>
                <a:ea typeface="+mn-ea"/>
                <a:cs typeface="+mn-cs"/>
              </a:rPr>
              <a:t>Sciaky</a:t>
            </a:r>
            <a:r>
              <a:rPr lang="ru-RU" sz="1200" b="0" i="0" u="none" strike="noStrike" kern="1200" baseline="30000" dirty="0" smtClean="0">
                <a:solidFill>
                  <a:schemeClr val="tx1"/>
                </a:solidFill>
                <a:latin typeface="+mn-lt"/>
                <a:ea typeface="+mn-ea"/>
                <a:cs typeface="+mn-cs"/>
                <a:hlinkClick r:id="rId6"/>
              </a:rPr>
              <a:t>[9]</a:t>
            </a:r>
            <a:r>
              <a:rPr lang="ru-RU" sz="1200" b="0" i="0" kern="1200" dirty="0" smtClean="0">
                <a:solidFill>
                  <a:schemeClr val="tx1"/>
                </a:solidFill>
                <a:latin typeface="+mn-lt"/>
                <a:ea typeface="+mn-ea"/>
                <a:cs typeface="+mn-cs"/>
              </a:rPr>
              <a:t>.</a:t>
            </a:r>
          </a:p>
          <a:p>
            <a:r>
              <a:rPr lang="ru-RU" sz="1200" b="1" i="0" u="none" strike="noStrike" kern="1200" dirty="0" smtClean="0">
                <a:solidFill>
                  <a:schemeClr val="tx1"/>
                </a:solidFill>
                <a:latin typeface="+mn-lt"/>
                <a:ea typeface="+mn-ea"/>
                <a:cs typeface="+mn-cs"/>
                <a:hlinkClick r:id="rId10" tooltip="Моделирование методом наплавления"/>
              </a:rPr>
              <a:t>Моделирование методом наплавления</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Fused</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deposition</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modeling</a:t>
            </a:r>
            <a:r>
              <a:rPr lang="ru-RU" sz="1200" b="0" i="1" kern="1200" dirty="0" smtClean="0">
                <a:solidFill>
                  <a:schemeClr val="tx1"/>
                </a:solidFill>
                <a:latin typeface="+mn-lt"/>
                <a:ea typeface="+mn-ea"/>
                <a:cs typeface="+mn-cs"/>
              </a:rPr>
              <a:t>, FDM</a:t>
            </a:r>
            <a:r>
              <a:rPr lang="ru-RU" sz="1200" b="0" i="0" kern="1200" dirty="0" smtClean="0">
                <a:solidFill>
                  <a:schemeClr val="tx1"/>
                </a:solidFill>
                <a:latin typeface="+mn-lt"/>
                <a:ea typeface="+mn-ea"/>
                <a:cs typeface="+mn-cs"/>
              </a:rPr>
              <a:t>) — объект формируется путём послойной укладки расплавленной нити из плавкого рабочего материала (пластик, металл, воск). Рабочий материал подаётся в </a:t>
            </a:r>
            <a:r>
              <a:rPr lang="ru-RU" sz="1200" b="0" i="0" u="none" strike="noStrike" kern="1200" dirty="0" err="1" smtClean="0">
                <a:solidFill>
                  <a:schemeClr val="tx1"/>
                </a:solidFill>
                <a:latin typeface="+mn-lt"/>
                <a:ea typeface="+mn-ea"/>
                <a:cs typeface="+mn-cs"/>
                <a:hlinkClick r:id="rId11" tooltip="Экструзия (технологический процесс)"/>
              </a:rPr>
              <a:t>экструзионную</a:t>
            </a:r>
            <a:r>
              <a:rPr lang="ru-RU" sz="1200" b="0" i="0" kern="1200" dirty="0" smtClean="0">
                <a:solidFill>
                  <a:schemeClr val="tx1"/>
                </a:solidFill>
                <a:latin typeface="+mn-lt"/>
                <a:ea typeface="+mn-ea"/>
                <a:cs typeface="+mn-cs"/>
              </a:rPr>
              <a:t> головку, которая выдавливает на охлаждаемую платформу тонкую нить расплавленного материала, формируя таким образом текущий слой разрабатываемого объекта. Далее платформа опускается на толщину одного слоя, чтобы можно было нанести следующий слой</a:t>
            </a:r>
            <a:r>
              <a:rPr lang="ru-RU" sz="1200" b="0" i="0" u="none" strike="noStrike" kern="1200" baseline="30000" dirty="0" smtClean="0">
                <a:solidFill>
                  <a:schemeClr val="tx1"/>
                </a:solidFill>
                <a:latin typeface="+mn-lt"/>
                <a:ea typeface="+mn-ea"/>
                <a:cs typeface="+mn-cs"/>
                <a:hlinkClick r:id="rId6"/>
              </a:rPr>
              <a:t>[1][2][3][10]</a:t>
            </a:r>
            <a:r>
              <a:rPr lang="ru-RU" sz="1200" b="0" i="0" kern="1200" baseline="30000" dirty="0" smtClean="0">
                <a:solidFill>
                  <a:schemeClr val="tx1"/>
                </a:solidFill>
                <a:latin typeface="+mn-lt"/>
                <a:ea typeface="+mn-ea"/>
                <a:cs typeface="+mn-cs"/>
              </a:rPr>
              <a:t>[</a:t>
            </a:r>
            <a:r>
              <a:rPr lang="ru-RU" sz="1200" b="0" i="1" u="none" strike="noStrike" kern="1200" baseline="30000" dirty="0" smtClean="0">
                <a:solidFill>
                  <a:schemeClr val="tx1"/>
                </a:solidFill>
                <a:latin typeface="+mn-lt"/>
                <a:ea typeface="+mn-ea"/>
                <a:cs typeface="+mn-cs"/>
                <a:hlinkClick r:id="rId12" tooltip="Википедия:Авторитетные источники"/>
              </a:rPr>
              <a:t>неавторитетный источник?</a:t>
            </a:r>
            <a:r>
              <a:rPr lang="ru-RU" sz="1200" b="0" i="0" kern="1200" baseline="300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 Часто в данной технологии участвуют две рабочие головки — одна выдавливает на платформу рабочий материал, другая — материал поддержки.  </a:t>
            </a:r>
            <a:r>
              <a:rPr lang="ru-RU" sz="1200" b="0" i="0" u="none" strike="noStrike" kern="1200" smtClean="0">
                <a:solidFill>
                  <a:schemeClr val="tx1"/>
                </a:solidFill>
                <a:latin typeface="+mn-lt"/>
                <a:ea typeface="+mn-ea"/>
                <a:cs typeface="+mn-cs"/>
                <a:hlinkClick r:id="rId13"/>
              </a:rPr>
              <a:t>Пример печати текста методом FDM</a:t>
            </a:r>
            <a:endParaRPr lang="ru-RU" sz="1200" b="0" i="0" kern="1200" smtClean="0">
              <a:solidFill>
                <a:schemeClr val="tx1"/>
              </a:solidFill>
              <a:latin typeface="+mn-lt"/>
              <a:ea typeface="+mn-ea"/>
              <a:cs typeface="+mn-cs"/>
            </a:endParaRPr>
          </a:p>
          <a:p>
            <a:endParaRPr lang="ru-RU"/>
          </a:p>
        </p:txBody>
      </p:sp>
      <p:sp>
        <p:nvSpPr>
          <p:cNvPr id="4" name="Номер слайда 3"/>
          <p:cNvSpPr>
            <a:spLocks noGrp="1"/>
          </p:cNvSpPr>
          <p:nvPr>
            <p:ph type="sldNum" sz="quarter" idx="10"/>
          </p:nvPr>
        </p:nvSpPr>
        <p:spPr/>
        <p:txBody>
          <a:bodyPr/>
          <a:lstStyle/>
          <a:p>
            <a:fld id="{230E6F6F-0E40-48B8-84D6-13D2A9B8B82C}"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Сырьем для производства служат ежегодно </a:t>
            </a:r>
            <a:r>
              <a:rPr lang="ru-RU" sz="1200" b="0" i="0" u="none" strike="noStrike" kern="1200" dirty="0" smtClean="0">
                <a:solidFill>
                  <a:schemeClr val="tx1"/>
                </a:solidFill>
                <a:latin typeface="+mn-lt"/>
                <a:ea typeface="+mn-ea"/>
                <a:cs typeface="+mn-cs"/>
                <a:hlinkClick r:id="rId3" tooltip="Возобновляемые ресурсы"/>
              </a:rPr>
              <a:t>возобновляемые ресурсы</a:t>
            </a:r>
            <a:r>
              <a:rPr lang="ru-RU" sz="1200" b="0" i="0" kern="1200" dirty="0" smtClean="0">
                <a:solidFill>
                  <a:schemeClr val="tx1"/>
                </a:solidFill>
                <a:latin typeface="+mn-lt"/>
                <a:ea typeface="+mn-ea"/>
                <a:cs typeface="+mn-cs"/>
              </a:rPr>
              <a:t>, такие как </a:t>
            </a:r>
            <a:r>
              <a:rPr lang="ru-RU" sz="1200" b="0" i="0" u="none" strike="noStrike" kern="1200" dirty="0" smtClean="0">
                <a:solidFill>
                  <a:schemeClr val="tx1"/>
                </a:solidFill>
                <a:latin typeface="+mn-lt"/>
                <a:ea typeface="+mn-ea"/>
                <a:cs typeface="+mn-cs"/>
                <a:hlinkClick r:id="rId4" tooltip="Кукуруза"/>
              </a:rPr>
              <a:t>кукуруза</a:t>
            </a:r>
            <a:r>
              <a:rPr lang="ru-RU" sz="1200" b="0" i="0" kern="1200" dirty="0" smtClean="0">
                <a:solidFill>
                  <a:schemeClr val="tx1"/>
                </a:solidFill>
                <a:latin typeface="+mn-lt"/>
                <a:ea typeface="+mn-ea"/>
                <a:cs typeface="+mn-cs"/>
              </a:rPr>
              <a:t> и </a:t>
            </a:r>
            <a:r>
              <a:rPr lang="ru-RU" sz="1200" b="0" i="0" u="none" strike="noStrike" kern="1200" dirty="0" smtClean="0">
                <a:solidFill>
                  <a:schemeClr val="tx1"/>
                </a:solidFill>
                <a:latin typeface="+mn-lt"/>
                <a:ea typeface="+mn-ea"/>
                <a:cs typeface="+mn-cs"/>
                <a:hlinkClick r:id="rId5" tooltip="Сахарный тростник"/>
              </a:rPr>
              <a:t>сахарный тростник</a:t>
            </a:r>
            <a:r>
              <a:rPr lang="ru-RU" sz="1200" b="0" i="0" kern="1200" dirty="0" smtClean="0">
                <a:solidFill>
                  <a:schemeClr val="tx1"/>
                </a:solidFill>
                <a:latin typeface="+mn-lt"/>
                <a:ea typeface="+mn-ea"/>
                <a:cs typeface="+mn-cs"/>
              </a:rPr>
              <a:t>. Используется для производства изделий с коротким сроком службы (пищевая упаковка, одноразовая посуда, пакеты, различная тара), а также в медицине, для производства хирургических нитей и штифтов.</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ru-RU" sz="1200" b="0" i="0" kern="1200" dirty="0" err="1" smtClean="0">
                <a:solidFill>
                  <a:schemeClr val="tx1"/>
                </a:solidFill>
                <a:latin typeface="+mn-lt"/>
                <a:ea typeface="+mn-ea"/>
                <a:cs typeface="+mn-cs"/>
              </a:rPr>
              <a:t>ударопрочная</a:t>
            </a:r>
            <a:r>
              <a:rPr lang="ru-RU" sz="1200" b="0" i="0" kern="1200" dirty="0" smtClean="0">
                <a:solidFill>
                  <a:schemeClr val="tx1"/>
                </a:solidFill>
                <a:latin typeface="+mn-lt"/>
                <a:ea typeface="+mn-ea"/>
                <a:cs typeface="+mn-cs"/>
              </a:rPr>
              <a:t> техническая </a:t>
            </a:r>
            <a:r>
              <a:rPr lang="ru-RU" sz="1200" b="0" i="0" u="none" strike="noStrike" kern="1200" dirty="0" smtClean="0">
                <a:solidFill>
                  <a:schemeClr val="tx1"/>
                </a:solidFill>
                <a:latin typeface="+mn-lt"/>
                <a:ea typeface="+mn-ea"/>
                <a:cs typeface="+mn-cs"/>
                <a:hlinkClick r:id="rId6" tooltip="Термопласты"/>
              </a:rPr>
              <a:t>термопластическая</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7" tooltip="Смола"/>
              </a:rPr>
              <a:t>смола</a:t>
            </a:r>
            <a:r>
              <a:rPr lang="ru-RU" sz="1200" b="0" i="0" kern="1200" dirty="0" smtClean="0">
                <a:solidFill>
                  <a:schemeClr val="tx1"/>
                </a:solidFill>
                <a:latin typeface="+mn-lt"/>
                <a:ea typeface="+mn-ea"/>
                <a:cs typeface="+mn-cs"/>
              </a:rPr>
              <a:t> на основе </a:t>
            </a:r>
            <a:r>
              <a:rPr lang="ru-RU" sz="1200" b="0" i="0" u="none" strike="noStrike" kern="1200" dirty="0" smtClean="0">
                <a:solidFill>
                  <a:schemeClr val="tx1"/>
                </a:solidFill>
                <a:latin typeface="+mn-lt"/>
                <a:ea typeface="+mn-ea"/>
                <a:cs typeface="+mn-cs"/>
                <a:hlinkClick r:id="rId8" tooltip="Сополимеры"/>
              </a:rPr>
              <a:t>сополимера</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9" tooltip="Акрилонитрил"/>
              </a:rPr>
              <a:t>акрилонитрила</a:t>
            </a:r>
            <a:r>
              <a:rPr lang="ru-RU" sz="1200" b="0" i="0" kern="1200" dirty="0" smtClean="0">
                <a:solidFill>
                  <a:schemeClr val="tx1"/>
                </a:solidFill>
                <a:latin typeface="+mn-lt"/>
                <a:ea typeface="+mn-ea"/>
                <a:cs typeface="+mn-cs"/>
              </a:rPr>
              <a:t> с </a:t>
            </a:r>
            <a:r>
              <a:rPr lang="ru-RU" sz="1200" b="0" i="0" u="none" strike="noStrike" kern="1200" dirty="0" smtClean="0">
                <a:solidFill>
                  <a:schemeClr val="tx1"/>
                </a:solidFill>
                <a:latin typeface="+mn-lt"/>
                <a:ea typeface="+mn-ea"/>
                <a:cs typeface="+mn-cs"/>
                <a:hlinkClick r:id="rId10" tooltip="Бутадиен"/>
              </a:rPr>
              <a:t>бутадиеном</a:t>
            </a:r>
            <a:r>
              <a:rPr lang="ru-RU" sz="1200" b="0" i="0" kern="1200" dirty="0" smtClean="0">
                <a:solidFill>
                  <a:schemeClr val="tx1"/>
                </a:solidFill>
                <a:latin typeface="+mn-lt"/>
                <a:ea typeface="+mn-ea"/>
                <a:cs typeface="+mn-cs"/>
              </a:rPr>
              <a:t> и </a:t>
            </a:r>
            <a:r>
              <a:rPr lang="ru-RU" sz="1200" b="0" i="0" u="none" strike="noStrike" kern="1200" dirty="0" smtClean="0">
                <a:solidFill>
                  <a:schemeClr val="tx1"/>
                </a:solidFill>
                <a:latin typeface="+mn-lt"/>
                <a:ea typeface="+mn-ea"/>
                <a:cs typeface="+mn-cs"/>
                <a:hlinkClick r:id="rId11" tooltip="Стирол"/>
              </a:rPr>
              <a:t>стиролом</a:t>
            </a:r>
            <a:r>
              <a:rPr lang="ru-RU" sz="1200" b="0" i="0" kern="1200" dirty="0" smtClean="0">
                <a:solidFill>
                  <a:schemeClr val="tx1"/>
                </a:solidFill>
                <a:latin typeface="+mn-lt"/>
                <a:ea typeface="+mn-ea"/>
                <a:cs typeface="+mn-cs"/>
              </a:rPr>
              <a:t> (название пластика образовано из начальных букв наименований мономеров). Пропорции могут варьироваться в пределах: 15—35 % акрилонитрила, 5—30 % бутадиена и 40—60% стирола.</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Этот материал растворяется в воде, что делает его весьма полезным при печати моделей сложной геометрической формы.</a:t>
            </a:r>
          </a:p>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STL</a:t>
            </a:r>
            <a:r>
              <a:rPr lang="ru-RU" sz="1200" b="0" i="0" kern="1200" dirty="0" smtClean="0">
                <a:solidFill>
                  <a:schemeClr val="tx1"/>
                </a:solidFill>
                <a:latin typeface="+mn-lt"/>
                <a:ea typeface="+mn-ea"/>
                <a:cs typeface="+mn-cs"/>
              </a:rPr>
              <a:t> (от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stereolithography</a:t>
            </a:r>
            <a:r>
              <a:rPr lang="ru-RU" sz="1200" b="0" i="0" kern="1200" dirty="0" smtClean="0">
                <a:solidFill>
                  <a:schemeClr val="tx1"/>
                </a:solidFill>
                <a:latin typeface="+mn-lt"/>
                <a:ea typeface="+mn-ea"/>
                <a:cs typeface="+mn-cs"/>
              </a:rPr>
              <a:t>) — </a:t>
            </a:r>
            <a:r>
              <a:rPr lang="ru-RU" sz="1200" b="0" i="0" u="none" strike="noStrike" kern="1200" dirty="0" smtClean="0">
                <a:solidFill>
                  <a:schemeClr val="tx1"/>
                </a:solidFill>
                <a:latin typeface="+mn-lt"/>
                <a:ea typeface="+mn-ea"/>
                <a:cs typeface="+mn-cs"/>
                <a:hlinkClick r:id="rId4" tooltip="Формат файла"/>
              </a:rPr>
              <a:t>формат файла</a:t>
            </a:r>
            <a:r>
              <a:rPr lang="ru-RU" sz="1200" b="0" i="0" kern="1200" dirty="0" smtClean="0">
                <a:solidFill>
                  <a:schemeClr val="tx1"/>
                </a:solidFill>
                <a:latin typeface="+mn-lt"/>
                <a:ea typeface="+mn-ea"/>
                <a:cs typeface="+mn-cs"/>
              </a:rPr>
              <a:t>, широко</a:t>
            </a:r>
            <a:r>
              <a:rPr lang="ru-RU" sz="1200" b="0" i="0" u="none" strike="noStrike" kern="1200" baseline="30000" dirty="0" smtClean="0">
                <a:solidFill>
                  <a:schemeClr val="tx1"/>
                </a:solidFill>
                <a:latin typeface="+mn-lt"/>
                <a:ea typeface="+mn-ea"/>
                <a:cs typeface="+mn-cs"/>
                <a:hlinkClick r:id="rId5"/>
              </a:rPr>
              <a:t>[4]</a:t>
            </a:r>
            <a:r>
              <a:rPr lang="ru-RU" sz="1200" b="0" i="0" u="none" strike="noStrike" kern="1200" baseline="30000" dirty="0" smtClean="0">
                <a:solidFill>
                  <a:schemeClr val="tx1"/>
                </a:solidFill>
                <a:latin typeface="+mn-lt"/>
                <a:ea typeface="+mn-ea"/>
                <a:cs typeface="+mn-cs"/>
                <a:hlinkClick r:id="rId5"/>
              </a:rPr>
              <a:t>[5]</a:t>
            </a:r>
            <a:r>
              <a:rPr lang="ru-RU" sz="1200" b="0" i="0" kern="1200" dirty="0" smtClean="0">
                <a:solidFill>
                  <a:schemeClr val="tx1"/>
                </a:solidFill>
                <a:latin typeface="+mn-lt"/>
                <a:ea typeface="+mn-ea"/>
                <a:cs typeface="+mn-cs"/>
              </a:rPr>
              <a:t> используемый для хранения трёхмерных моделей объектов для использования в </a:t>
            </a:r>
            <a:r>
              <a:rPr lang="ru-RU" sz="1200" b="0" i="0" u="none" strike="noStrike" kern="1200" dirty="0" smtClean="0">
                <a:solidFill>
                  <a:schemeClr val="tx1"/>
                </a:solidFill>
                <a:latin typeface="+mn-lt"/>
                <a:ea typeface="+mn-ea"/>
                <a:cs typeface="+mn-cs"/>
                <a:hlinkClick r:id="rId6" tooltip="Аддитивные технологии"/>
              </a:rPr>
              <a:t>аддитивных технологиях</a:t>
            </a:r>
            <a:r>
              <a:rPr lang="ru-RU" sz="1200" b="0" i="0" kern="1200" dirty="0" smtClean="0">
                <a:solidFill>
                  <a:schemeClr val="tx1"/>
                </a:solidFill>
                <a:latin typeface="+mn-lt"/>
                <a:ea typeface="+mn-ea"/>
                <a:cs typeface="+mn-cs"/>
              </a:rPr>
              <a:t>. Информация об объекте хранится как список треугольных граней, которые описывают его поверхность, и их </a:t>
            </a:r>
            <a:r>
              <a:rPr lang="ru-RU" sz="1200" b="0" i="0" u="none" strike="noStrike" kern="1200" dirty="0" smtClean="0">
                <a:solidFill>
                  <a:schemeClr val="tx1"/>
                </a:solidFill>
                <a:latin typeface="+mn-lt"/>
                <a:ea typeface="+mn-ea"/>
                <a:cs typeface="+mn-cs"/>
                <a:hlinkClick r:id="rId7" tooltip="Нормаль"/>
              </a:rPr>
              <a:t>нормалей</a:t>
            </a:r>
            <a:r>
              <a:rPr lang="ru-RU" sz="1200" b="0" i="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30E6F6F-0E40-48B8-84D6-13D2A9B8B82C}"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2BD4BE-A204-4BD5-8EC9-B3316DB8EEB7}" type="datetimeFigureOut">
              <a:rPr lang="ru-RU" smtClean="0"/>
              <a:pPr/>
              <a:t>22.04.2020</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1DD98F4-09E6-4831-9B04-140D4709CF5A}" type="slidenum">
              <a:rPr lang="ru-RU" smtClean="0"/>
              <a:pPr/>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D98F4-09E6-4831-9B04-140D4709CF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1DD98F4-09E6-4831-9B04-140D4709CF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D98F4-09E6-4831-9B04-140D4709CF5A}"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2BD4BE-A204-4BD5-8EC9-B3316DB8EEB7}" type="datetimeFigureOut">
              <a:rPr lang="ru-RU" smtClean="0"/>
              <a:pPr/>
              <a:t>22.04.2020</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1DD98F4-09E6-4831-9B04-140D4709CF5A}" type="slidenum">
              <a:rPr lang="ru-RU" smtClean="0"/>
              <a:pPr/>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D98F4-09E6-4831-9B04-140D4709CF5A}"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DD98F4-09E6-4831-9B04-140D4709CF5A}"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DD98F4-09E6-4831-9B04-140D4709CF5A}" type="slidenum">
              <a:rPr lang="ru-RU" smtClean="0"/>
              <a:pPr/>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DD98F4-09E6-4831-9B04-140D4709CF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1DD98F4-09E6-4831-9B04-140D4709CF5A}" type="slidenum">
              <a:rPr lang="ru-RU" smtClean="0"/>
              <a:pPr/>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2BD4BE-A204-4BD5-8EC9-B3316DB8EEB7}" type="datetimeFigureOut">
              <a:rPr lang="ru-RU" smtClean="0"/>
              <a:pPr/>
              <a:t>22.04.2020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D98F4-09E6-4831-9B04-140D4709CF5A}" type="slidenum">
              <a:rPr lang="ru-RU" smtClean="0"/>
              <a:pPr/>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2BD4BE-A204-4BD5-8EC9-B3316DB8EEB7}" type="datetimeFigureOut">
              <a:rPr lang="ru-RU" smtClean="0"/>
              <a:pPr/>
              <a:t>22.04.2020</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1DD98F4-09E6-4831-9B04-140D4709CF5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020272" y="5157192"/>
            <a:ext cx="1981200" cy="1520056"/>
          </a:xfrm>
        </p:spPr>
        <p:txBody>
          <a:bodyPr>
            <a:normAutofit/>
          </a:bodyPr>
          <a:lstStyle/>
          <a:p>
            <a:pPr algn="ctr"/>
            <a:r>
              <a:rPr lang="ru-RU" dirty="0" smtClean="0"/>
              <a:t>Информатика</a:t>
            </a:r>
          </a:p>
          <a:p>
            <a:pPr algn="ctr"/>
            <a:r>
              <a:rPr lang="ru-RU" dirty="0" smtClean="0"/>
              <a:t>10 класс</a:t>
            </a:r>
          </a:p>
          <a:p>
            <a:pPr algn="ctr"/>
            <a:r>
              <a:rPr lang="ru-RU" dirty="0" smtClean="0"/>
              <a:t>Углубленный уровень</a:t>
            </a:r>
          </a:p>
          <a:p>
            <a:pPr algn="ctr"/>
            <a:endParaRPr lang="ru-RU" dirty="0"/>
          </a:p>
        </p:txBody>
      </p:sp>
      <p:sp>
        <p:nvSpPr>
          <p:cNvPr id="2" name="Заголовок 1"/>
          <p:cNvSpPr>
            <a:spLocks noGrp="1"/>
          </p:cNvSpPr>
          <p:nvPr>
            <p:ph type="title"/>
          </p:nvPr>
        </p:nvSpPr>
        <p:spPr/>
        <p:txBody>
          <a:bodyPr/>
          <a:lstStyle/>
          <a:p>
            <a:r>
              <a:rPr lang="ru-RU" sz="3200" dirty="0" smtClean="0"/>
              <a:t>Технология </a:t>
            </a:r>
            <a:r>
              <a:rPr lang="en-US" sz="3200" dirty="0" smtClean="0"/>
              <a:t>3D-</a:t>
            </a:r>
            <a:r>
              <a:rPr lang="ru-RU" sz="3200" dirty="0" smtClean="0"/>
              <a:t>печати</a:t>
            </a:r>
            <a:endParaRPr lang="ru-RU" sz="3200" dirty="0"/>
          </a:p>
        </p:txBody>
      </p:sp>
      <p:sp>
        <p:nvSpPr>
          <p:cNvPr id="4" name="Заголовок 1"/>
          <p:cNvSpPr txBox="1">
            <a:spLocks/>
          </p:cNvSpPr>
          <p:nvPr/>
        </p:nvSpPr>
        <p:spPr>
          <a:xfrm>
            <a:off x="899592" y="3904456"/>
            <a:ext cx="5904656" cy="698376"/>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r>
              <a:rPr lang="ru-RU" sz="2400" cap="none" dirty="0" smtClean="0"/>
              <a:t>Информационные технологии</a:t>
            </a:r>
            <a:endParaRPr lang="ru-RU" sz="2400" cap="none" dirty="0"/>
          </a:p>
        </p:txBody>
      </p:sp>
      <p:pic>
        <p:nvPicPr>
          <p:cNvPr id="1026" name="Picture 2" descr="C:\Users\admin\Desktop\1025185999.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468" t="26152" r="45635" b="46633"/>
          <a:stretch/>
        </p:blipFill>
        <p:spPr bwMode="auto">
          <a:xfrm>
            <a:off x="323528" y="332656"/>
            <a:ext cx="1983779" cy="1656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903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0999" y="1719071"/>
            <a:ext cx="8407893" cy="1781937"/>
          </a:xfrm>
        </p:spPr>
        <p:txBody>
          <a:bodyPr>
            <a:normAutofit/>
          </a:bodyPr>
          <a:lstStyle/>
          <a:p>
            <a:pPr algn="just"/>
            <a:r>
              <a:rPr lang="ru-RU" sz="2600" dirty="0" smtClean="0"/>
              <a:t> технология, </a:t>
            </a:r>
            <a:r>
              <a:rPr lang="ru-RU" sz="2800" dirty="0" smtClean="0"/>
              <a:t>основанная на поэтапном формировании изделия путём добавлении материала на основу</a:t>
            </a:r>
            <a:r>
              <a:rPr lang="ru-RU" sz="2600" dirty="0" smtClean="0"/>
              <a:t>.</a:t>
            </a:r>
            <a:endParaRPr lang="ru-RU" sz="2600" dirty="0"/>
          </a:p>
        </p:txBody>
      </p:sp>
      <p:sp>
        <p:nvSpPr>
          <p:cNvPr id="3" name="Заголовок 2"/>
          <p:cNvSpPr>
            <a:spLocks noGrp="1"/>
          </p:cNvSpPr>
          <p:nvPr>
            <p:ph type="title"/>
          </p:nvPr>
        </p:nvSpPr>
        <p:spPr/>
        <p:txBody>
          <a:bodyPr/>
          <a:lstStyle/>
          <a:p>
            <a:r>
              <a:rPr lang="ru-RU" dirty="0" smtClean="0"/>
              <a:t>3</a:t>
            </a:r>
            <a:r>
              <a:rPr lang="en-US" dirty="0" smtClean="0"/>
              <a:t>D-</a:t>
            </a:r>
            <a:r>
              <a:rPr lang="ru-RU" dirty="0" smtClean="0"/>
              <a:t>Печать</a:t>
            </a:r>
            <a:endParaRPr lang="ru-RU" dirty="0"/>
          </a:p>
        </p:txBody>
      </p:sp>
      <p:pic>
        <p:nvPicPr>
          <p:cNvPr id="21506" name="Picture 2" descr="Процесс 3D-печати"/>
          <p:cNvPicPr>
            <a:picLocks noChangeAspect="1" noChangeArrowheads="1"/>
          </p:cNvPicPr>
          <p:nvPr/>
        </p:nvPicPr>
        <p:blipFill>
          <a:blip r:embed="rId3" cstate="print"/>
          <a:srcRect/>
          <a:stretch>
            <a:fillRect/>
          </a:stretch>
        </p:blipFill>
        <p:spPr bwMode="auto">
          <a:xfrm>
            <a:off x="1792419" y="3405707"/>
            <a:ext cx="5803917" cy="326365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0999" y="1719071"/>
            <a:ext cx="6207225" cy="4407408"/>
          </a:xfrm>
        </p:spPr>
        <p:txBody>
          <a:bodyPr>
            <a:normAutofit/>
          </a:bodyPr>
          <a:lstStyle/>
          <a:p>
            <a:r>
              <a:rPr lang="en-US" sz="2600" b="1" dirty="0" smtClean="0"/>
              <a:t>SLA</a:t>
            </a:r>
            <a:r>
              <a:rPr lang="en-US" sz="2600" dirty="0" smtClean="0"/>
              <a:t> (</a:t>
            </a:r>
            <a:r>
              <a:rPr lang="ru-RU" sz="2600" dirty="0" smtClean="0"/>
              <a:t>лазерная </a:t>
            </a:r>
            <a:r>
              <a:rPr lang="ru-RU" sz="2600" dirty="0" err="1" smtClean="0"/>
              <a:t>стереолитография</a:t>
            </a:r>
            <a:r>
              <a:rPr lang="en-US" sz="2600" dirty="0" smtClean="0"/>
              <a:t>)</a:t>
            </a:r>
            <a:r>
              <a:rPr lang="ru-RU" sz="2600" dirty="0" smtClean="0"/>
              <a:t>; </a:t>
            </a:r>
          </a:p>
          <a:p>
            <a:endParaRPr lang="en-US" sz="2600" dirty="0" smtClean="0"/>
          </a:p>
          <a:p>
            <a:r>
              <a:rPr lang="en-US" sz="2600" b="1" dirty="0" smtClean="0"/>
              <a:t>SLS</a:t>
            </a:r>
            <a:r>
              <a:rPr lang="en-US" sz="2600" dirty="0" smtClean="0"/>
              <a:t> (c</a:t>
            </a:r>
            <a:r>
              <a:rPr lang="ru-RU" sz="2600" dirty="0" err="1" smtClean="0"/>
              <a:t>елективное</a:t>
            </a:r>
            <a:r>
              <a:rPr lang="ru-RU" sz="2600" dirty="0" smtClean="0"/>
              <a:t> лазерное спекание</a:t>
            </a:r>
            <a:r>
              <a:rPr lang="en-US" sz="2600" dirty="0" smtClean="0"/>
              <a:t>)</a:t>
            </a:r>
            <a:r>
              <a:rPr lang="ru-RU" sz="2600" dirty="0" smtClean="0"/>
              <a:t>;</a:t>
            </a:r>
          </a:p>
          <a:p>
            <a:endParaRPr lang="ru-RU" sz="2600" dirty="0" smtClean="0"/>
          </a:p>
          <a:p>
            <a:r>
              <a:rPr lang="en-US" sz="2600" b="1" dirty="0" smtClean="0"/>
              <a:t>EBM</a:t>
            </a:r>
            <a:r>
              <a:rPr lang="ru-RU" sz="2600" dirty="0" smtClean="0"/>
              <a:t> (электронно-лучевая плавка);</a:t>
            </a:r>
          </a:p>
          <a:p>
            <a:endParaRPr lang="ru-RU" sz="2600" dirty="0" smtClean="0"/>
          </a:p>
          <a:p>
            <a:r>
              <a:rPr lang="en-US" sz="2600" b="1" dirty="0" smtClean="0"/>
              <a:t>FDM</a:t>
            </a:r>
            <a:r>
              <a:rPr lang="en-US" sz="2600" dirty="0" smtClean="0"/>
              <a:t> (</a:t>
            </a:r>
            <a:r>
              <a:rPr lang="ru-RU" sz="2600" dirty="0" smtClean="0"/>
              <a:t>моделирование методом наплавления</a:t>
            </a:r>
            <a:r>
              <a:rPr lang="en-US" sz="2600" dirty="0" smtClean="0"/>
              <a:t>)</a:t>
            </a:r>
            <a:r>
              <a:rPr lang="ru-RU" sz="2600" dirty="0" smtClean="0"/>
              <a:t>.</a:t>
            </a:r>
            <a:endParaRPr lang="ru-RU" sz="2600" dirty="0"/>
          </a:p>
        </p:txBody>
      </p:sp>
      <p:sp>
        <p:nvSpPr>
          <p:cNvPr id="3" name="Заголовок 2"/>
          <p:cNvSpPr>
            <a:spLocks noGrp="1"/>
          </p:cNvSpPr>
          <p:nvPr>
            <p:ph type="title"/>
          </p:nvPr>
        </p:nvSpPr>
        <p:spPr/>
        <p:txBody>
          <a:bodyPr/>
          <a:lstStyle/>
          <a:p>
            <a:r>
              <a:rPr lang="ru-RU" dirty="0" smtClean="0"/>
              <a:t>Технологии</a:t>
            </a:r>
            <a:endParaRPr lang="ru-RU" dirty="0"/>
          </a:p>
        </p:txBody>
      </p:sp>
      <p:pic>
        <p:nvPicPr>
          <p:cNvPr id="36866" name="Picture 2" descr="https://upload.wikimedia.org/wikipedia/commons/9/96/Stereolithography_process.gif"/>
          <p:cNvPicPr>
            <a:picLocks noChangeAspect="1" noChangeArrowheads="1" noCrop="1"/>
          </p:cNvPicPr>
          <p:nvPr/>
        </p:nvPicPr>
        <p:blipFill>
          <a:blip r:embed="rId3" cstate="print"/>
          <a:srcRect/>
          <a:stretch>
            <a:fillRect/>
          </a:stretch>
        </p:blipFill>
        <p:spPr bwMode="auto">
          <a:xfrm>
            <a:off x="6948264" y="1884040"/>
            <a:ext cx="1905000" cy="1905000"/>
          </a:xfrm>
          <a:prstGeom prst="rect">
            <a:avLst/>
          </a:prstGeom>
          <a:noFill/>
        </p:spPr>
      </p:pic>
      <p:pic>
        <p:nvPicPr>
          <p:cNvPr id="36868" name="Picture 4" descr="3D Printing with an FDM Technology Fused Deposition Modeling, 3D Printing, 3D print, 3D printed part, 3D Modeling (Profession), 3D printer, FDM printing, printing technology, ACAD SG, ACAD Pte Ltd, ACAD 3D, Printing (Industry) GIF"/>
          <p:cNvPicPr>
            <a:picLocks noChangeAspect="1" noChangeArrowheads="1" noCrop="1"/>
          </p:cNvPicPr>
          <p:nvPr/>
        </p:nvPicPr>
        <p:blipFill>
          <a:blip r:embed="rId4" cstate="print"/>
          <a:srcRect/>
          <a:stretch>
            <a:fillRect/>
          </a:stretch>
        </p:blipFill>
        <p:spPr bwMode="auto">
          <a:xfrm>
            <a:off x="6516216" y="4710633"/>
            <a:ext cx="2364185" cy="18147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3D-</a:t>
            </a:r>
            <a:r>
              <a:rPr lang="ru-RU" dirty="0" smtClean="0"/>
              <a:t>принтер</a:t>
            </a:r>
            <a:endParaRPr lang="ru-RU" dirty="0"/>
          </a:p>
        </p:txBody>
      </p:sp>
      <p:sp>
        <p:nvSpPr>
          <p:cNvPr id="6" name="Содержимое 5"/>
          <p:cNvSpPr>
            <a:spLocks noGrp="1"/>
          </p:cNvSpPr>
          <p:nvPr>
            <p:ph idx="1"/>
          </p:nvPr>
        </p:nvSpPr>
        <p:spPr/>
        <p:txBody>
          <a:bodyPr>
            <a:normAutofit/>
          </a:bodyPr>
          <a:lstStyle/>
          <a:p>
            <a:pPr algn="just"/>
            <a:r>
              <a:rPr lang="ru-RU" sz="2600" dirty="0" smtClean="0"/>
              <a:t> станок с числовым программным </a:t>
            </a:r>
            <a:r>
              <a:rPr lang="ru-RU" sz="2600" dirty="0" smtClean="0"/>
              <a:t>управлением (ЧПУ), </a:t>
            </a:r>
            <a:r>
              <a:rPr lang="ru-RU" sz="2600" dirty="0" smtClean="0"/>
              <a:t>использующий метод послойной печати детали.</a:t>
            </a:r>
            <a:endParaRPr lang="ru-RU" sz="2600" dirty="0"/>
          </a:p>
        </p:txBody>
      </p:sp>
      <p:pic>
        <p:nvPicPr>
          <p:cNvPr id="19460" name="Picture 4" descr="ortur® ortur-4 3d-принтер Набор с двухосевой линейной направляющей ..."/>
          <p:cNvPicPr>
            <a:picLocks noChangeAspect="1" noChangeArrowheads="1"/>
          </p:cNvPicPr>
          <p:nvPr/>
        </p:nvPicPr>
        <p:blipFill>
          <a:blip r:embed="rId3" cstate="print"/>
          <a:srcRect/>
          <a:stretch>
            <a:fillRect/>
          </a:stretch>
        </p:blipFill>
        <p:spPr bwMode="auto">
          <a:xfrm>
            <a:off x="611560" y="3068960"/>
            <a:ext cx="3528392" cy="3528392"/>
          </a:xfrm>
          <a:prstGeom prst="rect">
            <a:avLst/>
          </a:prstGeom>
          <a:noFill/>
        </p:spPr>
      </p:pic>
      <p:pic>
        <p:nvPicPr>
          <p:cNvPr id="19462" name="Picture 6" descr="3D принтер PICASO 3D X PRO купить, цена, описание, характеристики ..."/>
          <p:cNvPicPr>
            <a:picLocks noChangeAspect="1" noChangeArrowheads="1"/>
          </p:cNvPicPr>
          <p:nvPr/>
        </p:nvPicPr>
        <p:blipFill>
          <a:blip r:embed="rId4" cstate="print"/>
          <a:srcRect/>
          <a:stretch>
            <a:fillRect/>
          </a:stretch>
        </p:blipFill>
        <p:spPr bwMode="auto">
          <a:xfrm>
            <a:off x="4572000" y="3284984"/>
            <a:ext cx="4210050" cy="32385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endParaRPr lang="ru-RU" sz="2600" dirty="0"/>
          </a:p>
        </p:txBody>
      </p:sp>
      <p:sp>
        <p:nvSpPr>
          <p:cNvPr id="3" name="Заголовок 2"/>
          <p:cNvSpPr>
            <a:spLocks noGrp="1"/>
          </p:cNvSpPr>
          <p:nvPr>
            <p:ph type="title"/>
          </p:nvPr>
        </p:nvSpPr>
        <p:spPr/>
        <p:txBody>
          <a:bodyPr/>
          <a:lstStyle/>
          <a:p>
            <a:r>
              <a:rPr lang="en-US" b="1" dirty="0" smtClean="0"/>
              <a:t>FDM</a:t>
            </a:r>
            <a:endParaRPr lang="ru-RU" dirty="0"/>
          </a:p>
        </p:txBody>
      </p:sp>
      <p:pic>
        <p:nvPicPr>
          <p:cNvPr id="17410" name="Picture 2" descr="https://www.tehnoprosto.ru/wp-content/uploads/2017/04/shema-3d-printer.jpg"/>
          <p:cNvPicPr>
            <a:picLocks noChangeAspect="1" noChangeArrowheads="1"/>
          </p:cNvPicPr>
          <p:nvPr/>
        </p:nvPicPr>
        <p:blipFill>
          <a:blip r:embed="rId3" cstate="print"/>
          <a:srcRect/>
          <a:stretch>
            <a:fillRect/>
          </a:stretch>
        </p:blipFill>
        <p:spPr bwMode="auto">
          <a:xfrm>
            <a:off x="1475656" y="1746448"/>
            <a:ext cx="6179840" cy="46348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380999" y="1719071"/>
            <a:ext cx="5271121" cy="4407408"/>
          </a:xfrm>
        </p:spPr>
        <p:txBody>
          <a:bodyPr>
            <a:normAutofit/>
          </a:bodyPr>
          <a:lstStyle/>
          <a:p>
            <a:r>
              <a:rPr lang="en-US" sz="2600" b="1" dirty="0" smtClean="0"/>
              <a:t>PLA-</a:t>
            </a:r>
            <a:r>
              <a:rPr lang="ru-RU" sz="2600" b="1" dirty="0" smtClean="0"/>
              <a:t>пластик</a:t>
            </a:r>
            <a:r>
              <a:rPr lang="ru-RU" sz="2600" dirty="0" smtClean="0"/>
              <a:t/>
            </a:r>
            <a:br>
              <a:rPr lang="ru-RU" sz="2600" dirty="0" smtClean="0"/>
            </a:br>
            <a:r>
              <a:rPr lang="ru-RU" sz="2600" dirty="0" smtClean="0"/>
              <a:t>(</a:t>
            </a:r>
            <a:r>
              <a:rPr lang="ru-RU" sz="2600" dirty="0" err="1" smtClean="0"/>
              <a:t>полилактид</a:t>
            </a:r>
            <a:r>
              <a:rPr lang="ru-RU" sz="2600" dirty="0" smtClean="0"/>
              <a:t>);</a:t>
            </a:r>
          </a:p>
          <a:p>
            <a:r>
              <a:rPr lang="en-US" sz="2600" b="1" dirty="0" smtClean="0"/>
              <a:t>ABS-</a:t>
            </a:r>
            <a:r>
              <a:rPr lang="ru-RU" sz="2600" b="1" dirty="0" smtClean="0"/>
              <a:t>пластик</a:t>
            </a:r>
            <a:r>
              <a:rPr lang="ru-RU" sz="2600" dirty="0" smtClean="0"/>
              <a:t/>
            </a:r>
            <a:br>
              <a:rPr lang="ru-RU" sz="2600" dirty="0" smtClean="0"/>
            </a:br>
            <a:r>
              <a:rPr lang="ru-RU" sz="2600" dirty="0" smtClean="0"/>
              <a:t>(акрилонитрил бутадиен </a:t>
            </a:r>
            <a:r>
              <a:rPr lang="ru-RU" sz="2600" dirty="0" smtClean="0"/>
              <a:t>стирол)</a:t>
            </a:r>
            <a:r>
              <a:rPr lang="en-US" sz="2600" dirty="0" smtClean="0"/>
              <a:t>;</a:t>
            </a:r>
            <a:endParaRPr lang="en-US" sz="2600" dirty="0" smtClean="0"/>
          </a:p>
          <a:p>
            <a:r>
              <a:rPr lang="en-US" sz="2600" b="1" dirty="0" smtClean="0"/>
              <a:t>PVA-</a:t>
            </a:r>
            <a:r>
              <a:rPr lang="ru-RU" sz="2600" b="1" dirty="0" smtClean="0"/>
              <a:t>пластик</a:t>
            </a:r>
            <a:r>
              <a:rPr lang="en-US" sz="2600" dirty="0" smtClean="0"/>
              <a:t/>
            </a:r>
            <a:br>
              <a:rPr lang="en-US" sz="2600" dirty="0" smtClean="0"/>
            </a:br>
            <a:r>
              <a:rPr lang="en-US" sz="2600" dirty="0" smtClean="0"/>
              <a:t>(</a:t>
            </a:r>
            <a:r>
              <a:rPr lang="ru-RU" sz="2600" dirty="0" smtClean="0"/>
              <a:t>поливиниловый </a:t>
            </a:r>
            <a:r>
              <a:rPr lang="ru-RU" sz="2600" dirty="0" smtClean="0"/>
              <a:t>спирт</a:t>
            </a:r>
            <a:r>
              <a:rPr lang="en-US" sz="2600" dirty="0" smtClean="0"/>
              <a:t>).</a:t>
            </a:r>
            <a:endParaRPr lang="ru-RU" sz="2600" dirty="0"/>
          </a:p>
        </p:txBody>
      </p:sp>
      <p:sp>
        <p:nvSpPr>
          <p:cNvPr id="3" name="Заголовок 2"/>
          <p:cNvSpPr>
            <a:spLocks noGrp="1"/>
          </p:cNvSpPr>
          <p:nvPr>
            <p:ph type="title"/>
          </p:nvPr>
        </p:nvSpPr>
        <p:spPr/>
        <p:txBody>
          <a:bodyPr/>
          <a:lstStyle/>
          <a:p>
            <a:r>
              <a:rPr lang="ru-RU" dirty="0" smtClean="0"/>
              <a:t>Материалы</a:t>
            </a:r>
            <a:endParaRPr lang="ru-RU" dirty="0"/>
          </a:p>
        </p:txBody>
      </p:sp>
      <p:pic>
        <p:nvPicPr>
          <p:cNvPr id="15362" name="Picture 2" descr="https://rec3d.ru/wa-data/public/shop/products/68/01/168/images/562/562.750x0.jpg"/>
          <p:cNvPicPr>
            <a:picLocks noChangeAspect="1" noChangeArrowheads="1"/>
          </p:cNvPicPr>
          <p:nvPr/>
        </p:nvPicPr>
        <p:blipFill>
          <a:blip r:embed="rId3" cstate="print"/>
          <a:srcRect/>
          <a:stretch>
            <a:fillRect/>
          </a:stretch>
        </p:blipFill>
        <p:spPr bwMode="auto">
          <a:xfrm>
            <a:off x="5292080" y="1484784"/>
            <a:ext cx="3744416" cy="2496277"/>
          </a:xfrm>
          <a:prstGeom prst="rect">
            <a:avLst/>
          </a:prstGeom>
          <a:noFill/>
        </p:spPr>
      </p:pic>
      <p:pic>
        <p:nvPicPr>
          <p:cNvPr id="15364" name="Picture 4" descr="ABS и растворимый PVA пластик"/>
          <p:cNvPicPr>
            <a:picLocks noChangeAspect="1" noChangeArrowheads="1"/>
          </p:cNvPicPr>
          <p:nvPr/>
        </p:nvPicPr>
        <p:blipFill>
          <a:blip r:embed="rId4" cstate="print"/>
          <a:srcRect l="18144" t="12096" r="24401" b="13313"/>
          <a:stretch>
            <a:fillRect/>
          </a:stretch>
        </p:blipFill>
        <p:spPr bwMode="auto">
          <a:xfrm>
            <a:off x="611560" y="4869160"/>
            <a:ext cx="1848649" cy="1800000"/>
          </a:xfrm>
          <a:prstGeom prst="rect">
            <a:avLst/>
          </a:prstGeom>
          <a:noFill/>
        </p:spPr>
      </p:pic>
      <p:pic>
        <p:nvPicPr>
          <p:cNvPr id="15366" name="Picture 6" descr="PVA пластик растворяется в воде"/>
          <p:cNvPicPr>
            <a:picLocks noChangeAspect="1" noChangeArrowheads="1"/>
          </p:cNvPicPr>
          <p:nvPr/>
        </p:nvPicPr>
        <p:blipFill>
          <a:blip r:embed="rId5" cstate="print"/>
          <a:srcRect l="21168" r="22889" b="15329"/>
          <a:stretch>
            <a:fillRect/>
          </a:stretch>
        </p:blipFill>
        <p:spPr bwMode="auto">
          <a:xfrm>
            <a:off x="3178537" y="4869160"/>
            <a:ext cx="1585715" cy="1800000"/>
          </a:xfrm>
          <a:prstGeom prst="rect">
            <a:avLst/>
          </a:prstGeom>
          <a:noFill/>
        </p:spPr>
      </p:pic>
      <p:pic>
        <p:nvPicPr>
          <p:cNvPr id="15368" name="Picture 8" descr="PVA пластик растворился и остался только ABS"/>
          <p:cNvPicPr>
            <a:picLocks noChangeAspect="1" noChangeArrowheads="1"/>
          </p:cNvPicPr>
          <p:nvPr/>
        </p:nvPicPr>
        <p:blipFill>
          <a:blip r:embed="rId6" cstate="print"/>
          <a:srcRect/>
          <a:stretch>
            <a:fillRect/>
          </a:stretch>
        </p:blipFill>
        <p:spPr bwMode="auto">
          <a:xfrm>
            <a:off x="5482580" y="4104256"/>
            <a:ext cx="3419872" cy="25649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Этапы 3</a:t>
            </a:r>
            <a:r>
              <a:rPr lang="en-US" dirty="0" smtClean="0"/>
              <a:t>D-</a:t>
            </a:r>
            <a:r>
              <a:rPr lang="ru-RU" dirty="0" smtClean="0"/>
              <a:t>печати</a:t>
            </a:r>
            <a:endParaRPr lang="ru-RU" dirty="0"/>
          </a:p>
        </p:txBody>
      </p:sp>
      <p:sp>
        <p:nvSpPr>
          <p:cNvPr id="5" name="Содержимое 4"/>
          <p:cNvSpPr>
            <a:spLocks noGrp="1"/>
          </p:cNvSpPr>
          <p:nvPr>
            <p:ph idx="1"/>
          </p:nvPr>
        </p:nvSpPr>
        <p:spPr>
          <a:xfrm>
            <a:off x="380999" y="1719071"/>
            <a:ext cx="4335017" cy="4407408"/>
          </a:xfrm>
        </p:spPr>
        <p:txBody>
          <a:bodyPr>
            <a:normAutofit/>
          </a:bodyPr>
          <a:lstStyle/>
          <a:p>
            <a:pPr marL="560070" indent="-514350">
              <a:buNone/>
            </a:pPr>
            <a:r>
              <a:rPr lang="ru-RU" sz="2600" b="1" dirty="0" smtClean="0"/>
              <a:t>1. Моделирование</a:t>
            </a:r>
          </a:p>
          <a:p>
            <a:pPr marL="560070" indent="-514350">
              <a:buAutoNum type="arabicPeriod"/>
            </a:pPr>
            <a:endParaRPr lang="ru-RU" sz="2600" b="1" dirty="0" smtClean="0"/>
          </a:p>
          <a:p>
            <a:pPr marL="560070" indent="-514350"/>
            <a:r>
              <a:rPr lang="ru-RU" sz="2600" dirty="0" smtClean="0"/>
              <a:t>с</a:t>
            </a:r>
            <a:r>
              <a:rPr lang="ru-RU" sz="2600" dirty="0" smtClean="0"/>
              <a:t>оздание 3</a:t>
            </a:r>
            <a:r>
              <a:rPr lang="en-US" sz="2600" dirty="0" smtClean="0"/>
              <a:t>D-</a:t>
            </a:r>
            <a:r>
              <a:rPr lang="ru-RU" sz="2600" dirty="0" smtClean="0"/>
              <a:t>модели (</a:t>
            </a:r>
            <a:r>
              <a:rPr lang="en-US" sz="2600" dirty="0" smtClean="0"/>
              <a:t>Blender, </a:t>
            </a:r>
            <a:r>
              <a:rPr lang="ru-RU" sz="2600" dirty="0" smtClean="0"/>
              <a:t>Компас </a:t>
            </a:r>
            <a:r>
              <a:rPr lang="en-US" sz="2600" dirty="0" smtClean="0"/>
              <a:t>3D</a:t>
            </a:r>
            <a:r>
              <a:rPr lang="ru-RU" sz="2600" dirty="0" smtClean="0"/>
              <a:t>);</a:t>
            </a:r>
            <a:endParaRPr lang="en-US" sz="2600" dirty="0" smtClean="0"/>
          </a:p>
          <a:p>
            <a:pPr marL="560070" indent="-514350"/>
            <a:endParaRPr lang="en-US" sz="2600" dirty="0" smtClean="0"/>
          </a:p>
          <a:p>
            <a:pPr marL="560070" indent="-514350"/>
            <a:endParaRPr lang="en-US" sz="2600" dirty="0" smtClean="0"/>
          </a:p>
          <a:p>
            <a:pPr marL="560070" indent="-514350"/>
            <a:r>
              <a:rPr lang="ru-RU" sz="2600" dirty="0" smtClean="0"/>
              <a:t>э</a:t>
            </a:r>
            <a:r>
              <a:rPr lang="ru-RU" sz="2600" dirty="0" smtClean="0"/>
              <a:t>кспорт модели в универсальный формат</a:t>
            </a:r>
            <a:r>
              <a:rPr lang="en-US" sz="2600" dirty="0" smtClean="0"/>
              <a:t> (</a:t>
            </a:r>
            <a:r>
              <a:rPr lang="en-US" sz="2600" b="1" dirty="0" smtClean="0"/>
              <a:t>.</a:t>
            </a:r>
            <a:r>
              <a:rPr lang="en-US" sz="2600" b="1" dirty="0" err="1" smtClean="0"/>
              <a:t>stl</a:t>
            </a:r>
            <a:r>
              <a:rPr lang="en-US" sz="2600" dirty="0" smtClean="0"/>
              <a:t>).</a:t>
            </a:r>
            <a:endParaRPr lang="ru-RU" sz="2600" dirty="0" smtClean="0"/>
          </a:p>
          <a:p>
            <a:pPr marL="560070" indent="-514350"/>
            <a:endParaRPr lang="ru-RU" sz="2600" dirty="0" smtClean="0"/>
          </a:p>
          <a:p>
            <a:pPr marL="560070" indent="-514350"/>
            <a:endParaRPr lang="ru-RU" sz="2600" b="1" dirty="0"/>
          </a:p>
        </p:txBody>
      </p:sp>
      <p:pic>
        <p:nvPicPr>
          <p:cNvPr id="6" name="Рисунок 5" descr="untitled.png"/>
          <p:cNvPicPr>
            <a:picLocks noChangeAspect="1"/>
          </p:cNvPicPr>
          <p:nvPr/>
        </p:nvPicPr>
        <p:blipFill>
          <a:blip r:embed="rId3" cstate="print"/>
          <a:srcRect l="22438" t="8001" r="20075" b="20600"/>
          <a:stretch>
            <a:fillRect/>
          </a:stretch>
        </p:blipFill>
        <p:spPr>
          <a:xfrm>
            <a:off x="5174890" y="1556792"/>
            <a:ext cx="3780000" cy="2640822"/>
          </a:xfrm>
          <a:prstGeom prst="rect">
            <a:avLst/>
          </a:prstGeom>
        </p:spPr>
      </p:pic>
      <p:pic>
        <p:nvPicPr>
          <p:cNvPr id="14337" name="Picture 1"/>
          <p:cNvPicPr>
            <a:picLocks noChangeAspect="1" noChangeArrowheads="1"/>
          </p:cNvPicPr>
          <p:nvPr/>
        </p:nvPicPr>
        <p:blipFill>
          <a:blip r:embed="rId4" cstate="print"/>
          <a:srcRect l="15216" t="10454" r="25014" b="18672"/>
          <a:stretch>
            <a:fillRect/>
          </a:stretch>
        </p:blipFill>
        <p:spPr bwMode="auto">
          <a:xfrm>
            <a:off x="5174890" y="4257583"/>
            <a:ext cx="3780000"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Этапы 3</a:t>
            </a:r>
            <a:r>
              <a:rPr lang="en-US" dirty="0" smtClean="0"/>
              <a:t>D-</a:t>
            </a:r>
            <a:r>
              <a:rPr lang="ru-RU" dirty="0" smtClean="0"/>
              <a:t>печати</a:t>
            </a:r>
            <a:endParaRPr lang="ru-RU" dirty="0"/>
          </a:p>
        </p:txBody>
      </p:sp>
      <p:sp>
        <p:nvSpPr>
          <p:cNvPr id="5" name="Содержимое 4"/>
          <p:cNvSpPr>
            <a:spLocks noGrp="1"/>
          </p:cNvSpPr>
          <p:nvPr>
            <p:ph idx="1"/>
          </p:nvPr>
        </p:nvSpPr>
        <p:spPr>
          <a:xfrm>
            <a:off x="380999" y="1719071"/>
            <a:ext cx="4335017" cy="4407408"/>
          </a:xfrm>
        </p:spPr>
        <p:txBody>
          <a:bodyPr>
            <a:normAutofit fontScale="92500" lnSpcReduction="10000"/>
          </a:bodyPr>
          <a:lstStyle/>
          <a:p>
            <a:pPr marL="560070" indent="-514350">
              <a:buNone/>
            </a:pPr>
            <a:r>
              <a:rPr lang="ru-RU" sz="2600" b="1" dirty="0" smtClean="0"/>
              <a:t>2. «Нарезка»</a:t>
            </a:r>
          </a:p>
          <a:p>
            <a:pPr marL="560070" indent="-514350">
              <a:buAutoNum type="arabicPeriod"/>
            </a:pPr>
            <a:endParaRPr lang="ru-RU" sz="2600" b="1" dirty="0" smtClean="0"/>
          </a:p>
          <a:p>
            <a:pPr marL="560070" indent="-514350"/>
            <a:r>
              <a:rPr lang="ru-RU" sz="2600" b="1" i="1" dirty="0" smtClean="0"/>
              <a:t>«</a:t>
            </a:r>
            <a:r>
              <a:rPr lang="ru-RU" sz="2600" b="1" i="1" dirty="0" err="1" smtClean="0"/>
              <a:t>Слайсер</a:t>
            </a:r>
            <a:r>
              <a:rPr lang="ru-RU" sz="2600" b="1" i="1" dirty="0" smtClean="0"/>
              <a:t>»</a:t>
            </a:r>
            <a:r>
              <a:rPr lang="ru-RU" sz="2600" dirty="0" smtClean="0"/>
              <a:t> - ПО для разделения объекта на слои, превращения трехмерной графики в набор команд для </a:t>
            </a:r>
            <a:r>
              <a:rPr lang="ru-RU" sz="2600" dirty="0" smtClean="0"/>
              <a:t>3D-принтера;</a:t>
            </a:r>
            <a:endParaRPr lang="en-US" sz="2600" dirty="0" smtClean="0"/>
          </a:p>
          <a:p>
            <a:pPr marL="560070" indent="-514350"/>
            <a:endParaRPr lang="en-US" sz="2600" dirty="0" smtClean="0"/>
          </a:p>
          <a:p>
            <a:pPr marL="560070" indent="-514350"/>
            <a:endParaRPr lang="en-US" sz="2600" dirty="0" smtClean="0"/>
          </a:p>
          <a:p>
            <a:pPr marL="560070" indent="-514350"/>
            <a:r>
              <a:rPr lang="ru-RU" sz="2600" dirty="0" smtClean="0"/>
              <a:t>Файл в формате</a:t>
            </a:r>
            <a:r>
              <a:rPr lang="en-US" sz="2600" dirty="0" smtClean="0"/>
              <a:t> (</a:t>
            </a:r>
            <a:r>
              <a:rPr lang="en-US" sz="2600" b="1" dirty="0" smtClean="0"/>
              <a:t>.</a:t>
            </a:r>
            <a:r>
              <a:rPr lang="en-US" sz="2600" b="1" dirty="0" err="1" smtClean="0"/>
              <a:t>gcode</a:t>
            </a:r>
            <a:r>
              <a:rPr lang="en-US" sz="2600" dirty="0" smtClean="0"/>
              <a:t>).</a:t>
            </a:r>
            <a:endParaRPr lang="ru-RU" sz="2600" dirty="0" smtClean="0"/>
          </a:p>
          <a:p>
            <a:pPr marL="560070" indent="-514350"/>
            <a:endParaRPr lang="ru-RU" sz="2600" dirty="0" smtClean="0"/>
          </a:p>
          <a:p>
            <a:pPr marL="560070" indent="-514350"/>
            <a:endParaRPr lang="ru-RU" sz="2600" b="1" dirty="0"/>
          </a:p>
        </p:txBody>
      </p:sp>
      <p:pic>
        <p:nvPicPr>
          <p:cNvPr id="39939" name="Picture 3"/>
          <p:cNvPicPr>
            <a:picLocks noChangeAspect="1" noChangeArrowheads="1"/>
          </p:cNvPicPr>
          <p:nvPr/>
        </p:nvPicPr>
        <p:blipFill>
          <a:blip r:embed="rId3" cstate="print"/>
          <a:srcRect/>
          <a:stretch>
            <a:fillRect/>
          </a:stretch>
        </p:blipFill>
        <p:spPr bwMode="auto">
          <a:xfrm>
            <a:off x="4860032" y="4235593"/>
            <a:ext cx="4109641" cy="2289751"/>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l="10235" t="26203" r="38296" b="17688"/>
          <a:stretch>
            <a:fillRect/>
          </a:stretch>
        </p:blipFill>
        <p:spPr bwMode="auto">
          <a:xfrm>
            <a:off x="4860032" y="1633445"/>
            <a:ext cx="4104456" cy="2515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Этапы 3</a:t>
            </a:r>
            <a:r>
              <a:rPr lang="en-US" dirty="0" smtClean="0"/>
              <a:t>D-</a:t>
            </a:r>
            <a:r>
              <a:rPr lang="ru-RU" dirty="0" smtClean="0"/>
              <a:t>печати</a:t>
            </a:r>
            <a:endParaRPr lang="ru-RU" dirty="0"/>
          </a:p>
        </p:txBody>
      </p:sp>
      <p:sp>
        <p:nvSpPr>
          <p:cNvPr id="5" name="Содержимое 4"/>
          <p:cNvSpPr>
            <a:spLocks noGrp="1"/>
          </p:cNvSpPr>
          <p:nvPr>
            <p:ph idx="1"/>
          </p:nvPr>
        </p:nvSpPr>
        <p:spPr>
          <a:xfrm>
            <a:off x="380999" y="1719071"/>
            <a:ext cx="8583489" cy="4407408"/>
          </a:xfrm>
        </p:spPr>
        <p:txBody>
          <a:bodyPr>
            <a:normAutofit/>
          </a:bodyPr>
          <a:lstStyle/>
          <a:p>
            <a:pPr marL="560070" indent="-514350">
              <a:buNone/>
            </a:pPr>
            <a:r>
              <a:rPr lang="ru-RU" sz="2600" b="1" dirty="0" smtClean="0"/>
              <a:t>3</a:t>
            </a:r>
            <a:r>
              <a:rPr lang="ru-RU" sz="2600" b="1" dirty="0" smtClean="0"/>
              <a:t>. «Печать»</a:t>
            </a:r>
          </a:p>
          <a:p>
            <a:pPr marL="560070" indent="-514350"/>
            <a:endParaRPr lang="ru-RU" sz="2600" dirty="0" smtClean="0"/>
          </a:p>
          <a:p>
            <a:pPr marL="560070" indent="-514350"/>
            <a:endParaRPr lang="ru-RU" sz="2600" b="1" dirty="0"/>
          </a:p>
        </p:txBody>
      </p:sp>
      <p:pic>
        <p:nvPicPr>
          <p:cNvPr id="40962" name="Picture 2"/>
          <p:cNvPicPr>
            <a:picLocks noChangeAspect="1" noChangeArrowheads="1"/>
          </p:cNvPicPr>
          <p:nvPr/>
        </p:nvPicPr>
        <p:blipFill>
          <a:blip r:embed="rId3" cstate="print"/>
          <a:srcRect l="15769" t="30141" r="31655" b="13751"/>
          <a:stretch>
            <a:fillRect/>
          </a:stretch>
        </p:blipFill>
        <p:spPr bwMode="auto">
          <a:xfrm>
            <a:off x="1331640" y="2420888"/>
            <a:ext cx="684076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Другая 2">
      <a:dk1>
        <a:sysClr val="windowText" lastClr="000000"/>
      </a:dk1>
      <a:lt1>
        <a:sysClr val="window" lastClr="FFFFFF"/>
      </a:lt1>
      <a:dk2>
        <a:srgbClr val="212745"/>
      </a:dk2>
      <a:lt2>
        <a:srgbClr val="FFFFFF"/>
      </a:lt2>
      <a:accent1>
        <a:srgbClr val="4FACF3"/>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3774</TotalTime>
  <Words>160</Words>
  <Application>Microsoft Office PowerPoint</Application>
  <PresentationFormat>Экран (4:3)</PresentationFormat>
  <Paragraphs>56</Paragraphs>
  <Slides>9</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Сетка</vt:lpstr>
      <vt:lpstr>Технология 3D-печати</vt:lpstr>
      <vt:lpstr>3D-Печать</vt:lpstr>
      <vt:lpstr>Технологии</vt:lpstr>
      <vt:lpstr>3D-принтер</vt:lpstr>
      <vt:lpstr>FDM</vt:lpstr>
      <vt:lpstr>Материалы</vt:lpstr>
      <vt:lpstr>Этапы 3D-печати</vt:lpstr>
      <vt:lpstr>Этапы 3D-печати</vt:lpstr>
      <vt:lpstr>Этапы 3D-печати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Информатика и информация</dc:title>
  <dc:creator>admin</dc:creator>
  <cp:lastModifiedBy>ученик</cp:lastModifiedBy>
  <cp:revision>264</cp:revision>
  <dcterms:created xsi:type="dcterms:W3CDTF">2019-09-01T16:55:17Z</dcterms:created>
  <dcterms:modified xsi:type="dcterms:W3CDTF">2020-04-23T10:18:25Z</dcterms:modified>
</cp:coreProperties>
</file>