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4" r:id="rId3"/>
    <p:sldId id="279" r:id="rId4"/>
    <p:sldId id="281" r:id="rId5"/>
    <p:sldId id="282" r:id="rId6"/>
    <p:sldId id="283" r:id="rId7"/>
    <p:sldId id="284" r:id="rId8"/>
    <p:sldId id="280" r:id="rId9"/>
    <p:sldId id="285" r:id="rId10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Встроенные функции. Передача данных между листами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Информационные технологии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81000" y="2248272"/>
          <a:ext cx="8407400" cy="18288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0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ЕСЛИ</a:t>
                      </a:r>
                      <a:r>
                        <a:rPr lang="ru-RU" sz="2400" dirty="0" smtClean="0"/>
                        <a:t>(условие;</a:t>
                      </a:r>
                      <a:r>
                        <a:rPr lang="ru-RU" sz="2400" baseline="0" dirty="0" smtClean="0"/>
                        <a:t> выражение1; выражение2)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r>
                        <a:rPr lang="ru-RU" sz="2400" dirty="0" smtClean="0"/>
                        <a:t>(логическое_значение_1;</a:t>
                      </a:r>
                      <a:r>
                        <a:rPr lang="ru-RU" sz="2400" baseline="0" dirty="0" smtClean="0"/>
                        <a:t> логическое_значение_2; …)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ИЛИ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smtClean="0"/>
                        <a:t>логическое_значение_1;</a:t>
                      </a:r>
                      <a:r>
                        <a:rPr lang="ru-RU" sz="2400" baseline="0" dirty="0" smtClean="0"/>
                        <a:t> логическое_значение_2; …)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err="1" smtClean="0"/>
                        <a:t>логическое_значение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функции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36047" r="21140" b="55094"/>
          <a:stretch>
            <a:fillRect/>
          </a:stretch>
        </p:blipFill>
        <p:spPr bwMode="auto">
          <a:xfrm>
            <a:off x="539552" y="4941168"/>
            <a:ext cx="8064896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В ячейках </a:t>
            </a:r>
            <a:r>
              <a:rPr lang="en-US" sz="2600" dirty="0" smtClean="0"/>
              <a:t>A1, B1, C1 </a:t>
            </a:r>
            <a:r>
              <a:rPr lang="ru-RU" sz="2600" dirty="0" smtClean="0"/>
              <a:t>хранятся целые числа. В ячейк</a:t>
            </a:r>
            <a:r>
              <a:rPr lang="ru-RU" sz="2600" dirty="0" smtClean="0"/>
              <a:t>у</a:t>
            </a:r>
            <a:r>
              <a:rPr lang="ru-RU" sz="2600" dirty="0" smtClean="0"/>
              <a:t> </a:t>
            </a:r>
            <a:r>
              <a:rPr lang="en-US" sz="2600" dirty="0" smtClean="0"/>
              <a:t>D1</a:t>
            </a:r>
            <a:r>
              <a:rPr lang="ru-RU" sz="2600" dirty="0" smtClean="0"/>
              <a:t> занести логическое значение ИСТИНА, тогда и только тогда, когда среди этих трех чисел есть только одно четное.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функции</a:t>
            </a:r>
            <a:endParaRPr lang="ru-RU" dirty="0"/>
          </a:p>
        </p:txBody>
      </p:sp>
      <p:graphicFrame>
        <p:nvGraphicFramePr>
          <p:cNvPr id="7" name="Содержимое 10"/>
          <p:cNvGraphicFramePr>
            <a:graphicFrameLocks/>
          </p:cNvGraphicFramePr>
          <p:nvPr/>
        </p:nvGraphicFramePr>
        <p:xfrm>
          <a:off x="381000" y="2248272"/>
          <a:ext cx="8407400" cy="18288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0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SIN</a:t>
                      </a:r>
                      <a:r>
                        <a:rPr lang="ru-RU" sz="2400" dirty="0" smtClean="0"/>
                        <a:t>(число</a:t>
                      </a:r>
                      <a:r>
                        <a:rPr lang="ru-RU" sz="2400" baseline="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COS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smtClean="0"/>
                        <a:t>число</a:t>
                      </a:r>
                      <a:r>
                        <a:rPr lang="ru-RU" sz="2400" baseline="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TAN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smtClean="0"/>
                        <a:t>число</a:t>
                      </a:r>
                      <a:r>
                        <a:rPr lang="ru-RU" sz="2400" baseline="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КОРЕНЬ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smtClean="0"/>
                        <a:t>число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235" t="49828" r="33869" b="44266"/>
          <a:stretch>
            <a:fillRect/>
          </a:stretch>
        </p:blipFill>
        <p:spPr bwMode="auto">
          <a:xfrm>
            <a:off x="971600" y="5085184"/>
            <a:ext cx="7272808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функции</a:t>
            </a:r>
            <a:endParaRPr lang="ru-RU" dirty="0"/>
          </a:p>
        </p:txBody>
      </p:sp>
      <p:graphicFrame>
        <p:nvGraphicFramePr>
          <p:cNvPr id="7" name="Содержимое 10"/>
          <p:cNvGraphicFramePr>
            <a:graphicFrameLocks/>
          </p:cNvGraphicFramePr>
          <p:nvPr/>
        </p:nvGraphicFramePr>
        <p:xfrm>
          <a:off x="381000" y="2564904"/>
          <a:ext cx="8407400" cy="27432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0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МАКС</a:t>
                      </a:r>
                      <a:r>
                        <a:rPr lang="ru-RU" sz="2400" dirty="0" smtClean="0"/>
                        <a:t>(диапазон</a:t>
                      </a:r>
                      <a:r>
                        <a:rPr lang="ru-RU" sz="2400" baseline="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МИН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smtClean="0"/>
                        <a:t>диапазон</a:t>
                      </a:r>
                      <a:r>
                        <a:rPr lang="ru-RU" sz="2400" baseline="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СУММ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smtClean="0"/>
                        <a:t>диапазон</a:t>
                      </a:r>
                      <a:r>
                        <a:rPr lang="ru-RU" sz="2400" baseline="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СРЗНАЧ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smtClean="0"/>
                        <a:t>диапазон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СЧЁТЕСЛИ</a:t>
                      </a:r>
                      <a:r>
                        <a:rPr lang="ru-RU" sz="2400" dirty="0" smtClean="0"/>
                        <a:t>(диапазон)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СУММЕСЛИ</a:t>
                      </a:r>
                      <a:r>
                        <a:rPr lang="ru-RU" sz="2400" dirty="0" smtClean="0"/>
                        <a:t>(</a:t>
                      </a:r>
                      <a:r>
                        <a:rPr lang="ru-RU" sz="2400" dirty="0" smtClean="0"/>
                        <a:t>диапазон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В таблице представлены данные о крупнейших корпорациях мира.</a:t>
            </a:r>
            <a:endParaRPr lang="ru-RU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21282" r="59327" b="48203"/>
          <a:stretch>
            <a:fillRect/>
          </a:stretch>
        </p:blipFill>
        <p:spPr bwMode="auto">
          <a:xfrm>
            <a:off x="1043608" y="2870282"/>
            <a:ext cx="7128792" cy="300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/>
              <a:t>Определить:</a:t>
            </a:r>
          </a:p>
          <a:p>
            <a:pPr algn="just"/>
            <a:r>
              <a:rPr lang="ru-RU" sz="2600" dirty="0" smtClean="0"/>
              <a:t>с</a:t>
            </a:r>
            <a:r>
              <a:rPr lang="ru-RU" sz="2600" dirty="0" smtClean="0"/>
              <a:t>колько компаний расположено в США;</a:t>
            </a:r>
          </a:p>
          <a:p>
            <a:pPr algn="just"/>
            <a:r>
              <a:rPr lang="ru-RU" sz="2600" dirty="0" smtClean="0"/>
              <a:t>чему равен суммарный оборот компаний с оборотом более 100;</a:t>
            </a:r>
          </a:p>
          <a:p>
            <a:pPr algn="just"/>
            <a:r>
              <a:rPr lang="ru-RU" sz="2600" dirty="0" smtClean="0"/>
              <a:t>ч</a:t>
            </a:r>
            <a:r>
              <a:rPr lang="ru-RU" sz="2600" dirty="0" smtClean="0"/>
              <a:t>ему равен суммарный оборот компаний, расположенных в США.</a:t>
            </a:r>
            <a:endParaRPr lang="ru-RU" sz="2600" dirty="0" smtClean="0"/>
          </a:p>
          <a:p>
            <a:pPr algn="just"/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данных из нескольких листов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7188" r="33868" b="49187"/>
          <a:stretch>
            <a:fillRect/>
          </a:stretch>
        </p:blipFill>
        <p:spPr bwMode="auto">
          <a:xfrm>
            <a:off x="179512" y="1628800"/>
            <a:ext cx="53765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7309" t="34251" r="24542" b="31297"/>
          <a:stretch>
            <a:fillRect/>
          </a:stretch>
        </p:blipFill>
        <p:spPr bwMode="auto">
          <a:xfrm>
            <a:off x="2195736" y="3903260"/>
            <a:ext cx="6696744" cy="26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 (стр. 161, 8)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/>
              <a:t>На вопрос кто из учеников родился 1 апреля, был получен ответ: «Если 1 апреля родился первый ученик, то 1 апреля родился и второй ученик, но неверно, что если 1 апреля родился 3 ученик, то в этот день родился и второй ученик». Кто из трех учеников родился 1 апреля. Решите задачу, построив логическое выражение и анализируя таблицу истинности.</a:t>
            </a:r>
          </a:p>
          <a:p>
            <a:pPr algn="just"/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2834</TotalTime>
  <Words>227</Words>
  <Application>Microsoft Office PowerPoint</Application>
  <PresentationFormat>Экран (4:3)</PresentationFormat>
  <Paragraphs>41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Встроенные функции. Передача данных между листами</vt:lpstr>
      <vt:lpstr>Логические функции</vt:lpstr>
      <vt:lpstr>Задание 1</vt:lpstr>
      <vt:lpstr>Математические функции</vt:lpstr>
      <vt:lpstr>Статистические функции</vt:lpstr>
      <vt:lpstr>Задание 2</vt:lpstr>
      <vt:lpstr>Задание 2</vt:lpstr>
      <vt:lpstr>Использование данных из нескольких листов</vt:lpstr>
      <vt:lpstr>Задание 3 (стр. 161, 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ученик</cp:lastModifiedBy>
  <cp:revision>253</cp:revision>
  <dcterms:created xsi:type="dcterms:W3CDTF">2019-09-01T16:55:17Z</dcterms:created>
  <dcterms:modified xsi:type="dcterms:W3CDTF">2020-05-14T07:29:39Z</dcterms:modified>
</cp:coreProperties>
</file>