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74" r:id="rId3"/>
    <p:sldId id="279" r:id="rId4"/>
    <p:sldId id="281" r:id="rId5"/>
    <p:sldId id="282" r:id="rId6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98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86253952"/>
        <c:axId val="140030336"/>
      </c:barChart>
      <c:catAx>
        <c:axId val="86253952"/>
        <c:scaling>
          <c:orientation val="minMax"/>
        </c:scaling>
        <c:axPos val="b"/>
        <c:tickLblPos val="nextTo"/>
        <c:crossAx val="140030336"/>
        <c:crosses val="autoZero"/>
        <c:auto val="1"/>
        <c:lblAlgn val="ctr"/>
        <c:lblOffset val="100"/>
      </c:catAx>
      <c:valAx>
        <c:axId val="140030336"/>
        <c:scaling>
          <c:orientation val="minMax"/>
        </c:scaling>
        <c:axPos val="l"/>
        <c:majorGridlines/>
        <c:numFmt formatCode="General" sourceLinked="1"/>
        <c:tickLblPos val="nextTo"/>
        <c:crossAx val="862539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</c:ser>
        <c:axId val="140740096"/>
        <c:axId val="140743424"/>
      </c:barChart>
      <c:catAx>
        <c:axId val="140740096"/>
        <c:scaling>
          <c:orientation val="minMax"/>
        </c:scaling>
        <c:axPos val="b"/>
        <c:numFmt formatCode="General" sourceLinked="1"/>
        <c:tickLblPos val="nextTo"/>
        <c:crossAx val="140743424"/>
        <c:crosses val="autoZero"/>
        <c:auto val="1"/>
        <c:lblAlgn val="ctr"/>
        <c:lblOffset val="100"/>
      </c:catAx>
      <c:valAx>
        <c:axId val="140743424"/>
        <c:scaling>
          <c:orientation val="minMax"/>
        </c:scaling>
        <c:axPos val="l"/>
        <c:majorGridlines/>
        <c:numFmt formatCode="General" sourceLinked="1"/>
        <c:tickLblPos val="nextTo"/>
        <c:crossAx val="140740096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</c:ser>
        <c:marker val="1"/>
        <c:axId val="148378368"/>
        <c:axId val="148727296"/>
      </c:lineChart>
      <c:catAx>
        <c:axId val="148378368"/>
        <c:scaling>
          <c:orientation val="minMax"/>
        </c:scaling>
        <c:axPos val="b"/>
        <c:numFmt formatCode="General" sourceLinked="1"/>
        <c:tickLblPos val="nextTo"/>
        <c:crossAx val="148727296"/>
        <c:crosses val="autoZero"/>
        <c:auto val="1"/>
        <c:lblAlgn val="ctr"/>
        <c:lblOffset val="100"/>
      </c:catAx>
      <c:valAx>
        <c:axId val="148727296"/>
        <c:scaling>
          <c:orientation val="minMax"/>
        </c:scaling>
        <c:axPos val="l"/>
        <c:majorGridlines/>
        <c:numFmt formatCode="General" sourceLinked="1"/>
        <c:tickLblPos val="nextTo"/>
        <c:crossAx val="14837836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</c:ser>
        <c:overlap val="100"/>
        <c:axId val="139290112"/>
        <c:axId val="139292032"/>
      </c:barChart>
      <c:catAx>
        <c:axId val="139290112"/>
        <c:scaling>
          <c:orientation val="minMax"/>
        </c:scaling>
        <c:axPos val="b"/>
        <c:numFmt formatCode="General" sourceLinked="1"/>
        <c:tickLblPos val="nextTo"/>
        <c:crossAx val="139292032"/>
        <c:crosses val="autoZero"/>
        <c:auto val="1"/>
        <c:lblAlgn val="ctr"/>
        <c:lblOffset val="100"/>
      </c:catAx>
      <c:valAx>
        <c:axId val="139292032"/>
        <c:scaling>
          <c:orientation val="minMax"/>
        </c:scaling>
        <c:axPos val="l"/>
        <c:majorGridlines/>
        <c:numFmt formatCode="General" sourceLinked="1"/>
        <c:tickLblPos val="nextTo"/>
        <c:crossAx val="139290112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area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</c:ser>
        <c:axId val="148462208"/>
        <c:axId val="148501248"/>
      </c:areaChart>
      <c:catAx>
        <c:axId val="148462208"/>
        <c:scaling>
          <c:orientation val="minMax"/>
        </c:scaling>
        <c:axPos val="b"/>
        <c:numFmt formatCode="General" sourceLinked="1"/>
        <c:tickLblPos val="nextTo"/>
        <c:crossAx val="148501248"/>
        <c:crosses val="autoZero"/>
        <c:auto val="1"/>
        <c:lblAlgn val="ctr"/>
        <c:lblOffset val="100"/>
      </c:catAx>
      <c:valAx>
        <c:axId val="148501248"/>
        <c:scaling>
          <c:orientation val="minMax"/>
        </c:scaling>
        <c:axPos val="l"/>
        <c:majorGridlines/>
        <c:numFmt formatCode="General" sourceLinked="1"/>
        <c:tickLblPos val="nextTo"/>
        <c:crossAx val="148462208"/>
        <c:crosses val="autoZero"/>
        <c:crossBetween val="midCat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Лист2!$B$1</c:f>
              <c:strCache>
                <c:ptCount val="1"/>
                <c:pt idx="0">
                  <c:v>f(x)</c:v>
                </c:pt>
              </c:strCache>
            </c:strRef>
          </c:tx>
          <c:marker>
            <c:symbol val="none"/>
          </c:marker>
          <c:xVal>
            <c:numRef>
              <c:f>Лист2!$A$2:$A$12</c:f>
              <c:numCache>
                <c:formatCode>General</c:formatCode>
                <c:ptCount val="11"/>
                <c:pt idx="0">
                  <c:v>-2</c:v>
                </c:pt>
                <c:pt idx="1">
                  <c:v>-1.6</c:v>
                </c:pt>
                <c:pt idx="2">
                  <c:v>-1.2000000000000002</c:v>
                </c:pt>
                <c:pt idx="3">
                  <c:v>-0.80000000000000016</c:v>
                </c:pt>
                <c:pt idx="4">
                  <c:v>-0.40000000000000013</c:v>
                </c:pt>
                <c:pt idx="5">
                  <c:v>0</c:v>
                </c:pt>
                <c:pt idx="6">
                  <c:v>0.4</c:v>
                </c:pt>
                <c:pt idx="7">
                  <c:v>0.8</c:v>
                </c:pt>
                <c:pt idx="8">
                  <c:v>1.2000000000000002</c:v>
                </c:pt>
                <c:pt idx="9">
                  <c:v>1.6</c:v>
                </c:pt>
                <c:pt idx="10">
                  <c:v>2</c:v>
                </c:pt>
              </c:numCache>
            </c:numRef>
          </c:xVal>
          <c:yVal>
            <c:numRef>
              <c:f>Лист2!$B$2:$B$12</c:f>
              <c:numCache>
                <c:formatCode>General</c:formatCode>
                <c:ptCount val="11"/>
                <c:pt idx="0">
                  <c:v>-58</c:v>
                </c:pt>
                <c:pt idx="1">
                  <c:v>-33.760000000000005</c:v>
                </c:pt>
                <c:pt idx="2">
                  <c:v>-18.160000000000004</c:v>
                </c:pt>
                <c:pt idx="3">
                  <c:v>-9.2800000000000011</c:v>
                </c:pt>
                <c:pt idx="4">
                  <c:v>-5.2000000000000011</c:v>
                </c:pt>
                <c:pt idx="5">
                  <c:v>-4</c:v>
                </c:pt>
                <c:pt idx="6">
                  <c:v>-3.76</c:v>
                </c:pt>
                <c:pt idx="7">
                  <c:v>-2.5599999999999996</c:v>
                </c:pt>
                <c:pt idx="8">
                  <c:v>1.5200000000000031</c:v>
                </c:pt>
                <c:pt idx="9">
                  <c:v>10.400000000000002</c:v>
                </c:pt>
                <c:pt idx="10">
                  <c:v>26</c:v>
                </c:pt>
              </c:numCache>
            </c:numRef>
          </c:yVal>
          <c:smooth val="1"/>
        </c:ser>
        <c:axId val="139328896"/>
        <c:axId val="140798976"/>
      </c:scatterChart>
      <c:valAx>
        <c:axId val="139328896"/>
        <c:scaling>
          <c:orientation val="minMax"/>
        </c:scaling>
        <c:axPos val="b"/>
        <c:numFmt formatCode="General" sourceLinked="1"/>
        <c:tickLblPos val="nextTo"/>
        <c:crossAx val="140798976"/>
        <c:crosses val="autoZero"/>
        <c:crossBetween val="midCat"/>
      </c:valAx>
      <c:valAx>
        <c:axId val="140798976"/>
        <c:scaling>
          <c:orientation val="minMax"/>
        </c:scaling>
        <c:axPos val="l"/>
        <c:majorGridlines/>
        <c:numFmt formatCode="General" sourceLinked="1"/>
        <c:tickLblPos val="nextTo"/>
        <c:crossAx val="139328896"/>
        <c:crosses val="autoZero"/>
        <c:crossBetween val="midCat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25F218C3-F89D-4B00-8315-944479862A9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Деловая графика</a:t>
            </a: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Информационные технологии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/>
              <a:t>графическое </a:t>
            </a:r>
            <a:r>
              <a:rPr lang="ru-RU" sz="2600" dirty="0" smtClean="0"/>
              <a:t>представление данных линейными отрезками или геометрическими фигурами, позволяющее быстро оценить соотношение нескольких </a:t>
            </a:r>
            <a:r>
              <a:rPr lang="ru-RU" sz="2600" dirty="0" smtClean="0"/>
              <a:t>величин.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Диаграммы</a:t>
            </a:r>
            <a:endParaRPr lang="ru-RU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475656" y="3501008"/>
          <a:ext cx="6096000" cy="305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Построение диаграммы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80999" y="1719070"/>
            <a:ext cx="4767065" cy="4806273"/>
          </a:xfrm>
        </p:spPr>
        <p:txBody>
          <a:bodyPr>
            <a:norm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ru-RU" sz="2600" dirty="0" smtClean="0"/>
              <a:t>в</a:t>
            </a:r>
            <a:r>
              <a:rPr lang="ru-RU" sz="2600" dirty="0" smtClean="0"/>
              <a:t>ыделить область данных;</a:t>
            </a:r>
          </a:p>
          <a:p>
            <a:pPr marL="560070" indent="-514350" algn="just">
              <a:buFont typeface="+mj-lt"/>
              <a:buAutoNum type="arabicPeriod"/>
            </a:pPr>
            <a:endParaRPr lang="ru-RU" sz="2600" dirty="0" smtClean="0"/>
          </a:p>
          <a:p>
            <a:pPr marL="560070" indent="-514350">
              <a:buFont typeface="+mj-lt"/>
              <a:buAutoNum type="arabicPeriod"/>
            </a:pPr>
            <a:r>
              <a:rPr lang="ru-RU" sz="2600" dirty="0" smtClean="0"/>
              <a:t>выбрать тип диаграммы</a:t>
            </a:r>
            <a:br>
              <a:rPr lang="ru-RU" sz="2600" dirty="0" smtClean="0"/>
            </a:br>
            <a:r>
              <a:rPr lang="ru-RU" sz="2600" dirty="0" smtClean="0"/>
              <a:t>(</a:t>
            </a:r>
            <a:r>
              <a:rPr lang="ru-RU" sz="2600" b="1" dirty="0" smtClean="0"/>
              <a:t>Вставка </a:t>
            </a:r>
            <a:r>
              <a:rPr lang="en-US" sz="2600" b="1" dirty="0" smtClean="0"/>
              <a:t>| </a:t>
            </a:r>
            <a:r>
              <a:rPr lang="ru-RU" sz="2600" b="1" dirty="0" smtClean="0"/>
              <a:t>Диаграммы</a:t>
            </a:r>
            <a:r>
              <a:rPr lang="ru-RU" sz="2600" dirty="0" smtClean="0"/>
              <a:t>);</a:t>
            </a:r>
          </a:p>
          <a:p>
            <a:pPr marL="560070" indent="-514350">
              <a:buFont typeface="+mj-lt"/>
              <a:buAutoNum type="arabicPeriod"/>
            </a:pPr>
            <a:endParaRPr lang="ru-RU" sz="2600" dirty="0" smtClean="0"/>
          </a:p>
          <a:p>
            <a:pPr marL="560070" indent="-514350">
              <a:buFont typeface="+mj-lt"/>
              <a:buAutoNum type="arabicPeriod"/>
            </a:pPr>
            <a:r>
              <a:rPr lang="ru-RU" sz="2600" dirty="0" smtClean="0"/>
              <a:t>Определить последовательность выбора данных (по строкам или по столбцам).</a:t>
            </a:r>
            <a:endParaRPr lang="ru-RU" sz="2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46126" t="10626" r="30076" b="76577"/>
          <a:stretch>
            <a:fillRect/>
          </a:stretch>
        </p:blipFill>
        <p:spPr bwMode="auto">
          <a:xfrm>
            <a:off x="5652120" y="3218119"/>
            <a:ext cx="3096344" cy="936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 t="35235" r="74351" b="55906"/>
          <a:stretch>
            <a:fillRect/>
          </a:stretch>
        </p:blipFill>
        <p:spPr bwMode="auto">
          <a:xfrm>
            <a:off x="5040438" y="1813963"/>
            <a:ext cx="3708026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 l="11622" t="5906" r="76756" b="81297"/>
          <a:stretch>
            <a:fillRect/>
          </a:stretch>
        </p:blipFill>
        <p:spPr bwMode="auto">
          <a:xfrm>
            <a:off x="6372200" y="4838299"/>
            <a:ext cx="2376264" cy="1471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80999" y="1719070"/>
            <a:ext cx="4191001" cy="4950289"/>
          </a:xfrm>
        </p:spPr>
        <p:txBody>
          <a:bodyPr>
            <a:normAutofit lnSpcReduction="10000"/>
          </a:bodyPr>
          <a:lstStyle/>
          <a:p>
            <a:r>
              <a:rPr lang="ru-RU" sz="2600" dirty="0" smtClean="0"/>
              <a:t>Гистограмма;</a:t>
            </a:r>
          </a:p>
          <a:p>
            <a:endParaRPr lang="ru-RU" sz="2600" dirty="0" smtClean="0"/>
          </a:p>
          <a:p>
            <a:r>
              <a:rPr lang="ru-RU" sz="2600" dirty="0" smtClean="0"/>
              <a:t>График;</a:t>
            </a:r>
          </a:p>
          <a:p>
            <a:endParaRPr lang="ru-RU" sz="2600" dirty="0" smtClean="0"/>
          </a:p>
          <a:p>
            <a:r>
              <a:rPr lang="ru-RU" sz="2600" dirty="0" smtClean="0"/>
              <a:t>Круговая;</a:t>
            </a:r>
          </a:p>
          <a:p>
            <a:endParaRPr lang="ru-RU" sz="2600" dirty="0" smtClean="0"/>
          </a:p>
          <a:p>
            <a:r>
              <a:rPr lang="ru-RU" sz="2600" dirty="0" smtClean="0"/>
              <a:t>Ярусная;</a:t>
            </a:r>
          </a:p>
          <a:p>
            <a:endParaRPr lang="ru-RU" sz="2600" dirty="0" smtClean="0"/>
          </a:p>
          <a:p>
            <a:r>
              <a:rPr lang="ru-RU" sz="2600" dirty="0" smtClean="0"/>
              <a:t>Диаграмма площадей;</a:t>
            </a:r>
          </a:p>
          <a:p>
            <a:endParaRPr lang="ru-RU" sz="2600" dirty="0" smtClean="0"/>
          </a:p>
          <a:p>
            <a:r>
              <a:rPr lang="ru-RU" sz="2600" dirty="0" smtClean="0"/>
              <a:t>Точечная.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диаграмм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131840" y="1628800"/>
          <a:ext cx="2880320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6012160" y="1628800"/>
          <a:ext cx="2880320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3203848" y="3501008"/>
          <a:ext cx="3006080" cy="1659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6084168" y="3429000"/>
          <a:ext cx="2718048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5004048" y="5013176"/>
          <a:ext cx="2952328" cy="1844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600" b="1" dirty="0" smtClean="0"/>
              <a:t>f</a:t>
            </a:r>
            <a:r>
              <a:rPr lang="ru-RU" sz="2600" b="1" dirty="0" smtClean="0"/>
              <a:t>(</a:t>
            </a:r>
            <a:r>
              <a:rPr lang="en-US" sz="2600" b="1" dirty="0" smtClean="0"/>
              <a:t>x)=5x</a:t>
            </a:r>
            <a:r>
              <a:rPr lang="en-US" sz="2600" b="1" baseline="30000" dirty="0" smtClean="0"/>
              <a:t>3</a:t>
            </a:r>
            <a:r>
              <a:rPr lang="en-US" sz="2600" b="1" dirty="0" smtClean="0"/>
              <a:t>-3x</a:t>
            </a:r>
            <a:r>
              <a:rPr lang="en-US" sz="2600" b="1" baseline="30000" dirty="0" smtClean="0"/>
              <a:t>2</a:t>
            </a:r>
            <a:r>
              <a:rPr lang="en-US" sz="2600" b="1" dirty="0" smtClean="0"/>
              <a:t>+x-4, [-2,2], </a:t>
            </a:r>
            <a:r>
              <a:rPr lang="ru-RU" sz="2600" b="1" dirty="0" smtClean="0"/>
              <a:t>шаг=0,5</a:t>
            </a:r>
            <a:endParaRPr lang="ru-RU" sz="2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Построение графика функции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t="21282" r="77590" b="28516"/>
          <a:stretch>
            <a:fillRect/>
          </a:stretch>
        </p:blipFill>
        <p:spPr bwMode="auto">
          <a:xfrm>
            <a:off x="395536" y="2636912"/>
            <a:ext cx="2915816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Диаграмма 5"/>
          <p:cNvGraphicFramePr/>
          <p:nvPr/>
        </p:nvGraphicFramePr>
        <p:xfrm>
          <a:off x="3923928" y="2636912"/>
          <a:ext cx="457200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2894</TotalTime>
  <Words>67</Words>
  <Application>Microsoft Office PowerPoint</Application>
  <PresentationFormat>Экран (4:3)</PresentationFormat>
  <Paragraphs>31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Деловая графика</vt:lpstr>
      <vt:lpstr>Диаграммы</vt:lpstr>
      <vt:lpstr>Построение диаграммы</vt:lpstr>
      <vt:lpstr>Типы диаграмм</vt:lpstr>
      <vt:lpstr>Построение графика функции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ученик</cp:lastModifiedBy>
  <cp:revision>254</cp:revision>
  <dcterms:created xsi:type="dcterms:W3CDTF">2019-09-01T16:55:17Z</dcterms:created>
  <dcterms:modified xsi:type="dcterms:W3CDTF">2020-05-18T15:11:28Z</dcterms:modified>
</cp:coreProperties>
</file>