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9" r:id="rId5"/>
    <p:sldId id="27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5556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2" autoAdjust="0"/>
    <p:restoredTop sz="86496" autoAdjust="0"/>
  </p:normalViewPr>
  <p:slideViewPr>
    <p:cSldViewPr>
      <p:cViewPr>
        <p:scale>
          <a:sx n="101" d="100"/>
          <a:sy n="101" d="100"/>
        </p:scale>
        <p:origin x="-1914" y="-72"/>
      </p:cViewPr>
      <p:guideLst>
        <p:guide orient="horz" pos="2160"/>
        <p:guide orient="horz" pos="663"/>
        <p:guide orient="horz" pos="4065"/>
        <p:guide pos="385"/>
        <p:guide pos="55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C31C3-87E0-40F0-BE16-306DBEFD81CD}" type="datetimeFigureOut">
              <a:rPr lang="ru-RU" smtClean="0"/>
              <a:pPr/>
              <a:t>02.09.2025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737CF-D94C-43B0-87F0-F72D61694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231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8095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0209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dirty="0" smtClean="0"/>
              <a:t>Комментарий</a:t>
            </a:r>
          </a:p>
          <a:p>
            <a:r>
              <a:rPr lang="ru-RU" b="0" dirty="0" smtClean="0"/>
              <a:t>Анимация по пробелу. </a:t>
            </a:r>
          </a:p>
          <a:p>
            <a:r>
              <a:rPr lang="ru-RU" baseline="0" dirty="0" smtClean="0"/>
              <a:t>Знак </a:t>
            </a:r>
            <a:r>
              <a:rPr lang="en-US" baseline="0" dirty="0" smtClean="0"/>
              <a:t>&amp; </a:t>
            </a:r>
            <a:r>
              <a:rPr lang="ru-RU" baseline="0" dirty="0" smtClean="0"/>
              <a:t>используется для склейки двух строк. </a:t>
            </a:r>
            <a:r>
              <a:rPr lang="en-US" baseline="0" dirty="0" smtClean="0"/>
              <a:t>(</a:t>
            </a:r>
            <a:r>
              <a:rPr lang="ru-RU" baseline="0" dirty="0" smtClean="0"/>
              <a:t>1</a:t>
            </a:r>
            <a:r>
              <a:rPr lang="en-US" baseline="0" dirty="0" smtClean="0"/>
              <a:t> &amp; 2)^2=12^2=144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9737CF-D94C-43B0-87F0-F72D61694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8448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155222" y="0"/>
            <a:ext cx="7020000" cy="6858000"/>
          </a:xfrm>
          <a:prstGeom prst="rect">
            <a:avLst/>
          </a:prstGeom>
          <a:solidFill>
            <a:srgbClr val="00B0F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155708" y="2285992"/>
            <a:ext cx="702000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214546" y="857233"/>
            <a:ext cx="6572296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214546" y="4214818"/>
            <a:ext cx="6572296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6000768"/>
            <a:ext cx="207167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400" b="1" cap="none" spc="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11 класс</a:t>
            </a:r>
            <a:endParaRPr lang="ru-RU" sz="3400" b="1" cap="none" spc="0" dirty="0">
              <a:ln>
                <a:solidFill>
                  <a:srgbClr val="0070C0"/>
                </a:solidFill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6572264" y="214290"/>
            <a:ext cx="22145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2400" b="0" cap="none" spc="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Информатика</a:t>
            </a:r>
            <a:endParaRPr lang="ru-RU" sz="2400" b="0" cap="none" spc="0" dirty="0">
              <a:ln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C:\Ирина\фото\Выпускной\логотип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5929330"/>
            <a:ext cx="2075784" cy="678995"/>
          </a:xfrm>
          <a:prstGeom prst="rect">
            <a:avLst/>
          </a:prstGeom>
          <a:noFill/>
        </p:spPr>
      </p:pic>
      <p:pic>
        <p:nvPicPr>
          <p:cNvPr id="4" name="Picture 2" descr="D:\Documents and Settings\Администратор.HOME-FDD52612A3\Рабочий стол\Ирина_Раб стол\10 Презентации для Босовой\11 класс\11кл_лого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48" y="2285992"/>
            <a:ext cx="2158571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13253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2071670" y="2285992"/>
            <a:ext cx="7072330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071670" y="857233"/>
            <a:ext cx="6715172" cy="3214709"/>
          </a:xfrm>
        </p:spPr>
        <p:txBody>
          <a:bodyPr anchor="b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071670" y="4214818"/>
            <a:ext cx="6715172" cy="1643074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2285992"/>
            <a:ext cx="2071670" cy="180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065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0" y="0"/>
            <a:ext cx="9144000" cy="92867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5910280"/>
            <a:ext cx="9144000" cy="50006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8" cy="562074"/>
          </a:xfrm>
        </p:spPr>
        <p:txBody>
          <a:bodyPr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71546"/>
            <a:ext cx="8352928" cy="4643470"/>
          </a:xfrm>
        </p:spPr>
        <p:txBody>
          <a:bodyPr>
            <a:normAutofit/>
          </a:bodyPr>
          <a:lstStyle>
            <a:lvl1pPr>
              <a:buFont typeface="Arial" pitchFamily="34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2050" name="Picture 2" descr="C:\Documents and Settings\Администратор.HOME-FDD52612A3\Рабочий стол\земля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5715016"/>
            <a:ext cx="862841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59641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1620490"/>
            <a:ext cx="4040188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88472" y="980728"/>
            <a:ext cx="403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88472" y="1620490"/>
            <a:ext cx="4032000" cy="483284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85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43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pic>
        <p:nvPicPr>
          <p:cNvPr id="3" name="Объект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43900" y="150790"/>
            <a:ext cx="810838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722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4617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28092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052736"/>
            <a:ext cx="8280920" cy="54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TextBox 3"/>
          <p:cNvSpPr txBox="1"/>
          <p:nvPr userDrawn="1"/>
        </p:nvSpPr>
        <p:spPr>
          <a:xfrm>
            <a:off x="642910" y="0"/>
            <a:ext cx="700120" cy="10772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00" dirty="0" smtClean="0">
                <a:solidFill>
                  <a:schemeClr val="bg1"/>
                </a:solidFill>
              </a:rPr>
              <a:t>МК</a:t>
            </a:r>
            <a:endParaRPr lang="ru-RU" sz="1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357158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2285992"/>
            <a:ext cx="357158" cy="1800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1615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50" r:id="rId4"/>
    <p:sldLayoutId id="2147483653" r:id="rId5"/>
    <p:sldLayoutId id="2147483654" r:id="rId6"/>
    <p:sldLayoutId id="2147483663" r:id="rId7"/>
    <p:sldLayoutId id="2147483655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934371"/>
            <a:ext cx="7072330" cy="3214709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ТАБЛИЧНЫЙ ПРОЦЕССОР. ОСНОВНЫЕ СВЕДЕНИЯ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1053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-5" t="15857" r="5" b="24218"/>
          <a:stretch/>
        </p:blipFill>
        <p:spPr>
          <a:xfrm>
            <a:off x="606833" y="3789040"/>
            <a:ext cx="8208962" cy="288032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Электронные таблицы</a:t>
            </a:r>
            <a:endParaRPr lang="ru-RU" sz="28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618778" y="1052513"/>
            <a:ext cx="8208000" cy="2016447"/>
            <a:chOff x="2901207" y="4675750"/>
            <a:chExt cx="8208000" cy="1040961"/>
          </a:xfrm>
        </p:grpSpPr>
        <p:grpSp>
          <p:nvGrpSpPr>
            <p:cNvPr id="15" name="Группа 7"/>
            <p:cNvGrpSpPr/>
            <p:nvPr/>
          </p:nvGrpSpPr>
          <p:grpSpPr>
            <a:xfrm>
              <a:off x="2901207" y="4675750"/>
              <a:ext cx="8208000" cy="1040961"/>
              <a:chOff x="2080822" y="4959836"/>
              <a:chExt cx="5918851" cy="1040961"/>
            </a:xfrm>
          </p:grpSpPr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2080822" y="4959836"/>
                <a:ext cx="5918851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>
                <a:off x="2080822" y="6000797"/>
                <a:ext cx="5918851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Подзаголовок 5"/>
            <p:cNvSpPr txBox="1">
              <a:spLocks/>
            </p:cNvSpPr>
            <p:nvPr/>
          </p:nvSpPr>
          <p:spPr>
            <a:xfrm>
              <a:off x="3182021" y="4750211"/>
              <a:ext cx="7520167" cy="863763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/>
            <a:p>
              <a:pPr algn="just"/>
              <a:r>
                <a:rPr lang="ru-RU" sz="2600" dirty="0">
                  <a:cs typeface="Arial" panose="020B0604020202020204" pitchFamily="34" charset="0"/>
                </a:rPr>
                <a:t>Прикладные программы, предназначенные для работы с данными, представленными в таблицах, называются </a:t>
              </a:r>
              <a:r>
                <a:rPr lang="ru-RU" sz="2600" b="1" dirty="0">
                  <a:cs typeface="Arial" panose="020B0604020202020204" pitchFamily="34" charset="0"/>
                </a:rPr>
                <a:t>табличными процессорами </a:t>
              </a:r>
              <a:r>
                <a:rPr lang="ru-RU" sz="2600" dirty="0">
                  <a:cs typeface="Arial" panose="020B0604020202020204" pitchFamily="34" charset="0"/>
                </a:rPr>
                <a:t>или </a:t>
              </a:r>
              <a:r>
                <a:rPr lang="ru-RU" sz="2600" b="1" dirty="0">
                  <a:cs typeface="Arial" panose="020B0604020202020204" pitchFamily="34" charset="0"/>
                </a:rPr>
                <a:t>электронными таблицами</a:t>
              </a:r>
              <a:r>
                <a:rPr lang="ru-RU" sz="2600" dirty="0">
                  <a:cs typeface="Arial" panose="020B0604020202020204" pitchFamily="34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54955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Объекты табличного процессора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611188" y="5423794"/>
            <a:ext cx="8277718" cy="1040961"/>
            <a:chOff x="2901207" y="4675750"/>
            <a:chExt cx="8277718" cy="1040961"/>
          </a:xfrm>
        </p:grpSpPr>
        <p:sp>
          <p:nvSpPr>
            <p:cNvPr id="8" name="Овал 7"/>
            <p:cNvSpPr/>
            <p:nvPr/>
          </p:nvSpPr>
          <p:spPr>
            <a:xfrm>
              <a:off x="2901207" y="4825466"/>
              <a:ext cx="714380" cy="7143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4000" b="1" dirty="0" smtClean="0">
                  <a:latin typeface="Arial Black" pitchFamily="34" charset="0"/>
                  <a:cs typeface="Arial" pitchFamily="34" charset="0"/>
                </a:rPr>
                <a:t>!</a:t>
              </a:r>
              <a:endParaRPr lang="ru-RU" sz="4000" b="1" dirty="0">
                <a:latin typeface="Arial Black" pitchFamily="34" charset="0"/>
                <a:cs typeface="Arial" pitchFamily="34" charset="0"/>
              </a:endParaRPr>
            </a:p>
          </p:txBody>
        </p:sp>
        <p:grpSp>
          <p:nvGrpSpPr>
            <p:cNvPr id="9" name="Группа 7"/>
            <p:cNvGrpSpPr/>
            <p:nvPr/>
          </p:nvGrpSpPr>
          <p:grpSpPr>
            <a:xfrm>
              <a:off x="2901207" y="4675750"/>
              <a:ext cx="8244000" cy="1040961"/>
              <a:chOff x="2080822" y="4959836"/>
              <a:chExt cx="5944811" cy="1040961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080822" y="4959836"/>
                <a:ext cx="5944811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080822" y="6000797"/>
                <a:ext cx="5944811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Подзаголовок 5"/>
            <p:cNvSpPr txBox="1">
              <a:spLocks/>
            </p:cNvSpPr>
            <p:nvPr/>
          </p:nvSpPr>
          <p:spPr>
            <a:xfrm>
              <a:off x="3658758" y="4675750"/>
              <a:ext cx="7520167" cy="863763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/>
            <a:p>
              <a:pPr algn="just"/>
              <a:r>
                <a:rPr lang="ru-RU" sz="2000" b="1" dirty="0" smtClean="0">
                  <a:cs typeface="Arial" panose="020B0604020202020204" pitchFamily="34" charset="0"/>
                </a:rPr>
                <a:t>Ячейка</a:t>
              </a:r>
              <a:r>
                <a:rPr lang="en-US" sz="2000" b="1" dirty="0" smtClean="0">
                  <a:cs typeface="Arial" panose="020B0604020202020204" pitchFamily="34" charset="0"/>
                </a:rPr>
                <a:t> </a:t>
              </a:r>
              <a:r>
                <a:rPr lang="en-US" sz="2000" dirty="0" smtClean="0">
                  <a:cs typeface="Arial" panose="020B0604020202020204" pitchFamily="34" charset="0"/>
                </a:rPr>
                <a:t>–</a:t>
              </a:r>
              <a:r>
                <a:rPr lang="ru-RU" sz="2000" dirty="0" smtClean="0">
                  <a:cs typeface="Arial" panose="020B0604020202020204" pitchFamily="34" charset="0"/>
                </a:rPr>
                <a:t> </a:t>
              </a:r>
              <a:r>
                <a:rPr lang="ru-RU" sz="2000" dirty="0">
                  <a:cs typeface="Arial" panose="020B0604020202020204" pitchFamily="34" charset="0"/>
                </a:rPr>
                <a:t>наименьшая структурная </a:t>
              </a:r>
              <a:r>
                <a:rPr lang="ru-RU" sz="2000" dirty="0" smtClean="0">
                  <a:cs typeface="Arial" panose="020B0604020202020204" pitchFamily="34" charset="0"/>
                </a:rPr>
                <a:t>единица</a:t>
              </a:r>
              <a:r>
                <a:rPr lang="en-US" sz="2000" dirty="0" smtClean="0">
                  <a:cs typeface="Arial" panose="020B0604020202020204" pitchFamily="34" charset="0"/>
                </a:rPr>
                <a:t> </a:t>
              </a:r>
              <a:r>
                <a:rPr lang="ru-RU" sz="2000" dirty="0" smtClean="0">
                  <a:cs typeface="Arial" panose="020B0604020202020204" pitchFamily="34" charset="0"/>
                </a:rPr>
                <a:t>электронной таблицы,</a:t>
              </a:r>
              <a:r>
                <a:rPr lang="en-US" sz="2000" dirty="0" smtClean="0">
                  <a:cs typeface="Arial" panose="020B0604020202020204" pitchFamily="34" charset="0"/>
                </a:rPr>
                <a:t> </a:t>
              </a:r>
              <a:r>
                <a:rPr lang="ru-RU" sz="2000" dirty="0" smtClean="0">
                  <a:cs typeface="Arial" panose="020B0604020202020204" pitchFamily="34" charset="0"/>
                </a:rPr>
                <a:t>образуемая </a:t>
              </a:r>
              <a:r>
                <a:rPr lang="ru-RU" sz="2000" dirty="0">
                  <a:cs typeface="Arial" panose="020B0604020202020204" pitchFamily="34" charset="0"/>
                </a:rPr>
                <a:t>на пересечении столбца и строки</a:t>
              </a:r>
              <a:r>
                <a:rPr lang="ru-RU" sz="2000" dirty="0" smtClean="0">
                  <a:cs typeface="Arial" panose="020B0604020202020204" pitchFamily="34" charset="0"/>
                </a:rPr>
                <a:t>. </a:t>
              </a:r>
              <a:r>
                <a:rPr lang="ru-RU" sz="2000" dirty="0">
                  <a:cs typeface="Arial" panose="020B0604020202020204" pitchFamily="34" charset="0"/>
                </a:rPr>
                <a:t>Адрес ячейки </a:t>
              </a:r>
              <a:r>
                <a:rPr lang="ru-RU" sz="2000" dirty="0" smtClean="0">
                  <a:cs typeface="Arial" panose="020B0604020202020204" pitchFamily="34" charset="0"/>
                </a:rPr>
                <a:t>образуется из </a:t>
              </a:r>
              <a:r>
                <a:rPr lang="ru-RU" sz="2000" dirty="0">
                  <a:cs typeface="Arial" panose="020B0604020202020204" pitchFamily="34" charset="0"/>
                </a:rPr>
                <a:t>имени столбца и номера </a:t>
              </a:r>
              <a:r>
                <a:rPr lang="ru-RU" sz="2000" dirty="0" smtClean="0">
                  <a:cs typeface="Arial" panose="020B0604020202020204" pitchFamily="34" charset="0"/>
                </a:rPr>
                <a:t>строки.</a:t>
              </a:r>
              <a:endParaRPr lang="ru-RU" sz="2000" dirty="0">
                <a:cs typeface="Arial" panose="020B0604020202020204" pitchFamily="34" charset="0"/>
              </a:endParaRPr>
            </a:p>
          </p:txBody>
        </p:sp>
      </p:grpSp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0339" y="1053213"/>
            <a:ext cx="8348153" cy="3385108"/>
          </a:xfrm>
          <a:prstGeom prst="rect">
            <a:avLst/>
          </a:prstGeom>
        </p:spPr>
      </p:pic>
      <p:sp>
        <p:nvSpPr>
          <p:cNvPr id="5" name="Полилиния 4"/>
          <p:cNvSpPr/>
          <p:nvPr/>
        </p:nvSpPr>
        <p:spPr>
          <a:xfrm>
            <a:off x="643842" y="4617026"/>
            <a:ext cx="1532707" cy="648000"/>
          </a:xfrm>
          <a:custGeom>
            <a:avLst/>
            <a:gdLst>
              <a:gd name="connsiteX0" fmla="*/ 0 w 1532707"/>
              <a:gd name="connsiteY0" fmla="*/ 0 h 949515"/>
              <a:gd name="connsiteX1" fmla="*/ 1057950 w 1532707"/>
              <a:gd name="connsiteY1" fmla="*/ 0 h 949515"/>
              <a:gd name="connsiteX2" fmla="*/ 1532707 w 1532707"/>
              <a:gd name="connsiteY2" fmla="*/ 474758 h 949515"/>
              <a:gd name="connsiteX3" fmla="*/ 1057950 w 1532707"/>
              <a:gd name="connsiteY3" fmla="*/ 949515 h 949515"/>
              <a:gd name="connsiteX4" fmla="*/ 0 w 1532707"/>
              <a:gd name="connsiteY4" fmla="*/ 949515 h 949515"/>
              <a:gd name="connsiteX5" fmla="*/ 0 w 1532707"/>
              <a:gd name="connsiteY5" fmla="*/ 0 h 94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2707" h="949515">
                <a:moveTo>
                  <a:pt x="0" y="0"/>
                </a:moveTo>
                <a:lnTo>
                  <a:pt x="1057950" y="0"/>
                </a:lnTo>
                <a:lnTo>
                  <a:pt x="1532707" y="474758"/>
                </a:lnTo>
                <a:lnTo>
                  <a:pt x="1057950" y="949515"/>
                </a:lnTo>
                <a:lnTo>
                  <a:pt x="0" y="94951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shade val="50000"/>
              <a:hueOff val="0"/>
              <a:satOff val="0"/>
              <a:lumOff val="0"/>
              <a:alphaOff val="0"/>
            </a:schemeClr>
          </a:fillRef>
          <a:effectRef idx="3">
            <a:schemeClr val="accent5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8016" tIns="64008" rIns="269383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Книга</a:t>
            </a:r>
            <a:endParaRPr lang="ru-RU" sz="2400" kern="1200" dirty="0"/>
          </a:p>
        </p:txBody>
      </p:sp>
      <p:sp>
        <p:nvSpPr>
          <p:cNvPr id="6" name="Полилиния 5"/>
          <p:cNvSpPr/>
          <p:nvPr/>
        </p:nvSpPr>
        <p:spPr>
          <a:xfrm>
            <a:off x="1701792" y="4617026"/>
            <a:ext cx="1807401" cy="648000"/>
          </a:xfrm>
          <a:custGeom>
            <a:avLst/>
            <a:gdLst>
              <a:gd name="connsiteX0" fmla="*/ 0 w 1807401"/>
              <a:gd name="connsiteY0" fmla="*/ 0 h 949515"/>
              <a:gd name="connsiteX1" fmla="*/ 1332644 w 1807401"/>
              <a:gd name="connsiteY1" fmla="*/ 0 h 949515"/>
              <a:gd name="connsiteX2" fmla="*/ 1807401 w 1807401"/>
              <a:gd name="connsiteY2" fmla="*/ 474758 h 949515"/>
              <a:gd name="connsiteX3" fmla="*/ 1332644 w 1807401"/>
              <a:gd name="connsiteY3" fmla="*/ 949515 h 949515"/>
              <a:gd name="connsiteX4" fmla="*/ 0 w 1807401"/>
              <a:gd name="connsiteY4" fmla="*/ 949515 h 949515"/>
              <a:gd name="connsiteX5" fmla="*/ 474758 w 1807401"/>
              <a:gd name="connsiteY5" fmla="*/ 474758 h 949515"/>
              <a:gd name="connsiteX6" fmla="*/ 0 w 1807401"/>
              <a:gd name="connsiteY6" fmla="*/ 0 h 94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07401" h="949515">
                <a:moveTo>
                  <a:pt x="0" y="0"/>
                </a:moveTo>
                <a:lnTo>
                  <a:pt x="1332644" y="0"/>
                </a:lnTo>
                <a:lnTo>
                  <a:pt x="1807401" y="474758"/>
                </a:lnTo>
                <a:lnTo>
                  <a:pt x="1332644" y="949515"/>
                </a:lnTo>
                <a:lnTo>
                  <a:pt x="0" y="949515"/>
                </a:lnTo>
                <a:lnTo>
                  <a:pt x="474758" y="474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shade val="50000"/>
              <a:hueOff val="101189"/>
              <a:satOff val="-2238"/>
              <a:lumOff val="16795"/>
              <a:alphaOff val="0"/>
            </a:schemeClr>
          </a:fillRef>
          <a:effectRef idx="3">
            <a:schemeClr val="accent5">
              <a:shade val="50000"/>
              <a:hueOff val="101189"/>
              <a:satOff val="-2238"/>
              <a:lumOff val="1679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0770" tIns="64008" rIns="506761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Лист</a:t>
            </a:r>
            <a:endParaRPr lang="ru-RU" sz="2400" kern="1200" dirty="0"/>
          </a:p>
        </p:txBody>
      </p:sp>
      <p:sp>
        <p:nvSpPr>
          <p:cNvPr id="13" name="Полилиния 12"/>
          <p:cNvSpPr/>
          <p:nvPr/>
        </p:nvSpPr>
        <p:spPr>
          <a:xfrm>
            <a:off x="3034436" y="4617026"/>
            <a:ext cx="2263074" cy="648000"/>
          </a:xfrm>
          <a:custGeom>
            <a:avLst/>
            <a:gdLst>
              <a:gd name="connsiteX0" fmla="*/ 0 w 2263074"/>
              <a:gd name="connsiteY0" fmla="*/ 0 h 949515"/>
              <a:gd name="connsiteX1" fmla="*/ 1788317 w 2263074"/>
              <a:gd name="connsiteY1" fmla="*/ 0 h 949515"/>
              <a:gd name="connsiteX2" fmla="*/ 2263074 w 2263074"/>
              <a:gd name="connsiteY2" fmla="*/ 474758 h 949515"/>
              <a:gd name="connsiteX3" fmla="*/ 1788317 w 2263074"/>
              <a:gd name="connsiteY3" fmla="*/ 949515 h 949515"/>
              <a:gd name="connsiteX4" fmla="*/ 0 w 2263074"/>
              <a:gd name="connsiteY4" fmla="*/ 949515 h 949515"/>
              <a:gd name="connsiteX5" fmla="*/ 474758 w 2263074"/>
              <a:gd name="connsiteY5" fmla="*/ 474758 h 949515"/>
              <a:gd name="connsiteX6" fmla="*/ 0 w 2263074"/>
              <a:gd name="connsiteY6" fmla="*/ 0 h 94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63074" h="949515">
                <a:moveTo>
                  <a:pt x="0" y="0"/>
                </a:moveTo>
                <a:lnTo>
                  <a:pt x="1788317" y="0"/>
                </a:lnTo>
                <a:lnTo>
                  <a:pt x="2263074" y="474758"/>
                </a:lnTo>
                <a:lnTo>
                  <a:pt x="1788317" y="949515"/>
                </a:lnTo>
                <a:lnTo>
                  <a:pt x="0" y="949515"/>
                </a:lnTo>
                <a:lnTo>
                  <a:pt x="474758" y="474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shade val="50000"/>
              <a:hueOff val="202378"/>
              <a:satOff val="-4476"/>
              <a:lumOff val="33590"/>
              <a:alphaOff val="0"/>
            </a:schemeClr>
          </a:fillRef>
          <a:effectRef idx="3">
            <a:schemeClr val="accent5">
              <a:shade val="50000"/>
              <a:hueOff val="202378"/>
              <a:satOff val="-4476"/>
              <a:lumOff val="3359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0770" tIns="64008" rIns="506761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Строка</a:t>
            </a:r>
          </a:p>
        </p:txBody>
      </p:sp>
      <p:sp>
        <p:nvSpPr>
          <p:cNvPr id="14" name="Полилиния 13"/>
          <p:cNvSpPr/>
          <p:nvPr/>
        </p:nvSpPr>
        <p:spPr>
          <a:xfrm>
            <a:off x="4822753" y="4617026"/>
            <a:ext cx="2154710" cy="648000"/>
          </a:xfrm>
          <a:custGeom>
            <a:avLst/>
            <a:gdLst>
              <a:gd name="connsiteX0" fmla="*/ 0 w 2154710"/>
              <a:gd name="connsiteY0" fmla="*/ 0 h 949515"/>
              <a:gd name="connsiteX1" fmla="*/ 1679953 w 2154710"/>
              <a:gd name="connsiteY1" fmla="*/ 0 h 949515"/>
              <a:gd name="connsiteX2" fmla="*/ 2154710 w 2154710"/>
              <a:gd name="connsiteY2" fmla="*/ 474758 h 949515"/>
              <a:gd name="connsiteX3" fmla="*/ 1679953 w 2154710"/>
              <a:gd name="connsiteY3" fmla="*/ 949515 h 949515"/>
              <a:gd name="connsiteX4" fmla="*/ 0 w 2154710"/>
              <a:gd name="connsiteY4" fmla="*/ 949515 h 949515"/>
              <a:gd name="connsiteX5" fmla="*/ 474758 w 2154710"/>
              <a:gd name="connsiteY5" fmla="*/ 474758 h 949515"/>
              <a:gd name="connsiteX6" fmla="*/ 0 w 2154710"/>
              <a:gd name="connsiteY6" fmla="*/ 0 h 94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54710" h="949515">
                <a:moveTo>
                  <a:pt x="0" y="0"/>
                </a:moveTo>
                <a:lnTo>
                  <a:pt x="1679953" y="0"/>
                </a:lnTo>
                <a:lnTo>
                  <a:pt x="2154710" y="474758"/>
                </a:lnTo>
                <a:lnTo>
                  <a:pt x="1679953" y="949515"/>
                </a:lnTo>
                <a:lnTo>
                  <a:pt x="0" y="949515"/>
                </a:lnTo>
                <a:lnTo>
                  <a:pt x="474758" y="474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shade val="50000"/>
              <a:hueOff val="202378"/>
              <a:satOff val="-4476"/>
              <a:lumOff val="33590"/>
              <a:alphaOff val="0"/>
            </a:schemeClr>
          </a:fillRef>
          <a:effectRef idx="3">
            <a:schemeClr val="accent5">
              <a:shade val="50000"/>
              <a:hueOff val="202378"/>
              <a:satOff val="-4476"/>
              <a:lumOff val="3359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0770" tIns="64008" rIns="506761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Столбец</a:t>
            </a:r>
          </a:p>
        </p:txBody>
      </p:sp>
      <p:sp>
        <p:nvSpPr>
          <p:cNvPr id="15" name="Полилиния 14"/>
          <p:cNvSpPr/>
          <p:nvPr/>
        </p:nvSpPr>
        <p:spPr>
          <a:xfrm>
            <a:off x="6504705" y="4617026"/>
            <a:ext cx="2373787" cy="648000"/>
          </a:xfrm>
          <a:custGeom>
            <a:avLst/>
            <a:gdLst>
              <a:gd name="connsiteX0" fmla="*/ 0 w 2373787"/>
              <a:gd name="connsiteY0" fmla="*/ 0 h 949515"/>
              <a:gd name="connsiteX1" fmla="*/ 1899030 w 2373787"/>
              <a:gd name="connsiteY1" fmla="*/ 0 h 949515"/>
              <a:gd name="connsiteX2" fmla="*/ 2373787 w 2373787"/>
              <a:gd name="connsiteY2" fmla="*/ 474758 h 949515"/>
              <a:gd name="connsiteX3" fmla="*/ 1899030 w 2373787"/>
              <a:gd name="connsiteY3" fmla="*/ 949515 h 949515"/>
              <a:gd name="connsiteX4" fmla="*/ 0 w 2373787"/>
              <a:gd name="connsiteY4" fmla="*/ 949515 h 949515"/>
              <a:gd name="connsiteX5" fmla="*/ 474758 w 2373787"/>
              <a:gd name="connsiteY5" fmla="*/ 474758 h 949515"/>
              <a:gd name="connsiteX6" fmla="*/ 0 w 2373787"/>
              <a:gd name="connsiteY6" fmla="*/ 0 h 94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3787" h="949515">
                <a:moveTo>
                  <a:pt x="0" y="0"/>
                </a:moveTo>
                <a:lnTo>
                  <a:pt x="1899030" y="0"/>
                </a:lnTo>
                <a:lnTo>
                  <a:pt x="2373787" y="474758"/>
                </a:lnTo>
                <a:lnTo>
                  <a:pt x="1899030" y="949515"/>
                </a:lnTo>
                <a:lnTo>
                  <a:pt x="0" y="949515"/>
                </a:lnTo>
                <a:lnTo>
                  <a:pt x="474758" y="47475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shade val="50000"/>
              <a:hueOff val="101189"/>
              <a:satOff val="-2238"/>
              <a:lumOff val="16795"/>
              <a:alphaOff val="0"/>
            </a:schemeClr>
          </a:fillRef>
          <a:effectRef idx="3">
            <a:schemeClr val="accent5">
              <a:shade val="50000"/>
              <a:hueOff val="101189"/>
              <a:satOff val="-2238"/>
              <a:lumOff val="1679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70770" tIns="64008" rIns="506761" bIns="6400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kern="1200" dirty="0" smtClean="0"/>
              <a:t>Ячейка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511660" y="4122904"/>
            <a:ext cx="524301" cy="39920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871700" y="4122904"/>
            <a:ext cx="498430" cy="39920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176549" y="4122904"/>
            <a:ext cx="527750" cy="399202"/>
          </a:xfrm>
          <a:prstGeom prst="straightConnector1">
            <a:avLst/>
          </a:prstGeom>
          <a:ln>
            <a:headEnd type="arrow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765587" y="3011836"/>
            <a:ext cx="7938000" cy="162000"/>
          </a:xfrm>
          <a:prstGeom prst="rect">
            <a:avLst/>
          </a:prstGeom>
          <a:solidFill>
            <a:srgbClr val="C6D9F1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232279" y="2679456"/>
            <a:ext cx="476450" cy="1349981"/>
          </a:xfrm>
          <a:prstGeom prst="rect">
            <a:avLst/>
          </a:prstGeom>
          <a:solidFill>
            <a:srgbClr val="C6D9F1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1227461" y="2998343"/>
            <a:ext cx="481267" cy="178714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44214" y="5502713"/>
            <a:ext cx="5506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000" dirty="0" smtClean="0"/>
              <a:t>По умолчанию документ называется Книга1</a:t>
            </a:r>
            <a:r>
              <a:rPr lang="en-US" sz="2000" dirty="0" smtClean="0"/>
              <a:t>.</a:t>
            </a:r>
            <a:r>
              <a:rPr lang="en-US" sz="2000" dirty="0" err="1" smtClean="0"/>
              <a:t>xlsx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4214" y="5502713"/>
            <a:ext cx="6006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000" dirty="0" smtClean="0"/>
              <a:t>Листы можно добавлять, удалять, переименовывать.</a:t>
            </a:r>
            <a:endParaRPr lang="ru-RU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644214" y="5502713"/>
            <a:ext cx="5555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000" dirty="0" smtClean="0"/>
              <a:t>Строки в электронных таблицах пронумерованы.</a:t>
            </a:r>
            <a:endParaRPr lang="ru-RU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611188" y="5298598"/>
            <a:ext cx="59115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000" dirty="0" smtClean="0"/>
              <a:t>Столбцы обозначены буквами латинского алфавита.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1372" y="5541194"/>
            <a:ext cx="8267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Иногда для обозначения ячеек используется система </a:t>
            </a:r>
            <a:r>
              <a:rPr lang="ru-RU" dirty="0" smtClean="0"/>
              <a:t>адресов </a:t>
            </a:r>
            <a:r>
              <a:rPr lang="ru-RU" b="1" dirty="0"/>
              <a:t>RC</a:t>
            </a:r>
            <a:r>
              <a:rPr lang="ru-RU" dirty="0"/>
              <a:t>, название которой произошло от английских слов </a:t>
            </a:r>
            <a:r>
              <a:rPr lang="ru-RU" dirty="0" smtClean="0"/>
              <a:t>«</a:t>
            </a:r>
            <a:r>
              <a:rPr lang="ru-RU" b="1" dirty="0" err="1" smtClean="0"/>
              <a:t>Row</a:t>
            </a:r>
            <a:r>
              <a:rPr lang="ru-RU" dirty="0" smtClean="0"/>
              <a:t>» (</a:t>
            </a:r>
            <a:r>
              <a:rPr lang="ru-RU" dirty="0"/>
              <a:t>строка) и </a:t>
            </a:r>
            <a:r>
              <a:rPr lang="ru-RU" dirty="0" smtClean="0"/>
              <a:t>«</a:t>
            </a:r>
            <a:r>
              <a:rPr lang="en-US" b="1" dirty="0" smtClean="0"/>
              <a:t>Column</a:t>
            </a:r>
            <a:r>
              <a:rPr lang="ru-RU" dirty="0" smtClean="0"/>
              <a:t>»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ru-RU" dirty="0"/>
              <a:t>столбец).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610765" y="5661776"/>
            <a:ext cx="5401768" cy="714380"/>
            <a:chOff x="610393" y="5827222"/>
            <a:chExt cx="5401768" cy="714380"/>
          </a:xfrm>
        </p:grpSpPr>
        <p:sp>
          <p:nvSpPr>
            <p:cNvPr id="28" name="Овал 27"/>
            <p:cNvSpPr/>
            <p:nvPr/>
          </p:nvSpPr>
          <p:spPr>
            <a:xfrm>
              <a:off x="610393" y="5827222"/>
              <a:ext cx="714380" cy="7143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ru-RU" sz="4000" b="1" dirty="0" smtClean="0">
                  <a:latin typeface="Arial Black" pitchFamily="34" charset="0"/>
                  <a:cs typeface="Arial" pitchFamily="34" charset="0"/>
                </a:rPr>
                <a:t>?</a:t>
              </a:r>
              <a:endParaRPr lang="ru-RU" sz="4000" b="1" dirty="0">
                <a:latin typeface="Arial Black" pitchFamily="34" charset="0"/>
                <a:cs typeface="Arial" pitchFamily="34" charset="0"/>
              </a:endParaRPr>
            </a:p>
          </p:txBody>
        </p:sp>
        <p:sp>
          <p:nvSpPr>
            <p:cNvPr id="29" name="Подзаголовок 5"/>
            <p:cNvSpPr txBox="1">
              <a:spLocks/>
            </p:cNvSpPr>
            <p:nvPr/>
          </p:nvSpPr>
          <p:spPr>
            <a:xfrm>
              <a:off x="1475657" y="5985709"/>
              <a:ext cx="4536504" cy="458216"/>
            </a:xfrm>
            <a:prstGeom prst="rect">
              <a:avLst/>
            </a:prstGeom>
            <a:noFill/>
          </p:spPr>
          <p:txBody>
            <a:bodyPr vert="horz" lIns="91440" tIns="45720" rIns="91440" bIns="45720" rtlCol="0">
              <a:noAutofit/>
            </a:bodyPr>
            <a:lstStyle/>
            <a:p>
              <a:pPr algn="just"/>
              <a:r>
                <a:rPr lang="ru-RU" sz="2000" dirty="0" smtClean="0">
                  <a:cs typeface="Arial" panose="020B0604020202020204" pitchFamily="34" charset="0"/>
                </a:rPr>
                <a:t>Какой столбец идет после столбца </a:t>
              </a:r>
              <a:r>
                <a:rPr lang="en-US" sz="2000" b="1" dirty="0" smtClean="0">
                  <a:cs typeface="Arial" panose="020B0604020202020204" pitchFamily="34" charset="0"/>
                </a:rPr>
                <a:t>BDZ</a:t>
              </a:r>
              <a:r>
                <a:rPr lang="ru-RU" sz="2000" dirty="0" smtClean="0">
                  <a:cs typeface="Arial" panose="020B0604020202020204" pitchFamily="34" charset="0"/>
                </a:rPr>
                <a:t>?</a:t>
              </a:r>
              <a:endParaRPr lang="ru-RU" sz="2000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6302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  <p:bldP spid="15" grpId="0" animBg="1"/>
      <p:bldP spid="23" grpId="0" animBg="1"/>
      <p:bldP spid="26" grpId="0" animBg="1"/>
      <p:bldP spid="36" grpId="0" animBg="1"/>
      <p:bldP spid="3" grpId="0"/>
      <p:bldP spid="3" grpId="1"/>
      <p:bldP spid="22" grpId="0"/>
      <p:bldP spid="22" grpId="1"/>
      <p:bldP spid="24" grpId="0"/>
      <p:bldP spid="24" grpId="1"/>
      <p:bldP spid="27" grpId="0"/>
      <p:bldP spid="27" grpId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Приемы ввода и редактирования данных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3758289"/>
              </p:ext>
            </p:extLst>
          </p:nvPr>
        </p:nvGraphicFramePr>
        <p:xfrm>
          <a:off x="2341627" y="1575149"/>
          <a:ext cx="6478522" cy="3036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6027">
                  <a:extLst>
                    <a:ext uri="{9D8B030D-6E8A-4147-A177-3AD203B41FA5}">
                      <a16:colId xmlns="" xmlns:a16="http://schemas.microsoft.com/office/drawing/2014/main" val="1251517702"/>
                    </a:ext>
                  </a:extLst>
                </a:gridCol>
                <a:gridCol w="1714386">
                  <a:extLst>
                    <a:ext uri="{9D8B030D-6E8A-4147-A177-3AD203B41FA5}">
                      <a16:colId xmlns="" xmlns:a16="http://schemas.microsoft.com/office/drawing/2014/main" val="3982655076"/>
                    </a:ext>
                  </a:extLst>
                </a:gridCol>
                <a:gridCol w="2022762">
                  <a:extLst>
                    <a:ext uri="{9D8B030D-6E8A-4147-A177-3AD203B41FA5}">
                      <a16:colId xmlns="" xmlns:a16="http://schemas.microsoft.com/office/drawing/2014/main" val="4095584842"/>
                    </a:ext>
                  </a:extLst>
                </a:gridCol>
                <a:gridCol w="1865347">
                  <a:extLst>
                    <a:ext uri="{9D8B030D-6E8A-4147-A177-3AD203B41FA5}">
                      <a16:colId xmlns="" xmlns:a16="http://schemas.microsoft.com/office/drawing/2014/main" val="828226788"/>
                    </a:ext>
                  </a:extLst>
                </a:gridCol>
              </a:tblGrid>
              <a:tr h="648000">
                <a:tc gridSpan="4">
                  <a:txBody>
                    <a:bodyPr/>
                    <a:lstStyle/>
                    <a:p>
                      <a:pPr algn="ctr"/>
                      <a:endParaRPr lang="ru-RU" sz="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06321398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A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B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38551413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48124505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-1 000 157,3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4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6960441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3,7Е+02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Ведомость1!</a:t>
                      </a:r>
                      <a:r>
                        <a:rPr lang="en-US" sz="22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A1</a:t>
                      </a:r>
                      <a:endParaRPr lang="ru-RU" sz="2200" u="sng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10:20 </a:t>
                      </a:r>
                      <a:r>
                        <a:rPr lang="en-US" sz="2200" dirty="0" smtClean="0"/>
                        <a:t>PM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3482367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45,00 ₽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/>
                        <a:t>День числа </a:t>
                      </a:r>
                      <a:r>
                        <a:rPr lang="ru-RU" sz="2200" dirty="0" smtClean="0">
                          <a:sym typeface="Symbol" panose="05050102010706020507" pitchFamily="18" charset="2"/>
                        </a:rPr>
                        <a:t>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</a:t>
                      </a:r>
                      <a:r>
                        <a:rPr lang="ru-RU" sz="2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мар</a:t>
                      </a:r>
                      <a:endParaRPr lang="ru-RU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64419692"/>
                  </a:ext>
                </a:extLst>
              </a:tr>
            </a:tbl>
          </a:graphicData>
        </a:graphic>
      </p:graphicFrame>
      <p:grpSp>
        <p:nvGrpSpPr>
          <p:cNvPr id="42" name="верхние пр"/>
          <p:cNvGrpSpPr/>
          <p:nvPr/>
        </p:nvGrpSpPr>
        <p:grpSpPr>
          <a:xfrm>
            <a:off x="2417737" y="1655665"/>
            <a:ext cx="6402411" cy="504056"/>
            <a:chOff x="2417737" y="1655665"/>
            <a:chExt cx="6402411" cy="50405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417737" y="1655665"/>
              <a:ext cx="1535417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080680" y="1655665"/>
              <a:ext cx="1555527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730105" y="1655665"/>
              <a:ext cx="3090043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745876" y="1773697"/>
              <a:ext cx="331281" cy="246500"/>
            </a:xfrm>
            <a:custGeom>
              <a:avLst/>
              <a:gdLst>
                <a:gd name="connsiteX0" fmla="*/ 0 w 1333500"/>
                <a:gd name="connsiteY0" fmla="*/ 441960 h 1028700"/>
                <a:gd name="connsiteX1" fmla="*/ 556260 w 1333500"/>
                <a:gd name="connsiteY1" fmla="*/ 723900 h 1028700"/>
                <a:gd name="connsiteX2" fmla="*/ 1333500 w 1333500"/>
                <a:gd name="connsiteY2" fmla="*/ 0 h 1028700"/>
                <a:gd name="connsiteX3" fmla="*/ 556260 w 1333500"/>
                <a:gd name="connsiteY3" fmla="*/ 1028700 h 1028700"/>
                <a:gd name="connsiteX4" fmla="*/ 0 w 1333500"/>
                <a:gd name="connsiteY4" fmla="*/ 441960 h 1028700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160454"/>
                <a:gd name="connsiteY0" fmla="*/ 308920 h 895660"/>
                <a:gd name="connsiteX1" fmla="*/ 530304 w 1160454"/>
                <a:gd name="connsiteY1" fmla="*/ 608162 h 895660"/>
                <a:gd name="connsiteX2" fmla="*/ 1160454 w 1160454"/>
                <a:gd name="connsiteY2" fmla="*/ 0 h 895660"/>
                <a:gd name="connsiteX3" fmla="*/ 556260 w 1160454"/>
                <a:gd name="connsiteY3" fmla="*/ 895660 h 895660"/>
                <a:gd name="connsiteX4" fmla="*/ 0 w 1160454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3715" h="895660">
                  <a:moveTo>
                    <a:pt x="0" y="308920"/>
                  </a:moveTo>
                  <a:cubicBezTo>
                    <a:pt x="168752" y="343369"/>
                    <a:pt x="256778" y="387976"/>
                    <a:pt x="530304" y="608162"/>
                  </a:cubicBezTo>
                  <a:cubicBezTo>
                    <a:pt x="579833" y="430362"/>
                    <a:pt x="835099" y="121686"/>
                    <a:pt x="1203715" y="0"/>
                  </a:cubicBezTo>
                  <a:cubicBezTo>
                    <a:pt x="914800" y="102065"/>
                    <a:pt x="692076" y="552268"/>
                    <a:pt x="556260" y="895660"/>
                  </a:cubicBezTo>
                  <a:cubicBezTo>
                    <a:pt x="437759" y="702608"/>
                    <a:pt x="494983" y="687856"/>
                    <a:pt x="0" y="30892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 rot="18938737" flipH="1">
              <a:off x="4233071" y="1782434"/>
              <a:ext cx="253327" cy="250519"/>
            </a:xfrm>
            <a:custGeom>
              <a:avLst/>
              <a:gdLst>
                <a:gd name="connsiteX0" fmla="*/ 676275 w 1231900"/>
                <a:gd name="connsiteY0" fmla="*/ 0 h 1241425"/>
                <a:gd name="connsiteX1" fmla="*/ 615950 w 1231900"/>
                <a:gd name="connsiteY1" fmla="*/ 527050 h 1241425"/>
                <a:gd name="connsiteX2" fmla="*/ 0 w 1231900"/>
                <a:gd name="connsiteY2" fmla="*/ 631825 h 1241425"/>
                <a:gd name="connsiteX3" fmla="*/ 15875 w 1231900"/>
                <a:gd name="connsiteY3" fmla="*/ 714375 h 1241425"/>
                <a:gd name="connsiteX4" fmla="*/ 555625 w 1231900"/>
                <a:gd name="connsiteY4" fmla="*/ 666750 h 1241425"/>
                <a:gd name="connsiteX5" fmla="*/ 333375 w 1231900"/>
                <a:gd name="connsiteY5" fmla="*/ 1089025 h 1241425"/>
                <a:gd name="connsiteX6" fmla="*/ 482600 w 1231900"/>
                <a:gd name="connsiteY6" fmla="*/ 1241425 h 1241425"/>
                <a:gd name="connsiteX7" fmla="*/ 717550 w 1231900"/>
                <a:gd name="connsiteY7" fmla="*/ 704850 h 1241425"/>
                <a:gd name="connsiteX8" fmla="*/ 1174750 w 1231900"/>
                <a:gd name="connsiteY8" fmla="*/ 815975 h 1241425"/>
                <a:gd name="connsiteX9" fmla="*/ 1231900 w 1231900"/>
                <a:gd name="connsiteY9" fmla="*/ 641350 h 1241425"/>
                <a:gd name="connsiteX10" fmla="*/ 742950 w 1231900"/>
                <a:gd name="connsiteY10" fmla="*/ 542925 h 1241425"/>
                <a:gd name="connsiteX11" fmla="*/ 676275 w 1231900"/>
                <a:gd name="connsiteY11" fmla="*/ 0 h 1241425"/>
                <a:gd name="connsiteX0" fmla="*/ 676275 w 1231900"/>
                <a:gd name="connsiteY0" fmla="*/ 0 h 1241425"/>
                <a:gd name="connsiteX1" fmla="*/ 615950 w 1231900"/>
                <a:gd name="connsiteY1" fmla="*/ 527050 h 1241425"/>
                <a:gd name="connsiteX2" fmla="*/ 0 w 1231900"/>
                <a:gd name="connsiteY2" fmla="*/ 631825 h 1241425"/>
                <a:gd name="connsiteX3" fmla="*/ 15875 w 1231900"/>
                <a:gd name="connsiteY3" fmla="*/ 714375 h 1241425"/>
                <a:gd name="connsiteX4" fmla="*/ 555625 w 1231900"/>
                <a:gd name="connsiteY4" fmla="*/ 666750 h 1241425"/>
                <a:gd name="connsiteX5" fmla="*/ 333375 w 1231900"/>
                <a:gd name="connsiteY5" fmla="*/ 1089025 h 1241425"/>
                <a:gd name="connsiteX6" fmla="*/ 482600 w 1231900"/>
                <a:gd name="connsiteY6" fmla="*/ 1241425 h 1241425"/>
                <a:gd name="connsiteX7" fmla="*/ 717550 w 1231900"/>
                <a:gd name="connsiteY7" fmla="*/ 704850 h 1241425"/>
                <a:gd name="connsiteX8" fmla="*/ 1174750 w 1231900"/>
                <a:gd name="connsiteY8" fmla="*/ 815975 h 1241425"/>
                <a:gd name="connsiteX9" fmla="*/ 1231900 w 1231900"/>
                <a:gd name="connsiteY9" fmla="*/ 641350 h 1241425"/>
                <a:gd name="connsiteX10" fmla="*/ 746125 w 1231900"/>
                <a:gd name="connsiteY10" fmla="*/ 536575 h 1241425"/>
                <a:gd name="connsiteX11" fmla="*/ 676275 w 1231900"/>
                <a:gd name="connsiteY11" fmla="*/ 0 h 1241425"/>
                <a:gd name="connsiteX0" fmla="*/ 704850 w 1231900"/>
                <a:gd name="connsiteY0" fmla="*/ 0 h 1244600"/>
                <a:gd name="connsiteX1" fmla="*/ 615950 w 1231900"/>
                <a:gd name="connsiteY1" fmla="*/ 530225 h 1244600"/>
                <a:gd name="connsiteX2" fmla="*/ 0 w 1231900"/>
                <a:gd name="connsiteY2" fmla="*/ 635000 h 1244600"/>
                <a:gd name="connsiteX3" fmla="*/ 15875 w 1231900"/>
                <a:gd name="connsiteY3" fmla="*/ 717550 h 1244600"/>
                <a:gd name="connsiteX4" fmla="*/ 555625 w 1231900"/>
                <a:gd name="connsiteY4" fmla="*/ 669925 h 1244600"/>
                <a:gd name="connsiteX5" fmla="*/ 333375 w 1231900"/>
                <a:gd name="connsiteY5" fmla="*/ 1092200 h 1244600"/>
                <a:gd name="connsiteX6" fmla="*/ 482600 w 1231900"/>
                <a:gd name="connsiteY6" fmla="*/ 1244600 h 1244600"/>
                <a:gd name="connsiteX7" fmla="*/ 717550 w 1231900"/>
                <a:gd name="connsiteY7" fmla="*/ 708025 h 1244600"/>
                <a:gd name="connsiteX8" fmla="*/ 1174750 w 1231900"/>
                <a:gd name="connsiteY8" fmla="*/ 819150 h 1244600"/>
                <a:gd name="connsiteX9" fmla="*/ 1231900 w 1231900"/>
                <a:gd name="connsiteY9" fmla="*/ 644525 h 1244600"/>
                <a:gd name="connsiteX10" fmla="*/ 746125 w 1231900"/>
                <a:gd name="connsiteY10" fmla="*/ 539750 h 1244600"/>
                <a:gd name="connsiteX11" fmla="*/ 704850 w 1231900"/>
                <a:gd name="connsiteY11" fmla="*/ 0 h 1244600"/>
                <a:gd name="connsiteX0" fmla="*/ 704850 w 1231900"/>
                <a:gd name="connsiteY0" fmla="*/ 0 h 1244600"/>
                <a:gd name="connsiteX1" fmla="*/ 615950 w 1231900"/>
                <a:gd name="connsiteY1" fmla="*/ 530225 h 1244600"/>
                <a:gd name="connsiteX2" fmla="*/ 0 w 1231900"/>
                <a:gd name="connsiteY2" fmla="*/ 635000 h 1244600"/>
                <a:gd name="connsiteX3" fmla="*/ 15875 w 1231900"/>
                <a:gd name="connsiteY3" fmla="*/ 717550 h 1244600"/>
                <a:gd name="connsiteX4" fmla="*/ 555625 w 1231900"/>
                <a:gd name="connsiteY4" fmla="*/ 669925 h 1244600"/>
                <a:gd name="connsiteX5" fmla="*/ 333375 w 1231900"/>
                <a:gd name="connsiteY5" fmla="*/ 1092200 h 1244600"/>
                <a:gd name="connsiteX6" fmla="*/ 482600 w 1231900"/>
                <a:gd name="connsiteY6" fmla="*/ 1244600 h 1244600"/>
                <a:gd name="connsiteX7" fmla="*/ 717550 w 1231900"/>
                <a:gd name="connsiteY7" fmla="*/ 708025 h 1244600"/>
                <a:gd name="connsiteX8" fmla="*/ 1174750 w 1231900"/>
                <a:gd name="connsiteY8" fmla="*/ 819150 h 1244600"/>
                <a:gd name="connsiteX9" fmla="*/ 1231900 w 1231900"/>
                <a:gd name="connsiteY9" fmla="*/ 644525 h 1244600"/>
                <a:gd name="connsiteX10" fmla="*/ 746125 w 1231900"/>
                <a:gd name="connsiteY10" fmla="*/ 539750 h 1244600"/>
                <a:gd name="connsiteX11" fmla="*/ 704850 w 1231900"/>
                <a:gd name="connsiteY11" fmla="*/ 0 h 1244600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13 h 1244613"/>
                <a:gd name="connsiteX1" fmla="*/ 615950 w 1231900"/>
                <a:gd name="connsiteY1" fmla="*/ 530238 h 1244613"/>
                <a:gd name="connsiteX2" fmla="*/ 0 w 1231900"/>
                <a:gd name="connsiteY2" fmla="*/ 635013 h 1244613"/>
                <a:gd name="connsiteX3" fmla="*/ 15875 w 1231900"/>
                <a:gd name="connsiteY3" fmla="*/ 717563 h 1244613"/>
                <a:gd name="connsiteX4" fmla="*/ 555625 w 1231900"/>
                <a:gd name="connsiteY4" fmla="*/ 669938 h 1244613"/>
                <a:gd name="connsiteX5" fmla="*/ 333375 w 1231900"/>
                <a:gd name="connsiteY5" fmla="*/ 1092213 h 1244613"/>
                <a:gd name="connsiteX6" fmla="*/ 482600 w 1231900"/>
                <a:gd name="connsiteY6" fmla="*/ 1244613 h 1244613"/>
                <a:gd name="connsiteX7" fmla="*/ 717550 w 1231900"/>
                <a:gd name="connsiteY7" fmla="*/ 708038 h 1244613"/>
                <a:gd name="connsiteX8" fmla="*/ 1174750 w 1231900"/>
                <a:gd name="connsiteY8" fmla="*/ 819163 h 1244613"/>
                <a:gd name="connsiteX9" fmla="*/ 1231900 w 1231900"/>
                <a:gd name="connsiteY9" fmla="*/ 644538 h 1244613"/>
                <a:gd name="connsiteX10" fmla="*/ 746125 w 1231900"/>
                <a:gd name="connsiteY10" fmla="*/ 539763 h 1244613"/>
                <a:gd name="connsiteX11" fmla="*/ 704850 w 1231900"/>
                <a:gd name="connsiteY11" fmla="*/ 13 h 1244613"/>
                <a:gd name="connsiteX0" fmla="*/ 704850 w 1231900"/>
                <a:gd name="connsiteY0" fmla="*/ 13 h 1244613"/>
                <a:gd name="connsiteX1" fmla="*/ 615950 w 1231900"/>
                <a:gd name="connsiteY1" fmla="*/ 530238 h 1244613"/>
                <a:gd name="connsiteX2" fmla="*/ 0 w 1231900"/>
                <a:gd name="connsiteY2" fmla="*/ 635013 h 1244613"/>
                <a:gd name="connsiteX3" fmla="*/ 15875 w 1231900"/>
                <a:gd name="connsiteY3" fmla="*/ 717563 h 1244613"/>
                <a:gd name="connsiteX4" fmla="*/ 555625 w 1231900"/>
                <a:gd name="connsiteY4" fmla="*/ 669938 h 1244613"/>
                <a:gd name="connsiteX5" fmla="*/ 333375 w 1231900"/>
                <a:gd name="connsiteY5" fmla="*/ 1092213 h 1244613"/>
                <a:gd name="connsiteX6" fmla="*/ 482600 w 1231900"/>
                <a:gd name="connsiteY6" fmla="*/ 1244613 h 1244613"/>
                <a:gd name="connsiteX7" fmla="*/ 717550 w 1231900"/>
                <a:gd name="connsiteY7" fmla="*/ 708038 h 1244613"/>
                <a:gd name="connsiteX8" fmla="*/ 1174750 w 1231900"/>
                <a:gd name="connsiteY8" fmla="*/ 819163 h 1244613"/>
                <a:gd name="connsiteX9" fmla="*/ 1231900 w 1231900"/>
                <a:gd name="connsiteY9" fmla="*/ 644538 h 1244613"/>
                <a:gd name="connsiteX10" fmla="*/ 746125 w 1231900"/>
                <a:gd name="connsiteY10" fmla="*/ 539763 h 1244613"/>
                <a:gd name="connsiteX11" fmla="*/ 704850 w 1231900"/>
                <a:gd name="connsiteY11" fmla="*/ 13 h 1244613"/>
                <a:gd name="connsiteX0" fmla="*/ 704850 w 1267967"/>
                <a:gd name="connsiteY0" fmla="*/ 13 h 1244613"/>
                <a:gd name="connsiteX1" fmla="*/ 615950 w 1267967"/>
                <a:gd name="connsiteY1" fmla="*/ 530238 h 1244613"/>
                <a:gd name="connsiteX2" fmla="*/ 0 w 1267967"/>
                <a:gd name="connsiteY2" fmla="*/ 635013 h 1244613"/>
                <a:gd name="connsiteX3" fmla="*/ 15875 w 1267967"/>
                <a:gd name="connsiteY3" fmla="*/ 717563 h 1244613"/>
                <a:gd name="connsiteX4" fmla="*/ 555625 w 1267967"/>
                <a:gd name="connsiteY4" fmla="*/ 669938 h 1244613"/>
                <a:gd name="connsiteX5" fmla="*/ 333375 w 1267967"/>
                <a:gd name="connsiteY5" fmla="*/ 1092213 h 1244613"/>
                <a:gd name="connsiteX6" fmla="*/ 482600 w 1267967"/>
                <a:gd name="connsiteY6" fmla="*/ 1244613 h 1244613"/>
                <a:gd name="connsiteX7" fmla="*/ 717550 w 1267967"/>
                <a:gd name="connsiteY7" fmla="*/ 708038 h 1244613"/>
                <a:gd name="connsiteX8" fmla="*/ 1174750 w 1267967"/>
                <a:gd name="connsiteY8" fmla="*/ 819163 h 1244613"/>
                <a:gd name="connsiteX9" fmla="*/ 1231900 w 1267967"/>
                <a:gd name="connsiteY9" fmla="*/ 644538 h 1244613"/>
                <a:gd name="connsiteX10" fmla="*/ 746125 w 1267967"/>
                <a:gd name="connsiteY10" fmla="*/ 539763 h 1244613"/>
                <a:gd name="connsiteX11" fmla="*/ 704850 w 1267967"/>
                <a:gd name="connsiteY11" fmla="*/ 13 h 1244613"/>
                <a:gd name="connsiteX0" fmla="*/ 704850 w 1240109"/>
                <a:gd name="connsiteY0" fmla="*/ 13 h 1244613"/>
                <a:gd name="connsiteX1" fmla="*/ 615950 w 1240109"/>
                <a:gd name="connsiteY1" fmla="*/ 530238 h 1244613"/>
                <a:gd name="connsiteX2" fmla="*/ 0 w 1240109"/>
                <a:gd name="connsiteY2" fmla="*/ 635013 h 1244613"/>
                <a:gd name="connsiteX3" fmla="*/ 15875 w 1240109"/>
                <a:gd name="connsiteY3" fmla="*/ 717563 h 1244613"/>
                <a:gd name="connsiteX4" fmla="*/ 555625 w 1240109"/>
                <a:gd name="connsiteY4" fmla="*/ 669938 h 1244613"/>
                <a:gd name="connsiteX5" fmla="*/ 333375 w 1240109"/>
                <a:gd name="connsiteY5" fmla="*/ 1092213 h 1244613"/>
                <a:gd name="connsiteX6" fmla="*/ 482600 w 1240109"/>
                <a:gd name="connsiteY6" fmla="*/ 1244613 h 1244613"/>
                <a:gd name="connsiteX7" fmla="*/ 717550 w 1240109"/>
                <a:gd name="connsiteY7" fmla="*/ 708038 h 1244613"/>
                <a:gd name="connsiteX8" fmla="*/ 1174750 w 1240109"/>
                <a:gd name="connsiteY8" fmla="*/ 819163 h 1244613"/>
                <a:gd name="connsiteX9" fmla="*/ 1187450 w 1240109"/>
                <a:gd name="connsiteY9" fmla="*/ 615963 h 1244613"/>
                <a:gd name="connsiteX10" fmla="*/ 746125 w 1240109"/>
                <a:gd name="connsiteY10" fmla="*/ 539763 h 1244613"/>
                <a:gd name="connsiteX11" fmla="*/ 704850 w 1240109"/>
                <a:gd name="connsiteY11" fmla="*/ 13 h 1244613"/>
                <a:gd name="connsiteX0" fmla="*/ 704850 w 1240109"/>
                <a:gd name="connsiteY0" fmla="*/ 13 h 1244613"/>
                <a:gd name="connsiteX1" fmla="*/ 615950 w 1240109"/>
                <a:gd name="connsiteY1" fmla="*/ 530238 h 1244613"/>
                <a:gd name="connsiteX2" fmla="*/ 0 w 1240109"/>
                <a:gd name="connsiteY2" fmla="*/ 635013 h 1244613"/>
                <a:gd name="connsiteX3" fmla="*/ 15875 w 1240109"/>
                <a:gd name="connsiteY3" fmla="*/ 717563 h 1244613"/>
                <a:gd name="connsiteX4" fmla="*/ 555625 w 1240109"/>
                <a:gd name="connsiteY4" fmla="*/ 669938 h 1244613"/>
                <a:gd name="connsiteX5" fmla="*/ 333375 w 1240109"/>
                <a:gd name="connsiteY5" fmla="*/ 1092213 h 1244613"/>
                <a:gd name="connsiteX6" fmla="*/ 482600 w 1240109"/>
                <a:gd name="connsiteY6" fmla="*/ 1244613 h 1244613"/>
                <a:gd name="connsiteX7" fmla="*/ 717550 w 1240109"/>
                <a:gd name="connsiteY7" fmla="*/ 708038 h 1244613"/>
                <a:gd name="connsiteX8" fmla="*/ 1174750 w 1240109"/>
                <a:gd name="connsiteY8" fmla="*/ 819163 h 1244613"/>
                <a:gd name="connsiteX9" fmla="*/ 1187450 w 1240109"/>
                <a:gd name="connsiteY9" fmla="*/ 615963 h 1244613"/>
                <a:gd name="connsiteX10" fmla="*/ 746125 w 1240109"/>
                <a:gd name="connsiteY10" fmla="*/ 539763 h 1244613"/>
                <a:gd name="connsiteX11" fmla="*/ 704850 w 1240109"/>
                <a:gd name="connsiteY11" fmla="*/ 13 h 1244613"/>
                <a:gd name="connsiteX0" fmla="*/ 704850 w 1221240"/>
                <a:gd name="connsiteY0" fmla="*/ 13 h 1244613"/>
                <a:gd name="connsiteX1" fmla="*/ 615950 w 1221240"/>
                <a:gd name="connsiteY1" fmla="*/ 530238 h 1244613"/>
                <a:gd name="connsiteX2" fmla="*/ 0 w 1221240"/>
                <a:gd name="connsiteY2" fmla="*/ 635013 h 1244613"/>
                <a:gd name="connsiteX3" fmla="*/ 15875 w 1221240"/>
                <a:gd name="connsiteY3" fmla="*/ 717563 h 1244613"/>
                <a:gd name="connsiteX4" fmla="*/ 555625 w 1221240"/>
                <a:gd name="connsiteY4" fmla="*/ 669938 h 1244613"/>
                <a:gd name="connsiteX5" fmla="*/ 333375 w 1221240"/>
                <a:gd name="connsiteY5" fmla="*/ 1092213 h 1244613"/>
                <a:gd name="connsiteX6" fmla="*/ 482600 w 1221240"/>
                <a:gd name="connsiteY6" fmla="*/ 1244613 h 1244613"/>
                <a:gd name="connsiteX7" fmla="*/ 717550 w 1221240"/>
                <a:gd name="connsiteY7" fmla="*/ 708038 h 1244613"/>
                <a:gd name="connsiteX8" fmla="*/ 1174750 w 1221240"/>
                <a:gd name="connsiteY8" fmla="*/ 819163 h 1244613"/>
                <a:gd name="connsiteX9" fmla="*/ 1143000 w 1221240"/>
                <a:gd name="connsiteY9" fmla="*/ 609613 h 1244613"/>
                <a:gd name="connsiteX10" fmla="*/ 746125 w 1221240"/>
                <a:gd name="connsiteY10" fmla="*/ 539763 h 1244613"/>
                <a:gd name="connsiteX11" fmla="*/ 704850 w 1221240"/>
                <a:gd name="connsiteY11" fmla="*/ 13 h 1244613"/>
                <a:gd name="connsiteX0" fmla="*/ 704850 w 1222118"/>
                <a:gd name="connsiteY0" fmla="*/ 13 h 1244613"/>
                <a:gd name="connsiteX1" fmla="*/ 615950 w 1222118"/>
                <a:gd name="connsiteY1" fmla="*/ 530238 h 1244613"/>
                <a:gd name="connsiteX2" fmla="*/ 0 w 1222118"/>
                <a:gd name="connsiteY2" fmla="*/ 635013 h 1244613"/>
                <a:gd name="connsiteX3" fmla="*/ 15875 w 1222118"/>
                <a:gd name="connsiteY3" fmla="*/ 717563 h 1244613"/>
                <a:gd name="connsiteX4" fmla="*/ 555625 w 1222118"/>
                <a:gd name="connsiteY4" fmla="*/ 669938 h 1244613"/>
                <a:gd name="connsiteX5" fmla="*/ 333375 w 1222118"/>
                <a:gd name="connsiteY5" fmla="*/ 1092213 h 1244613"/>
                <a:gd name="connsiteX6" fmla="*/ 482600 w 1222118"/>
                <a:gd name="connsiteY6" fmla="*/ 1244613 h 1244613"/>
                <a:gd name="connsiteX7" fmla="*/ 717550 w 1222118"/>
                <a:gd name="connsiteY7" fmla="*/ 708038 h 1244613"/>
                <a:gd name="connsiteX8" fmla="*/ 1174750 w 1222118"/>
                <a:gd name="connsiteY8" fmla="*/ 819163 h 1244613"/>
                <a:gd name="connsiteX9" fmla="*/ 1143000 w 1222118"/>
                <a:gd name="connsiteY9" fmla="*/ 609613 h 1244613"/>
                <a:gd name="connsiteX10" fmla="*/ 746125 w 1222118"/>
                <a:gd name="connsiteY10" fmla="*/ 539763 h 1244613"/>
                <a:gd name="connsiteX11" fmla="*/ 704850 w 1222118"/>
                <a:gd name="connsiteY11" fmla="*/ 13 h 1244613"/>
                <a:gd name="connsiteX0" fmla="*/ 704850 w 1229295"/>
                <a:gd name="connsiteY0" fmla="*/ 13 h 1244613"/>
                <a:gd name="connsiteX1" fmla="*/ 615950 w 1229295"/>
                <a:gd name="connsiteY1" fmla="*/ 530238 h 1244613"/>
                <a:gd name="connsiteX2" fmla="*/ 0 w 1229295"/>
                <a:gd name="connsiteY2" fmla="*/ 635013 h 1244613"/>
                <a:gd name="connsiteX3" fmla="*/ 15875 w 1229295"/>
                <a:gd name="connsiteY3" fmla="*/ 717563 h 1244613"/>
                <a:gd name="connsiteX4" fmla="*/ 555625 w 1229295"/>
                <a:gd name="connsiteY4" fmla="*/ 669938 h 1244613"/>
                <a:gd name="connsiteX5" fmla="*/ 333375 w 1229295"/>
                <a:gd name="connsiteY5" fmla="*/ 1092213 h 1244613"/>
                <a:gd name="connsiteX6" fmla="*/ 482600 w 1229295"/>
                <a:gd name="connsiteY6" fmla="*/ 1244613 h 1244613"/>
                <a:gd name="connsiteX7" fmla="*/ 717550 w 1229295"/>
                <a:gd name="connsiteY7" fmla="*/ 708038 h 1244613"/>
                <a:gd name="connsiteX8" fmla="*/ 1174750 w 1229295"/>
                <a:gd name="connsiteY8" fmla="*/ 819163 h 1244613"/>
                <a:gd name="connsiteX9" fmla="*/ 1162050 w 1229295"/>
                <a:gd name="connsiteY9" fmla="*/ 609613 h 1244613"/>
                <a:gd name="connsiteX10" fmla="*/ 746125 w 1229295"/>
                <a:gd name="connsiteY10" fmla="*/ 539763 h 1244613"/>
                <a:gd name="connsiteX11" fmla="*/ 704850 w 1229295"/>
                <a:gd name="connsiteY11" fmla="*/ 13 h 1244613"/>
                <a:gd name="connsiteX0" fmla="*/ 704850 w 1196569"/>
                <a:gd name="connsiteY0" fmla="*/ 13 h 1244613"/>
                <a:gd name="connsiteX1" fmla="*/ 615950 w 1196569"/>
                <a:gd name="connsiteY1" fmla="*/ 530238 h 1244613"/>
                <a:gd name="connsiteX2" fmla="*/ 0 w 1196569"/>
                <a:gd name="connsiteY2" fmla="*/ 635013 h 1244613"/>
                <a:gd name="connsiteX3" fmla="*/ 15875 w 1196569"/>
                <a:gd name="connsiteY3" fmla="*/ 717563 h 1244613"/>
                <a:gd name="connsiteX4" fmla="*/ 555625 w 1196569"/>
                <a:gd name="connsiteY4" fmla="*/ 669938 h 1244613"/>
                <a:gd name="connsiteX5" fmla="*/ 333375 w 1196569"/>
                <a:gd name="connsiteY5" fmla="*/ 1092213 h 1244613"/>
                <a:gd name="connsiteX6" fmla="*/ 482600 w 1196569"/>
                <a:gd name="connsiteY6" fmla="*/ 1244613 h 1244613"/>
                <a:gd name="connsiteX7" fmla="*/ 717550 w 1196569"/>
                <a:gd name="connsiteY7" fmla="*/ 708038 h 1244613"/>
                <a:gd name="connsiteX8" fmla="*/ 1114425 w 1196569"/>
                <a:gd name="connsiteY8" fmla="*/ 831863 h 1244613"/>
                <a:gd name="connsiteX9" fmla="*/ 1162050 w 1196569"/>
                <a:gd name="connsiteY9" fmla="*/ 609613 h 1244613"/>
                <a:gd name="connsiteX10" fmla="*/ 746125 w 1196569"/>
                <a:gd name="connsiteY10" fmla="*/ 539763 h 1244613"/>
                <a:gd name="connsiteX11" fmla="*/ 704850 w 1196569"/>
                <a:gd name="connsiteY11" fmla="*/ 13 h 1244613"/>
                <a:gd name="connsiteX0" fmla="*/ 704850 w 1193568"/>
                <a:gd name="connsiteY0" fmla="*/ 13 h 1244613"/>
                <a:gd name="connsiteX1" fmla="*/ 615950 w 1193568"/>
                <a:gd name="connsiteY1" fmla="*/ 530238 h 1244613"/>
                <a:gd name="connsiteX2" fmla="*/ 0 w 1193568"/>
                <a:gd name="connsiteY2" fmla="*/ 635013 h 1244613"/>
                <a:gd name="connsiteX3" fmla="*/ 15875 w 1193568"/>
                <a:gd name="connsiteY3" fmla="*/ 717563 h 1244613"/>
                <a:gd name="connsiteX4" fmla="*/ 555625 w 1193568"/>
                <a:gd name="connsiteY4" fmla="*/ 669938 h 1244613"/>
                <a:gd name="connsiteX5" fmla="*/ 333375 w 1193568"/>
                <a:gd name="connsiteY5" fmla="*/ 1092213 h 1244613"/>
                <a:gd name="connsiteX6" fmla="*/ 482600 w 1193568"/>
                <a:gd name="connsiteY6" fmla="*/ 1244613 h 1244613"/>
                <a:gd name="connsiteX7" fmla="*/ 717550 w 1193568"/>
                <a:gd name="connsiteY7" fmla="*/ 708038 h 1244613"/>
                <a:gd name="connsiteX8" fmla="*/ 1114425 w 1193568"/>
                <a:gd name="connsiteY8" fmla="*/ 831863 h 1244613"/>
                <a:gd name="connsiteX9" fmla="*/ 1162050 w 1193568"/>
                <a:gd name="connsiteY9" fmla="*/ 609613 h 1244613"/>
                <a:gd name="connsiteX10" fmla="*/ 746125 w 1193568"/>
                <a:gd name="connsiteY10" fmla="*/ 539763 h 1244613"/>
                <a:gd name="connsiteX11" fmla="*/ 704850 w 1193568"/>
                <a:gd name="connsiteY11" fmla="*/ 13 h 1244613"/>
                <a:gd name="connsiteX0" fmla="*/ 704850 w 1232236"/>
                <a:gd name="connsiteY0" fmla="*/ 13 h 1244613"/>
                <a:gd name="connsiteX1" fmla="*/ 615950 w 1232236"/>
                <a:gd name="connsiteY1" fmla="*/ 530238 h 1244613"/>
                <a:gd name="connsiteX2" fmla="*/ 0 w 1232236"/>
                <a:gd name="connsiteY2" fmla="*/ 635013 h 1244613"/>
                <a:gd name="connsiteX3" fmla="*/ 15875 w 1232236"/>
                <a:gd name="connsiteY3" fmla="*/ 717563 h 1244613"/>
                <a:gd name="connsiteX4" fmla="*/ 555625 w 1232236"/>
                <a:gd name="connsiteY4" fmla="*/ 669938 h 1244613"/>
                <a:gd name="connsiteX5" fmla="*/ 333375 w 1232236"/>
                <a:gd name="connsiteY5" fmla="*/ 1092213 h 1244613"/>
                <a:gd name="connsiteX6" fmla="*/ 482600 w 1232236"/>
                <a:gd name="connsiteY6" fmla="*/ 1244613 h 1244613"/>
                <a:gd name="connsiteX7" fmla="*/ 717550 w 1232236"/>
                <a:gd name="connsiteY7" fmla="*/ 708038 h 1244613"/>
                <a:gd name="connsiteX8" fmla="*/ 1114425 w 1232236"/>
                <a:gd name="connsiteY8" fmla="*/ 831863 h 1244613"/>
                <a:gd name="connsiteX9" fmla="*/ 1209675 w 1232236"/>
                <a:gd name="connsiteY9" fmla="*/ 641363 h 1244613"/>
                <a:gd name="connsiteX10" fmla="*/ 746125 w 1232236"/>
                <a:gd name="connsiteY10" fmla="*/ 539763 h 1244613"/>
                <a:gd name="connsiteX11" fmla="*/ 704850 w 1232236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62556"/>
                <a:gd name="connsiteX1" fmla="*/ 615950 w 1236294"/>
                <a:gd name="connsiteY1" fmla="*/ 530238 h 1262556"/>
                <a:gd name="connsiteX2" fmla="*/ 0 w 1236294"/>
                <a:gd name="connsiteY2" fmla="*/ 635013 h 1262556"/>
                <a:gd name="connsiteX3" fmla="*/ 15875 w 1236294"/>
                <a:gd name="connsiteY3" fmla="*/ 717563 h 1262556"/>
                <a:gd name="connsiteX4" fmla="*/ 555625 w 1236294"/>
                <a:gd name="connsiteY4" fmla="*/ 669938 h 1262556"/>
                <a:gd name="connsiteX5" fmla="*/ 333375 w 1236294"/>
                <a:gd name="connsiteY5" fmla="*/ 1092213 h 1262556"/>
                <a:gd name="connsiteX6" fmla="*/ 482600 w 1236294"/>
                <a:gd name="connsiteY6" fmla="*/ 1244613 h 1262556"/>
                <a:gd name="connsiteX7" fmla="*/ 717550 w 1236294"/>
                <a:gd name="connsiteY7" fmla="*/ 708038 h 1262556"/>
                <a:gd name="connsiteX8" fmla="*/ 1130300 w 1236294"/>
                <a:gd name="connsiteY8" fmla="*/ 825513 h 1262556"/>
                <a:gd name="connsiteX9" fmla="*/ 1209675 w 1236294"/>
                <a:gd name="connsiteY9" fmla="*/ 641363 h 1262556"/>
                <a:gd name="connsiteX10" fmla="*/ 746125 w 1236294"/>
                <a:gd name="connsiteY10" fmla="*/ 539763 h 1262556"/>
                <a:gd name="connsiteX11" fmla="*/ 704850 w 1236294"/>
                <a:gd name="connsiteY11" fmla="*/ 13 h 12625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337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337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972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5511"/>
                <a:gd name="connsiteX1" fmla="*/ 615950 w 1236294"/>
                <a:gd name="connsiteY1" fmla="*/ 530238 h 1225511"/>
                <a:gd name="connsiteX2" fmla="*/ 0 w 1236294"/>
                <a:gd name="connsiteY2" fmla="*/ 635013 h 1225511"/>
                <a:gd name="connsiteX3" fmla="*/ 15875 w 1236294"/>
                <a:gd name="connsiteY3" fmla="*/ 717563 h 1225511"/>
                <a:gd name="connsiteX4" fmla="*/ 555625 w 1236294"/>
                <a:gd name="connsiteY4" fmla="*/ 669938 h 1225511"/>
                <a:gd name="connsiteX5" fmla="*/ 339725 w 1236294"/>
                <a:gd name="connsiteY5" fmla="*/ 1092213 h 1225511"/>
                <a:gd name="connsiteX6" fmla="*/ 520700 w 1236294"/>
                <a:gd name="connsiteY6" fmla="*/ 1203338 h 1225511"/>
                <a:gd name="connsiteX7" fmla="*/ 717550 w 1236294"/>
                <a:gd name="connsiteY7" fmla="*/ 708038 h 1225511"/>
                <a:gd name="connsiteX8" fmla="*/ 1130300 w 1236294"/>
                <a:gd name="connsiteY8" fmla="*/ 825513 h 1225511"/>
                <a:gd name="connsiteX9" fmla="*/ 1209675 w 1236294"/>
                <a:gd name="connsiteY9" fmla="*/ 641363 h 1225511"/>
                <a:gd name="connsiteX10" fmla="*/ 746125 w 1236294"/>
                <a:gd name="connsiteY10" fmla="*/ 539763 h 1225511"/>
                <a:gd name="connsiteX11" fmla="*/ 704850 w 1236294"/>
                <a:gd name="connsiteY11" fmla="*/ 13 h 1225511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39725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49250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49250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69883 w 1301327"/>
                <a:gd name="connsiteY0" fmla="*/ 13 h 1227786"/>
                <a:gd name="connsiteX1" fmla="*/ 680983 w 1301327"/>
                <a:gd name="connsiteY1" fmla="*/ 530238 h 1227786"/>
                <a:gd name="connsiteX2" fmla="*/ 65033 w 1301327"/>
                <a:gd name="connsiteY2" fmla="*/ 635013 h 1227786"/>
                <a:gd name="connsiteX3" fmla="*/ 80908 w 1301327"/>
                <a:gd name="connsiteY3" fmla="*/ 717563 h 1227786"/>
                <a:gd name="connsiteX4" fmla="*/ 620658 w 1301327"/>
                <a:gd name="connsiteY4" fmla="*/ 669938 h 1227786"/>
                <a:gd name="connsiteX5" fmla="*/ 414283 w 1301327"/>
                <a:gd name="connsiteY5" fmla="*/ 1092213 h 1227786"/>
                <a:gd name="connsiteX6" fmla="*/ 585733 w 1301327"/>
                <a:gd name="connsiteY6" fmla="*/ 1203338 h 1227786"/>
                <a:gd name="connsiteX7" fmla="*/ 782583 w 1301327"/>
                <a:gd name="connsiteY7" fmla="*/ 708038 h 1227786"/>
                <a:gd name="connsiteX8" fmla="*/ 1195333 w 1301327"/>
                <a:gd name="connsiteY8" fmla="*/ 825513 h 1227786"/>
                <a:gd name="connsiteX9" fmla="*/ 1274708 w 1301327"/>
                <a:gd name="connsiteY9" fmla="*/ 641363 h 1227786"/>
                <a:gd name="connsiteX10" fmla="*/ 811158 w 1301327"/>
                <a:gd name="connsiteY10" fmla="*/ 539763 h 1227786"/>
                <a:gd name="connsiteX11" fmla="*/ 769883 w 1301327"/>
                <a:gd name="connsiteY11" fmla="*/ 13 h 1227786"/>
                <a:gd name="connsiteX0" fmla="*/ 749415 w 1280859"/>
                <a:gd name="connsiteY0" fmla="*/ 13 h 1227786"/>
                <a:gd name="connsiteX1" fmla="*/ 660515 w 1280859"/>
                <a:gd name="connsiteY1" fmla="*/ 530238 h 1227786"/>
                <a:gd name="connsiteX2" fmla="*/ 44565 w 1280859"/>
                <a:gd name="connsiteY2" fmla="*/ 635013 h 1227786"/>
                <a:gd name="connsiteX3" fmla="*/ 123940 w 1280859"/>
                <a:gd name="connsiteY3" fmla="*/ 720738 h 1227786"/>
                <a:gd name="connsiteX4" fmla="*/ 600190 w 1280859"/>
                <a:gd name="connsiteY4" fmla="*/ 669938 h 1227786"/>
                <a:gd name="connsiteX5" fmla="*/ 393815 w 1280859"/>
                <a:gd name="connsiteY5" fmla="*/ 1092213 h 1227786"/>
                <a:gd name="connsiteX6" fmla="*/ 565265 w 1280859"/>
                <a:gd name="connsiteY6" fmla="*/ 1203338 h 1227786"/>
                <a:gd name="connsiteX7" fmla="*/ 762115 w 1280859"/>
                <a:gd name="connsiteY7" fmla="*/ 708038 h 1227786"/>
                <a:gd name="connsiteX8" fmla="*/ 1174865 w 1280859"/>
                <a:gd name="connsiteY8" fmla="*/ 825513 h 1227786"/>
                <a:gd name="connsiteX9" fmla="*/ 1254240 w 1280859"/>
                <a:gd name="connsiteY9" fmla="*/ 641363 h 1227786"/>
                <a:gd name="connsiteX10" fmla="*/ 790690 w 1280859"/>
                <a:gd name="connsiteY10" fmla="*/ 539763 h 1227786"/>
                <a:gd name="connsiteX11" fmla="*/ 749415 w 1280859"/>
                <a:gd name="connsiteY11" fmla="*/ 13 h 1227786"/>
                <a:gd name="connsiteX0" fmla="*/ 675649 w 1207093"/>
                <a:gd name="connsiteY0" fmla="*/ 13 h 1227786"/>
                <a:gd name="connsiteX1" fmla="*/ 586749 w 1207093"/>
                <a:gd name="connsiteY1" fmla="*/ 530238 h 1227786"/>
                <a:gd name="connsiteX2" fmla="*/ 81924 w 1207093"/>
                <a:gd name="connsiteY2" fmla="*/ 600088 h 1227786"/>
                <a:gd name="connsiteX3" fmla="*/ 50174 w 1207093"/>
                <a:gd name="connsiteY3" fmla="*/ 720738 h 1227786"/>
                <a:gd name="connsiteX4" fmla="*/ 526424 w 1207093"/>
                <a:gd name="connsiteY4" fmla="*/ 669938 h 1227786"/>
                <a:gd name="connsiteX5" fmla="*/ 320049 w 1207093"/>
                <a:gd name="connsiteY5" fmla="*/ 1092213 h 1227786"/>
                <a:gd name="connsiteX6" fmla="*/ 491499 w 1207093"/>
                <a:gd name="connsiteY6" fmla="*/ 1203338 h 1227786"/>
                <a:gd name="connsiteX7" fmla="*/ 688349 w 1207093"/>
                <a:gd name="connsiteY7" fmla="*/ 708038 h 1227786"/>
                <a:gd name="connsiteX8" fmla="*/ 1101099 w 1207093"/>
                <a:gd name="connsiteY8" fmla="*/ 825513 h 1227786"/>
                <a:gd name="connsiteX9" fmla="*/ 1180474 w 1207093"/>
                <a:gd name="connsiteY9" fmla="*/ 641363 h 1227786"/>
                <a:gd name="connsiteX10" fmla="*/ 716924 w 1207093"/>
                <a:gd name="connsiteY10" fmla="*/ 539763 h 1227786"/>
                <a:gd name="connsiteX11" fmla="*/ 675649 w 1207093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550" h="1227786">
                  <a:moveTo>
                    <a:pt x="710106" y="13"/>
                  </a:moveTo>
                  <a:cubicBezTo>
                    <a:pt x="647135" y="1601"/>
                    <a:pt x="640256" y="433930"/>
                    <a:pt x="621206" y="530238"/>
                  </a:cubicBezTo>
                  <a:cubicBezTo>
                    <a:pt x="452931" y="553521"/>
                    <a:pt x="216394" y="568867"/>
                    <a:pt x="116381" y="600088"/>
                  </a:cubicBezTo>
                  <a:cubicBezTo>
                    <a:pt x="16368" y="631309"/>
                    <a:pt x="-40252" y="709096"/>
                    <a:pt x="33831" y="720738"/>
                  </a:cubicBezTo>
                  <a:cubicBezTo>
                    <a:pt x="107914" y="732380"/>
                    <a:pt x="505318" y="607496"/>
                    <a:pt x="560881" y="669938"/>
                  </a:cubicBezTo>
                  <a:cubicBezTo>
                    <a:pt x="567231" y="751430"/>
                    <a:pt x="382552" y="987438"/>
                    <a:pt x="354506" y="1092213"/>
                  </a:cubicBezTo>
                  <a:cubicBezTo>
                    <a:pt x="326460" y="1196988"/>
                    <a:pt x="464573" y="1267367"/>
                    <a:pt x="525956" y="1203338"/>
                  </a:cubicBezTo>
                  <a:cubicBezTo>
                    <a:pt x="587339" y="1139309"/>
                    <a:pt x="687881" y="796938"/>
                    <a:pt x="722806" y="708038"/>
                  </a:cubicBezTo>
                  <a:cubicBezTo>
                    <a:pt x="818585" y="702746"/>
                    <a:pt x="1053535" y="836625"/>
                    <a:pt x="1135556" y="825513"/>
                  </a:cubicBezTo>
                  <a:cubicBezTo>
                    <a:pt x="1217577" y="814401"/>
                    <a:pt x="1278960" y="688988"/>
                    <a:pt x="1214931" y="641363"/>
                  </a:cubicBezTo>
                  <a:cubicBezTo>
                    <a:pt x="1150902" y="593738"/>
                    <a:pt x="851923" y="523359"/>
                    <a:pt x="751381" y="539763"/>
                  </a:cubicBezTo>
                  <a:cubicBezTo>
                    <a:pt x="815939" y="137067"/>
                    <a:pt x="773077" y="-1575"/>
                    <a:pt x="710106" y="1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53520" y="1655665"/>
              <a:ext cx="354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i="1" baseline="-250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Прямоугольный треугольник 20"/>
          <p:cNvSpPr/>
          <p:nvPr/>
        </p:nvSpPr>
        <p:spPr>
          <a:xfrm flipH="1">
            <a:off x="2842114" y="2344175"/>
            <a:ext cx="338147" cy="320495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5 в В1"/>
          <p:cNvSpPr txBox="1"/>
          <p:nvPr/>
        </p:nvSpPr>
        <p:spPr>
          <a:xfrm>
            <a:off x="6609938" y="2716388"/>
            <a:ext cx="326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cs typeface="Times New Roman" panose="02020603050405020304" pitchFamily="18" charset="0"/>
              </a:rPr>
              <a:t>5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grpSp>
        <p:nvGrpSpPr>
          <p:cNvPr id="41" name="Иконка Excel"/>
          <p:cNvGrpSpPr/>
          <p:nvPr/>
        </p:nvGrpSpPr>
        <p:grpSpPr>
          <a:xfrm>
            <a:off x="552816" y="1575149"/>
            <a:ext cx="1541126" cy="3033452"/>
            <a:chOff x="552816" y="1575149"/>
            <a:chExt cx="1541126" cy="30334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52816" y="1575149"/>
              <a:ext cx="1541126" cy="3033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854" y="2068738"/>
              <a:ext cx="1192227" cy="111336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sp>
          <p:nvSpPr>
            <p:cNvPr id="15" name="TextBox 14"/>
            <p:cNvSpPr txBox="1"/>
            <p:nvPr/>
          </p:nvSpPr>
          <p:spPr>
            <a:xfrm>
              <a:off x="702875" y="3240884"/>
              <a:ext cx="127720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Microsoft</a:t>
              </a:r>
              <a:r>
                <a:rPr lang="en-US" dirty="0" smtClean="0"/>
                <a:t> Excel</a:t>
              </a:r>
              <a:endParaRPr lang="ru-RU" dirty="0"/>
            </a:p>
          </p:txBody>
        </p:sp>
      </p:grpSp>
      <p:sp>
        <p:nvSpPr>
          <p:cNvPr id="27" name="Зеленый-текст-угол"/>
          <p:cNvSpPr txBox="1"/>
          <p:nvPr/>
        </p:nvSpPr>
        <p:spPr>
          <a:xfrm>
            <a:off x="552816" y="4815114"/>
            <a:ext cx="1541126" cy="1638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2000" b="1" dirty="0" smtClean="0"/>
              <a:t>Формат </a:t>
            </a:r>
          </a:p>
          <a:p>
            <a:pPr algn="ctr"/>
            <a:r>
              <a:rPr lang="ru-RU" sz="2000" b="1" dirty="0" smtClean="0"/>
              <a:t>ячейки</a:t>
            </a:r>
            <a:endParaRPr lang="ru-RU" sz="2000" b="1" dirty="0"/>
          </a:p>
        </p:txBody>
      </p:sp>
      <p:sp>
        <p:nvSpPr>
          <p:cNvPr id="28" name="Пояснение Числовые значения"/>
          <p:cNvSpPr/>
          <p:nvPr/>
        </p:nvSpPr>
        <p:spPr>
          <a:xfrm>
            <a:off x="2341627" y="4813123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Числовые значения</a:t>
            </a:r>
          </a:p>
          <a:p>
            <a:pPr algn="just"/>
            <a:r>
              <a:rPr lang="ru-RU" sz="2000" dirty="0" smtClean="0"/>
              <a:t>По </a:t>
            </a:r>
            <a:r>
              <a:rPr lang="ru-RU" sz="2000" dirty="0"/>
              <a:t>умолчанию числа выравниваются по </a:t>
            </a:r>
            <a:r>
              <a:rPr lang="ru-RU" sz="2000" dirty="0" smtClean="0"/>
              <a:t>правому </a:t>
            </a:r>
            <a:r>
              <a:rPr lang="ru-RU" sz="2000" dirty="0"/>
              <a:t>краю </a:t>
            </a:r>
            <a:r>
              <a:rPr lang="ru-RU" sz="2000" dirty="0" smtClean="0"/>
              <a:t>ячейки. Дробную </a:t>
            </a:r>
            <a:r>
              <a:rPr lang="ru-RU" sz="2000" dirty="0"/>
              <a:t>часть числа от целой </a:t>
            </a:r>
            <a:r>
              <a:rPr lang="ru-RU" sz="2000" dirty="0" smtClean="0"/>
              <a:t>в </a:t>
            </a:r>
            <a:r>
              <a:rPr lang="ru-RU" sz="2000" dirty="0"/>
              <a:t>русскоязычных </a:t>
            </a:r>
            <a:r>
              <a:rPr lang="ru-RU" sz="2000" dirty="0" smtClean="0"/>
              <a:t>версиях </a:t>
            </a:r>
            <a:r>
              <a:rPr lang="en-US" sz="2000" dirty="0" smtClean="0"/>
              <a:t>Windows </a:t>
            </a:r>
            <a:r>
              <a:rPr lang="ru-RU" sz="2000" dirty="0" smtClean="0"/>
              <a:t>отделяют запятой. </a:t>
            </a:r>
            <a:endParaRPr lang="ru-RU" sz="2000" dirty="0"/>
          </a:p>
        </p:txBody>
      </p:sp>
      <p:grpSp>
        <p:nvGrpSpPr>
          <p:cNvPr id="31" name="Ячейки-числа"/>
          <p:cNvGrpSpPr/>
          <p:nvPr/>
        </p:nvGrpSpPr>
        <p:grpSpPr>
          <a:xfrm>
            <a:off x="3203848" y="2699523"/>
            <a:ext cx="5628214" cy="1431238"/>
            <a:chOff x="3203848" y="2699523"/>
            <a:chExt cx="5628214" cy="1431238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3203848" y="2699523"/>
              <a:ext cx="1712657" cy="1431238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4916505" y="2699523"/>
              <a:ext cx="2019470" cy="960399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6935973" y="2699523"/>
              <a:ext cx="1896089" cy="482578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2" name="Пояснение Текст"/>
          <p:cNvSpPr/>
          <p:nvPr/>
        </p:nvSpPr>
        <p:spPr>
          <a:xfrm>
            <a:off x="2341627" y="4813123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/>
              <a:t>Текстовые значения</a:t>
            </a:r>
          </a:p>
          <a:p>
            <a:pPr algn="just"/>
            <a:r>
              <a:rPr lang="ru-RU" sz="2000" dirty="0" smtClean="0"/>
              <a:t>По умолчанию текст выравнивается </a:t>
            </a:r>
            <a:r>
              <a:rPr lang="ru-RU" sz="2000" dirty="0"/>
              <a:t>по </a:t>
            </a:r>
            <a:r>
              <a:rPr lang="ru-RU" sz="2000" dirty="0" smtClean="0"/>
              <a:t>левому краю ячейки. Числовое значение можно при вводе изменить на текстовое, если начать ввод с апострофа</a:t>
            </a:r>
            <a:r>
              <a:rPr lang="en-US" sz="2000" dirty="0" smtClean="0"/>
              <a:t> - </a:t>
            </a:r>
            <a:r>
              <a:rPr lang="en-US" sz="2000" b="1" dirty="0" smtClean="0"/>
              <a:t>‘</a:t>
            </a:r>
            <a:r>
              <a:rPr lang="ru-RU" sz="2000" b="1" dirty="0" smtClean="0"/>
              <a:t>3,</a:t>
            </a:r>
            <a:r>
              <a:rPr lang="en-US" sz="2000" b="1" dirty="0" smtClean="0"/>
              <a:t>1</a:t>
            </a:r>
            <a:r>
              <a:rPr lang="ru-RU" sz="2000" b="1" dirty="0" smtClean="0"/>
              <a:t>41</a:t>
            </a:r>
            <a:r>
              <a:rPr lang="en-US" sz="2000" b="1" dirty="0" smtClean="0"/>
              <a:t>5</a:t>
            </a:r>
            <a:r>
              <a:rPr lang="ru-RU" sz="2000" b="1" dirty="0" smtClean="0"/>
              <a:t>9</a:t>
            </a:r>
            <a:endParaRPr lang="ru-RU" sz="2000" b="1" dirty="0"/>
          </a:p>
        </p:txBody>
      </p:sp>
      <p:sp>
        <p:nvSpPr>
          <p:cNvPr id="34" name="Пр-ячейка-текст"/>
          <p:cNvSpPr/>
          <p:nvPr/>
        </p:nvSpPr>
        <p:spPr>
          <a:xfrm>
            <a:off x="4914111" y="4134184"/>
            <a:ext cx="2021864" cy="4822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яснение Дата-Время"/>
          <p:cNvSpPr/>
          <p:nvPr/>
        </p:nvSpPr>
        <p:spPr>
          <a:xfrm>
            <a:off x="2341627" y="4813123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ru-RU" sz="2000" b="1" dirty="0" smtClean="0"/>
              <a:t>Дата и время суток. </a:t>
            </a:r>
            <a:r>
              <a:rPr lang="ru-RU" sz="2000" dirty="0" smtClean="0"/>
              <a:t>Формат представления  данных разного типа не</a:t>
            </a:r>
            <a:r>
              <a:rPr lang="en-US" sz="2000" dirty="0" smtClean="0"/>
              <a:t> </a:t>
            </a:r>
            <a:r>
              <a:rPr lang="ru-RU" sz="2000" dirty="0" smtClean="0"/>
              <a:t>исчерпывается приведенным примером.</a:t>
            </a:r>
          </a:p>
          <a:p>
            <a:pPr algn="just"/>
            <a:endParaRPr lang="ru-RU" sz="2000" dirty="0"/>
          </a:p>
        </p:txBody>
      </p:sp>
      <p:sp>
        <p:nvSpPr>
          <p:cNvPr id="38" name="Пр-Январь"/>
          <p:cNvSpPr/>
          <p:nvPr/>
        </p:nvSpPr>
        <p:spPr>
          <a:xfrm>
            <a:off x="6938367" y="4127646"/>
            <a:ext cx="1881782" cy="48751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9" name="Таблица формат времени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4226833"/>
              </p:ext>
            </p:extLst>
          </p:nvPr>
        </p:nvGraphicFramePr>
        <p:xfrm>
          <a:off x="2417737" y="5632160"/>
          <a:ext cx="6236582" cy="47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183">
                  <a:extLst>
                    <a:ext uri="{9D8B030D-6E8A-4147-A177-3AD203B41FA5}">
                      <a16:colId xmlns="" xmlns:a16="http://schemas.microsoft.com/office/drawing/2014/main" val="2493273479"/>
                    </a:ext>
                  </a:extLst>
                </a:gridCol>
                <a:gridCol w="2808312">
                  <a:extLst>
                    <a:ext uri="{9D8B030D-6E8A-4147-A177-3AD203B41FA5}">
                      <a16:colId xmlns="" xmlns:a16="http://schemas.microsoft.com/office/drawing/2014/main" val="3977725536"/>
                    </a:ext>
                  </a:extLst>
                </a:gridCol>
                <a:gridCol w="1994087">
                  <a:extLst>
                    <a:ext uri="{9D8B030D-6E8A-4147-A177-3AD203B41FA5}">
                      <a16:colId xmlns="" xmlns:a16="http://schemas.microsoft.com/office/drawing/2014/main" val="2688368268"/>
                    </a:ext>
                  </a:extLst>
                </a:gridCol>
              </a:tblGrid>
              <a:tr h="478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22:20:00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00.01.2017  22:20:00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10:20:00 PM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8091463"/>
                  </a:ext>
                </a:extLst>
              </a:tr>
            </a:tbl>
          </a:graphicData>
        </a:graphic>
      </p:graphicFrame>
      <p:sp>
        <p:nvSpPr>
          <p:cNvPr id="40" name="Пр-ячейка-время"/>
          <p:cNvSpPr/>
          <p:nvPr/>
        </p:nvSpPr>
        <p:spPr>
          <a:xfrm>
            <a:off x="6935975" y="3657978"/>
            <a:ext cx="1884173" cy="46935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Зеленый-текст-угол"/>
          <p:cNvSpPr txBox="1"/>
          <p:nvPr/>
        </p:nvSpPr>
        <p:spPr>
          <a:xfrm>
            <a:off x="552816" y="1069588"/>
            <a:ext cx="154112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2000" dirty="0" smtClean="0"/>
              <a:t>Книга</a:t>
            </a:r>
            <a:r>
              <a:rPr lang="en-US" sz="2000" dirty="0" smtClean="0"/>
              <a:t>.</a:t>
            </a:r>
            <a:r>
              <a:rPr lang="en-US" sz="2000" dirty="0" err="1" smtClean="0"/>
              <a:t>xlsx</a:t>
            </a:r>
            <a:endParaRPr lang="ru-RU" sz="2000" dirty="0"/>
          </a:p>
        </p:txBody>
      </p:sp>
      <p:sp>
        <p:nvSpPr>
          <p:cNvPr id="44" name="Пр-две ячейки дата+время"/>
          <p:cNvSpPr/>
          <p:nvPr/>
        </p:nvSpPr>
        <p:spPr>
          <a:xfrm>
            <a:off x="6935974" y="3663346"/>
            <a:ext cx="1884176" cy="94869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5" name="Таблица формат даты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0096870"/>
              </p:ext>
            </p:extLst>
          </p:nvPr>
        </p:nvGraphicFramePr>
        <p:xfrm>
          <a:off x="2417738" y="5632160"/>
          <a:ext cx="6236581" cy="47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4182">
                  <a:extLst>
                    <a:ext uri="{9D8B030D-6E8A-4147-A177-3AD203B41FA5}">
                      <a16:colId xmlns="" xmlns:a16="http://schemas.microsoft.com/office/drawing/2014/main" val="2493273479"/>
                    </a:ext>
                  </a:extLst>
                </a:gridCol>
                <a:gridCol w="2808312">
                  <a:extLst>
                    <a:ext uri="{9D8B030D-6E8A-4147-A177-3AD203B41FA5}">
                      <a16:colId xmlns="" xmlns:a16="http://schemas.microsoft.com/office/drawing/2014/main" val="3977725536"/>
                    </a:ext>
                  </a:extLst>
                </a:gridCol>
                <a:gridCol w="1994087">
                  <a:extLst>
                    <a:ext uri="{9D8B030D-6E8A-4147-A177-3AD203B41FA5}">
                      <a16:colId xmlns="" xmlns:a16="http://schemas.microsoft.com/office/drawing/2014/main" val="2688368268"/>
                    </a:ext>
                  </a:extLst>
                </a:gridCol>
              </a:tblGrid>
              <a:tr h="4788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2017, март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марта 2017 г.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14-мар-2017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98091463"/>
                  </a:ext>
                </a:extLst>
              </a:tr>
            </a:tbl>
          </a:graphicData>
        </a:graphic>
      </p:graphicFrame>
      <p:sp>
        <p:nvSpPr>
          <p:cNvPr id="46" name="Пояснение Гиперссылка"/>
          <p:cNvSpPr/>
          <p:nvPr/>
        </p:nvSpPr>
        <p:spPr>
          <a:xfrm>
            <a:off x="2341627" y="4795226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ru-RU" sz="2000" b="1" dirty="0" smtClean="0"/>
              <a:t>Гиперссылка</a:t>
            </a:r>
          </a:p>
          <a:p>
            <a:pPr algn="just"/>
            <a:r>
              <a:rPr lang="ru-RU" sz="2000" dirty="0" smtClean="0"/>
              <a:t>Активизирует место (перемещает курсор) в указанную  ссылку. В примере активной станет ячейка </a:t>
            </a:r>
            <a:r>
              <a:rPr lang="en-US" sz="2000" dirty="0" smtClean="0"/>
              <a:t>A1</a:t>
            </a:r>
            <a:r>
              <a:rPr lang="ru-RU" sz="2000" dirty="0" smtClean="0"/>
              <a:t> на листе Ведомость1.</a:t>
            </a:r>
            <a:endParaRPr lang="ru-RU" sz="2000" dirty="0"/>
          </a:p>
        </p:txBody>
      </p:sp>
      <p:sp>
        <p:nvSpPr>
          <p:cNvPr id="47" name="Пр-ячейка-текст"/>
          <p:cNvSpPr/>
          <p:nvPr/>
        </p:nvSpPr>
        <p:spPr>
          <a:xfrm>
            <a:off x="4914112" y="3662053"/>
            <a:ext cx="2021861" cy="46870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-две ячейки дата+время"/>
          <p:cNvSpPr/>
          <p:nvPr/>
        </p:nvSpPr>
        <p:spPr>
          <a:xfrm>
            <a:off x="4914112" y="4136129"/>
            <a:ext cx="3906036" cy="47689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5" name="Вопрос про Пи" hidden="1"/>
          <p:cNvGrpSpPr/>
          <p:nvPr/>
        </p:nvGrpSpPr>
        <p:grpSpPr>
          <a:xfrm>
            <a:off x="2422868" y="5531623"/>
            <a:ext cx="6253588" cy="714380"/>
            <a:chOff x="2422868" y="5531623"/>
            <a:chExt cx="6253588" cy="714380"/>
          </a:xfrm>
        </p:grpSpPr>
        <p:sp>
          <p:nvSpPr>
            <p:cNvPr id="33" name="TextBox 32"/>
            <p:cNvSpPr txBox="1"/>
            <p:nvPr/>
          </p:nvSpPr>
          <p:spPr>
            <a:xfrm>
              <a:off x="3292409" y="5534870"/>
              <a:ext cx="53840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dirty="0" smtClean="0"/>
                <a:t>Почему для Дня числа </a:t>
              </a:r>
              <a:r>
                <a:rPr lang="ru-RU" sz="2000" dirty="0" smtClean="0">
                  <a:sym typeface="Symbol" panose="05050102010706020507" pitchFamily="18" charset="2"/>
                </a:rPr>
                <a:t> в календаре было выбрано 14 марта?</a:t>
              </a:r>
              <a:endParaRPr lang="ru-RU" sz="2000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422868" y="5531623"/>
              <a:ext cx="714380" cy="7143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4000" b="1" dirty="0" smtClean="0">
                  <a:latin typeface="Arial Black" pitchFamily="34" charset="0"/>
                  <a:cs typeface="Arial" pitchFamily="34" charset="0"/>
                </a:rPr>
                <a:t>?</a:t>
              </a:r>
              <a:endParaRPr lang="ru-RU" sz="4000" b="1" dirty="0"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50" name="Пояснение Денежный" hidden="1"/>
          <p:cNvSpPr/>
          <p:nvPr/>
        </p:nvSpPr>
        <p:spPr>
          <a:xfrm>
            <a:off x="2341627" y="4817258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ru-RU" sz="2000" b="1" dirty="0"/>
              <a:t>Денежный </a:t>
            </a:r>
            <a:r>
              <a:rPr lang="ru-RU" sz="2000" b="1" dirty="0" smtClean="0"/>
              <a:t>формат</a:t>
            </a:r>
            <a:endParaRPr lang="ru-RU" sz="2000" b="1" dirty="0"/>
          </a:p>
          <a:p>
            <a:pPr algn="just"/>
            <a:r>
              <a:rPr lang="ru-RU" sz="2000" dirty="0"/>
              <a:t>В денежных форматах можно менять количество десятичных знаков и символ </a:t>
            </a:r>
            <a:r>
              <a:rPr lang="ru-RU" sz="2000" dirty="0" smtClean="0"/>
              <a:t>валюты.</a:t>
            </a:r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</p:txBody>
      </p:sp>
      <p:sp>
        <p:nvSpPr>
          <p:cNvPr id="51" name="Пр-ячейка-Деньги" hidden="1"/>
          <p:cNvSpPr/>
          <p:nvPr/>
        </p:nvSpPr>
        <p:spPr>
          <a:xfrm>
            <a:off x="3203848" y="4136721"/>
            <a:ext cx="1824125" cy="48167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3" name="Таблица 52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4594313"/>
              </p:ext>
            </p:extLst>
          </p:nvPr>
        </p:nvGraphicFramePr>
        <p:xfrm>
          <a:off x="2535469" y="5871166"/>
          <a:ext cx="6118852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9713">
                  <a:extLst>
                    <a:ext uri="{9D8B030D-6E8A-4147-A177-3AD203B41FA5}">
                      <a16:colId xmlns="" xmlns:a16="http://schemas.microsoft.com/office/drawing/2014/main" val="241152174"/>
                    </a:ext>
                  </a:extLst>
                </a:gridCol>
                <a:gridCol w="1529713">
                  <a:extLst>
                    <a:ext uri="{9D8B030D-6E8A-4147-A177-3AD203B41FA5}">
                      <a16:colId xmlns="" xmlns:a16="http://schemas.microsoft.com/office/drawing/2014/main" val="4015644890"/>
                    </a:ext>
                  </a:extLst>
                </a:gridCol>
                <a:gridCol w="1529713">
                  <a:extLst>
                    <a:ext uri="{9D8B030D-6E8A-4147-A177-3AD203B41FA5}">
                      <a16:colId xmlns="" xmlns:a16="http://schemas.microsoft.com/office/drawing/2014/main" val="274169290"/>
                    </a:ext>
                  </a:extLst>
                </a:gridCol>
                <a:gridCol w="1529713">
                  <a:extLst>
                    <a:ext uri="{9D8B030D-6E8A-4147-A177-3AD203B41FA5}">
                      <a16:colId xmlns="" xmlns:a16="http://schemas.microsoft.com/office/drawing/2014/main" val="1649574348"/>
                    </a:ext>
                  </a:extLst>
                </a:gridCol>
              </a:tblGrid>
              <a:tr h="33708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 5,00 ₽ 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$              5,00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¥               5,00 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5,00 €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6076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1037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1"/>
      <p:bldP spid="27" grpId="0" animBg="1"/>
      <p:bldP spid="28" grpId="0" animBg="1"/>
      <p:bldP spid="28" grpId="1" animBg="1"/>
      <p:bldP spid="32" grpId="0" animBg="1"/>
      <p:bldP spid="32" grpId="1" animBg="1"/>
      <p:bldP spid="34" grpId="0" animBg="1"/>
      <p:bldP spid="34" grpId="1" animBg="1"/>
      <p:bldP spid="37" grpId="0" animBg="1"/>
      <p:bldP spid="38" grpId="0" animBg="1"/>
      <p:bldP spid="38" grpId="1" animBg="1"/>
      <p:bldP spid="40" grpId="0" animBg="1"/>
      <p:bldP spid="40" grpId="1" animBg="1"/>
      <p:bldP spid="44" grpId="0" animBg="1"/>
      <p:bldP spid="44" grpId="1" animBg="1"/>
      <p:bldP spid="46" grpId="0" animBg="1"/>
      <p:bldP spid="47" grpId="0" animBg="1"/>
      <p:bldP spid="48" grpId="0" animBg="1"/>
      <p:bldP spid="48" grpId="1" animBg="1"/>
      <p:bldP spid="50" grpId="0" animBg="1"/>
      <p:bldP spid="50" grpId="1" animBg="1"/>
      <p:bldP spid="51" grpId="0" animBg="1"/>
      <p:bldP spid="5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Приемы ввода и редактирования данных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7910635"/>
              </p:ext>
            </p:extLst>
          </p:nvPr>
        </p:nvGraphicFramePr>
        <p:xfrm>
          <a:off x="2341627" y="1575149"/>
          <a:ext cx="6478522" cy="30365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6027">
                  <a:extLst>
                    <a:ext uri="{9D8B030D-6E8A-4147-A177-3AD203B41FA5}">
                      <a16:colId xmlns="" xmlns:a16="http://schemas.microsoft.com/office/drawing/2014/main" val="1251517702"/>
                    </a:ext>
                  </a:extLst>
                </a:gridCol>
                <a:gridCol w="1811861">
                  <a:extLst>
                    <a:ext uri="{9D8B030D-6E8A-4147-A177-3AD203B41FA5}">
                      <a16:colId xmlns="" xmlns:a16="http://schemas.microsoft.com/office/drawing/2014/main" val="3982655076"/>
                    </a:ext>
                  </a:extLst>
                </a:gridCol>
                <a:gridCol w="1925287">
                  <a:extLst>
                    <a:ext uri="{9D8B030D-6E8A-4147-A177-3AD203B41FA5}">
                      <a16:colId xmlns="" xmlns:a16="http://schemas.microsoft.com/office/drawing/2014/main" val="4095584842"/>
                    </a:ext>
                  </a:extLst>
                </a:gridCol>
                <a:gridCol w="1865347">
                  <a:extLst>
                    <a:ext uri="{9D8B030D-6E8A-4147-A177-3AD203B41FA5}">
                      <a16:colId xmlns="" xmlns:a16="http://schemas.microsoft.com/office/drawing/2014/main" val="828226788"/>
                    </a:ext>
                  </a:extLst>
                </a:gridCol>
              </a:tblGrid>
              <a:tr h="648000">
                <a:tc gridSpan="4">
                  <a:txBody>
                    <a:bodyPr/>
                    <a:lstStyle/>
                    <a:p>
                      <a:pPr algn="ctr"/>
                      <a:endParaRPr lang="ru-RU" sz="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06321398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A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B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38551413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1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48124505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-1 000 157,3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4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26960441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200" dirty="0" smtClean="0"/>
                        <a:t>3,7Е+02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Лист1!</a:t>
                      </a:r>
                      <a:r>
                        <a:rPr lang="en-US" sz="2200" u="sng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A1</a:t>
                      </a:r>
                      <a:endParaRPr lang="ru-RU" sz="2200" u="sng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10:20 </a:t>
                      </a:r>
                      <a:r>
                        <a:rPr lang="en-US" sz="2200" dirty="0" smtClean="0"/>
                        <a:t>PM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3482367"/>
                  </a:ext>
                </a:extLst>
              </a:tr>
              <a:tr h="47771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45,00 ₽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/>
                        <a:t>День числа </a:t>
                      </a:r>
                      <a:r>
                        <a:rPr lang="ru-RU" sz="2200" dirty="0" smtClean="0">
                          <a:sym typeface="Symbol" panose="05050102010706020507" pitchFamily="18" charset="2"/>
                        </a:rPr>
                        <a:t></a:t>
                      </a:r>
                      <a:endParaRPr lang="ru-RU" sz="2200" dirty="0"/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 </a:t>
                      </a:r>
                      <a:r>
                        <a:rPr lang="ru-RU" sz="2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мар</a:t>
                      </a:r>
                      <a:endParaRPr lang="ru-RU" sz="2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64419692"/>
                  </a:ext>
                </a:extLst>
              </a:tr>
            </a:tbl>
          </a:graphicData>
        </a:graphic>
      </p:graphicFrame>
      <p:grpSp>
        <p:nvGrpSpPr>
          <p:cNvPr id="42" name="верхние пр"/>
          <p:cNvGrpSpPr/>
          <p:nvPr/>
        </p:nvGrpSpPr>
        <p:grpSpPr>
          <a:xfrm>
            <a:off x="2417737" y="1655665"/>
            <a:ext cx="6402411" cy="504056"/>
            <a:chOff x="2417737" y="1655665"/>
            <a:chExt cx="6402411" cy="50405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2417737" y="1655665"/>
              <a:ext cx="1535417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080680" y="1655665"/>
              <a:ext cx="1555527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730105" y="1655665"/>
              <a:ext cx="3090043" cy="50405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745876" y="1773697"/>
              <a:ext cx="331281" cy="246500"/>
            </a:xfrm>
            <a:custGeom>
              <a:avLst/>
              <a:gdLst>
                <a:gd name="connsiteX0" fmla="*/ 0 w 1333500"/>
                <a:gd name="connsiteY0" fmla="*/ 441960 h 1028700"/>
                <a:gd name="connsiteX1" fmla="*/ 556260 w 1333500"/>
                <a:gd name="connsiteY1" fmla="*/ 723900 h 1028700"/>
                <a:gd name="connsiteX2" fmla="*/ 1333500 w 1333500"/>
                <a:gd name="connsiteY2" fmla="*/ 0 h 1028700"/>
                <a:gd name="connsiteX3" fmla="*/ 556260 w 1333500"/>
                <a:gd name="connsiteY3" fmla="*/ 1028700 h 1028700"/>
                <a:gd name="connsiteX4" fmla="*/ 0 w 1333500"/>
                <a:gd name="connsiteY4" fmla="*/ 441960 h 1028700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7727"/>
                <a:gd name="connsiteX1" fmla="*/ 556260 w 1333500"/>
                <a:gd name="connsiteY1" fmla="*/ 711994 h 1017727"/>
                <a:gd name="connsiteX2" fmla="*/ 1333500 w 1333500"/>
                <a:gd name="connsiteY2" fmla="*/ 0 h 1017727"/>
                <a:gd name="connsiteX3" fmla="*/ 556260 w 1333500"/>
                <a:gd name="connsiteY3" fmla="*/ 1016794 h 1017727"/>
                <a:gd name="connsiteX4" fmla="*/ 0 w 1333500"/>
                <a:gd name="connsiteY4" fmla="*/ 430054 h 1017727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2"/>
                <a:gd name="connsiteX1" fmla="*/ 556260 w 1333500"/>
                <a:gd name="connsiteY1" fmla="*/ 711994 h 1016802"/>
                <a:gd name="connsiteX2" fmla="*/ 1333500 w 1333500"/>
                <a:gd name="connsiteY2" fmla="*/ 0 h 1016802"/>
                <a:gd name="connsiteX3" fmla="*/ 556260 w 1333500"/>
                <a:gd name="connsiteY3" fmla="*/ 1016794 h 1016802"/>
                <a:gd name="connsiteX4" fmla="*/ 0 w 1333500"/>
                <a:gd name="connsiteY4" fmla="*/ 430054 h 1016802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801"/>
                <a:gd name="connsiteX1" fmla="*/ 556260 w 1333500"/>
                <a:gd name="connsiteY1" fmla="*/ 711994 h 1016801"/>
                <a:gd name="connsiteX2" fmla="*/ 1333500 w 1333500"/>
                <a:gd name="connsiteY2" fmla="*/ 0 h 1016801"/>
                <a:gd name="connsiteX3" fmla="*/ 556260 w 1333500"/>
                <a:gd name="connsiteY3" fmla="*/ 1016794 h 1016801"/>
                <a:gd name="connsiteX4" fmla="*/ 0 w 1333500"/>
                <a:gd name="connsiteY4" fmla="*/ 430054 h 1016801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914"/>
                <a:gd name="connsiteX1" fmla="*/ 556260 w 1333500"/>
                <a:gd name="connsiteY1" fmla="*/ 711994 h 1016914"/>
                <a:gd name="connsiteX2" fmla="*/ 1333500 w 1333500"/>
                <a:gd name="connsiteY2" fmla="*/ 0 h 1016914"/>
                <a:gd name="connsiteX3" fmla="*/ 556260 w 1333500"/>
                <a:gd name="connsiteY3" fmla="*/ 1016794 h 1016914"/>
                <a:gd name="connsiteX4" fmla="*/ 0 w 1333500"/>
                <a:gd name="connsiteY4" fmla="*/ 430054 h 101691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56260 w 1333500"/>
                <a:gd name="connsiteY1" fmla="*/ 711994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333500"/>
                <a:gd name="connsiteY0" fmla="*/ 430054 h 1016794"/>
                <a:gd name="connsiteX1" fmla="*/ 530304 w 1333500"/>
                <a:gd name="connsiteY1" fmla="*/ 729296 h 1016794"/>
                <a:gd name="connsiteX2" fmla="*/ 1333500 w 1333500"/>
                <a:gd name="connsiteY2" fmla="*/ 0 h 1016794"/>
                <a:gd name="connsiteX3" fmla="*/ 556260 w 1333500"/>
                <a:gd name="connsiteY3" fmla="*/ 1016794 h 1016794"/>
                <a:gd name="connsiteX4" fmla="*/ 0 w 1333500"/>
                <a:gd name="connsiteY4" fmla="*/ 430054 h 1016794"/>
                <a:gd name="connsiteX0" fmla="*/ 0 w 1160454"/>
                <a:gd name="connsiteY0" fmla="*/ 308920 h 895660"/>
                <a:gd name="connsiteX1" fmla="*/ 530304 w 1160454"/>
                <a:gd name="connsiteY1" fmla="*/ 608162 h 895660"/>
                <a:gd name="connsiteX2" fmla="*/ 1160454 w 1160454"/>
                <a:gd name="connsiteY2" fmla="*/ 0 h 895660"/>
                <a:gd name="connsiteX3" fmla="*/ 556260 w 1160454"/>
                <a:gd name="connsiteY3" fmla="*/ 895660 h 895660"/>
                <a:gd name="connsiteX4" fmla="*/ 0 w 1160454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  <a:gd name="connsiteX0" fmla="*/ 0 w 1203715"/>
                <a:gd name="connsiteY0" fmla="*/ 308920 h 895660"/>
                <a:gd name="connsiteX1" fmla="*/ 530304 w 1203715"/>
                <a:gd name="connsiteY1" fmla="*/ 608162 h 895660"/>
                <a:gd name="connsiteX2" fmla="*/ 1203715 w 1203715"/>
                <a:gd name="connsiteY2" fmla="*/ 0 h 895660"/>
                <a:gd name="connsiteX3" fmla="*/ 556260 w 1203715"/>
                <a:gd name="connsiteY3" fmla="*/ 895660 h 895660"/>
                <a:gd name="connsiteX4" fmla="*/ 0 w 1203715"/>
                <a:gd name="connsiteY4" fmla="*/ 308920 h 895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3715" h="895660">
                  <a:moveTo>
                    <a:pt x="0" y="308920"/>
                  </a:moveTo>
                  <a:cubicBezTo>
                    <a:pt x="168752" y="343369"/>
                    <a:pt x="256778" y="387976"/>
                    <a:pt x="530304" y="608162"/>
                  </a:cubicBezTo>
                  <a:cubicBezTo>
                    <a:pt x="579833" y="430362"/>
                    <a:pt x="835099" y="121686"/>
                    <a:pt x="1203715" y="0"/>
                  </a:cubicBezTo>
                  <a:cubicBezTo>
                    <a:pt x="914800" y="102065"/>
                    <a:pt x="692076" y="552268"/>
                    <a:pt x="556260" y="895660"/>
                  </a:cubicBezTo>
                  <a:cubicBezTo>
                    <a:pt x="437759" y="702608"/>
                    <a:pt x="494983" y="687856"/>
                    <a:pt x="0" y="30892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 rot="18938737" flipH="1">
              <a:off x="4233071" y="1782434"/>
              <a:ext cx="253327" cy="250519"/>
            </a:xfrm>
            <a:custGeom>
              <a:avLst/>
              <a:gdLst>
                <a:gd name="connsiteX0" fmla="*/ 676275 w 1231900"/>
                <a:gd name="connsiteY0" fmla="*/ 0 h 1241425"/>
                <a:gd name="connsiteX1" fmla="*/ 615950 w 1231900"/>
                <a:gd name="connsiteY1" fmla="*/ 527050 h 1241425"/>
                <a:gd name="connsiteX2" fmla="*/ 0 w 1231900"/>
                <a:gd name="connsiteY2" fmla="*/ 631825 h 1241425"/>
                <a:gd name="connsiteX3" fmla="*/ 15875 w 1231900"/>
                <a:gd name="connsiteY3" fmla="*/ 714375 h 1241425"/>
                <a:gd name="connsiteX4" fmla="*/ 555625 w 1231900"/>
                <a:gd name="connsiteY4" fmla="*/ 666750 h 1241425"/>
                <a:gd name="connsiteX5" fmla="*/ 333375 w 1231900"/>
                <a:gd name="connsiteY5" fmla="*/ 1089025 h 1241425"/>
                <a:gd name="connsiteX6" fmla="*/ 482600 w 1231900"/>
                <a:gd name="connsiteY6" fmla="*/ 1241425 h 1241425"/>
                <a:gd name="connsiteX7" fmla="*/ 717550 w 1231900"/>
                <a:gd name="connsiteY7" fmla="*/ 704850 h 1241425"/>
                <a:gd name="connsiteX8" fmla="*/ 1174750 w 1231900"/>
                <a:gd name="connsiteY8" fmla="*/ 815975 h 1241425"/>
                <a:gd name="connsiteX9" fmla="*/ 1231900 w 1231900"/>
                <a:gd name="connsiteY9" fmla="*/ 641350 h 1241425"/>
                <a:gd name="connsiteX10" fmla="*/ 742950 w 1231900"/>
                <a:gd name="connsiteY10" fmla="*/ 542925 h 1241425"/>
                <a:gd name="connsiteX11" fmla="*/ 676275 w 1231900"/>
                <a:gd name="connsiteY11" fmla="*/ 0 h 1241425"/>
                <a:gd name="connsiteX0" fmla="*/ 676275 w 1231900"/>
                <a:gd name="connsiteY0" fmla="*/ 0 h 1241425"/>
                <a:gd name="connsiteX1" fmla="*/ 615950 w 1231900"/>
                <a:gd name="connsiteY1" fmla="*/ 527050 h 1241425"/>
                <a:gd name="connsiteX2" fmla="*/ 0 w 1231900"/>
                <a:gd name="connsiteY2" fmla="*/ 631825 h 1241425"/>
                <a:gd name="connsiteX3" fmla="*/ 15875 w 1231900"/>
                <a:gd name="connsiteY3" fmla="*/ 714375 h 1241425"/>
                <a:gd name="connsiteX4" fmla="*/ 555625 w 1231900"/>
                <a:gd name="connsiteY4" fmla="*/ 666750 h 1241425"/>
                <a:gd name="connsiteX5" fmla="*/ 333375 w 1231900"/>
                <a:gd name="connsiteY5" fmla="*/ 1089025 h 1241425"/>
                <a:gd name="connsiteX6" fmla="*/ 482600 w 1231900"/>
                <a:gd name="connsiteY6" fmla="*/ 1241425 h 1241425"/>
                <a:gd name="connsiteX7" fmla="*/ 717550 w 1231900"/>
                <a:gd name="connsiteY7" fmla="*/ 704850 h 1241425"/>
                <a:gd name="connsiteX8" fmla="*/ 1174750 w 1231900"/>
                <a:gd name="connsiteY8" fmla="*/ 815975 h 1241425"/>
                <a:gd name="connsiteX9" fmla="*/ 1231900 w 1231900"/>
                <a:gd name="connsiteY9" fmla="*/ 641350 h 1241425"/>
                <a:gd name="connsiteX10" fmla="*/ 746125 w 1231900"/>
                <a:gd name="connsiteY10" fmla="*/ 536575 h 1241425"/>
                <a:gd name="connsiteX11" fmla="*/ 676275 w 1231900"/>
                <a:gd name="connsiteY11" fmla="*/ 0 h 1241425"/>
                <a:gd name="connsiteX0" fmla="*/ 704850 w 1231900"/>
                <a:gd name="connsiteY0" fmla="*/ 0 h 1244600"/>
                <a:gd name="connsiteX1" fmla="*/ 615950 w 1231900"/>
                <a:gd name="connsiteY1" fmla="*/ 530225 h 1244600"/>
                <a:gd name="connsiteX2" fmla="*/ 0 w 1231900"/>
                <a:gd name="connsiteY2" fmla="*/ 635000 h 1244600"/>
                <a:gd name="connsiteX3" fmla="*/ 15875 w 1231900"/>
                <a:gd name="connsiteY3" fmla="*/ 717550 h 1244600"/>
                <a:gd name="connsiteX4" fmla="*/ 555625 w 1231900"/>
                <a:gd name="connsiteY4" fmla="*/ 669925 h 1244600"/>
                <a:gd name="connsiteX5" fmla="*/ 333375 w 1231900"/>
                <a:gd name="connsiteY5" fmla="*/ 1092200 h 1244600"/>
                <a:gd name="connsiteX6" fmla="*/ 482600 w 1231900"/>
                <a:gd name="connsiteY6" fmla="*/ 1244600 h 1244600"/>
                <a:gd name="connsiteX7" fmla="*/ 717550 w 1231900"/>
                <a:gd name="connsiteY7" fmla="*/ 708025 h 1244600"/>
                <a:gd name="connsiteX8" fmla="*/ 1174750 w 1231900"/>
                <a:gd name="connsiteY8" fmla="*/ 819150 h 1244600"/>
                <a:gd name="connsiteX9" fmla="*/ 1231900 w 1231900"/>
                <a:gd name="connsiteY9" fmla="*/ 644525 h 1244600"/>
                <a:gd name="connsiteX10" fmla="*/ 746125 w 1231900"/>
                <a:gd name="connsiteY10" fmla="*/ 539750 h 1244600"/>
                <a:gd name="connsiteX11" fmla="*/ 704850 w 1231900"/>
                <a:gd name="connsiteY11" fmla="*/ 0 h 1244600"/>
                <a:gd name="connsiteX0" fmla="*/ 704850 w 1231900"/>
                <a:gd name="connsiteY0" fmla="*/ 0 h 1244600"/>
                <a:gd name="connsiteX1" fmla="*/ 615950 w 1231900"/>
                <a:gd name="connsiteY1" fmla="*/ 530225 h 1244600"/>
                <a:gd name="connsiteX2" fmla="*/ 0 w 1231900"/>
                <a:gd name="connsiteY2" fmla="*/ 635000 h 1244600"/>
                <a:gd name="connsiteX3" fmla="*/ 15875 w 1231900"/>
                <a:gd name="connsiteY3" fmla="*/ 717550 h 1244600"/>
                <a:gd name="connsiteX4" fmla="*/ 555625 w 1231900"/>
                <a:gd name="connsiteY4" fmla="*/ 669925 h 1244600"/>
                <a:gd name="connsiteX5" fmla="*/ 333375 w 1231900"/>
                <a:gd name="connsiteY5" fmla="*/ 1092200 h 1244600"/>
                <a:gd name="connsiteX6" fmla="*/ 482600 w 1231900"/>
                <a:gd name="connsiteY6" fmla="*/ 1244600 h 1244600"/>
                <a:gd name="connsiteX7" fmla="*/ 717550 w 1231900"/>
                <a:gd name="connsiteY7" fmla="*/ 708025 h 1244600"/>
                <a:gd name="connsiteX8" fmla="*/ 1174750 w 1231900"/>
                <a:gd name="connsiteY8" fmla="*/ 819150 h 1244600"/>
                <a:gd name="connsiteX9" fmla="*/ 1231900 w 1231900"/>
                <a:gd name="connsiteY9" fmla="*/ 644525 h 1244600"/>
                <a:gd name="connsiteX10" fmla="*/ 746125 w 1231900"/>
                <a:gd name="connsiteY10" fmla="*/ 539750 h 1244600"/>
                <a:gd name="connsiteX11" fmla="*/ 704850 w 1231900"/>
                <a:gd name="connsiteY11" fmla="*/ 0 h 1244600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4 h 1244604"/>
                <a:gd name="connsiteX1" fmla="*/ 615950 w 1231900"/>
                <a:gd name="connsiteY1" fmla="*/ 530229 h 1244604"/>
                <a:gd name="connsiteX2" fmla="*/ 0 w 1231900"/>
                <a:gd name="connsiteY2" fmla="*/ 635004 h 1244604"/>
                <a:gd name="connsiteX3" fmla="*/ 15875 w 1231900"/>
                <a:gd name="connsiteY3" fmla="*/ 717554 h 1244604"/>
                <a:gd name="connsiteX4" fmla="*/ 555625 w 1231900"/>
                <a:gd name="connsiteY4" fmla="*/ 669929 h 1244604"/>
                <a:gd name="connsiteX5" fmla="*/ 333375 w 1231900"/>
                <a:gd name="connsiteY5" fmla="*/ 1092204 h 1244604"/>
                <a:gd name="connsiteX6" fmla="*/ 482600 w 1231900"/>
                <a:gd name="connsiteY6" fmla="*/ 1244604 h 1244604"/>
                <a:gd name="connsiteX7" fmla="*/ 717550 w 1231900"/>
                <a:gd name="connsiteY7" fmla="*/ 708029 h 1244604"/>
                <a:gd name="connsiteX8" fmla="*/ 1174750 w 1231900"/>
                <a:gd name="connsiteY8" fmla="*/ 819154 h 1244604"/>
                <a:gd name="connsiteX9" fmla="*/ 1231900 w 1231900"/>
                <a:gd name="connsiteY9" fmla="*/ 644529 h 1244604"/>
                <a:gd name="connsiteX10" fmla="*/ 746125 w 1231900"/>
                <a:gd name="connsiteY10" fmla="*/ 539754 h 1244604"/>
                <a:gd name="connsiteX11" fmla="*/ 704850 w 1231900"/>
                <a:gd name="connsiteY11" fmla="*/ 4 h 1244604"/>
                <a:gd name="connsiteX0" fmla="*/ 704850 w 1231900"/>
                <a:gd name="connsiteY0" fmla="*/ 13 h 1244613"/>
                <a:gd name="connsiteX1" fmla="*/ 615950 w 1231900"/>
                <a:gd name="connsiteY1" fmla="*/ 530238 h 1244613"/>
                <a:gd name="connsiteX2" fmla="*/ 0 w 1231900"/>
                <a:gd name="connsiteY2" fmla="*/ 635013 h 1244613"/>
                <a:gd name="connsiteX3" fmla="*/ 15875 w 1231900"/>
                <a:gd name="connsiteY3" fmla="*/ 717563 h 1244613"/>
                <a:gd name="connsiteX4" fmla="*/ 555625 w 1231900"/>
                <a:gd name="connsiteY4" fmla="*/ 669938 h 1244613"/>
                <a:gd name="connsiteX5" fmla="*/ 333375 w 1231900"/>
                <a:gd name="connsiteY5" fmla="*/ 1092213 h 1244613"/>
                <a:gd name="connsiteX6" fmla="*/ 482600 w 1231900"/>
                <a:gd name="connsiteY6" fmla="*/ 1244613 h 1244613"/>
                <a:gd name="connsiteX7" fmla="*/ 717550 w 1231900"/>
                <a:gd name="connsiteY7" fmla="*/ 708038 h 1244613"/>
                <a:gd name="connsiteX8" fmla="*/ 1174750 w 1231900"/>
                <a:gd name="connsiteY8" fmla="*/ 819163 h 1244613"/>
                <a:gd name="connsiteX9" fmla="*/ 1231900 w 1231900"/>
                <a:gd name="connsiteY9" fmla="*/ 644538 h 1244613"/>
                <a:gd name="connsiteX10" fmla="*/ 746125 w 1231900"/>
                <a:gd name="connsiteY10" fmla="*/ 539763 h 1244613"/>
                <a:gd name="connsiteX11" fmla="*/ 704850 w 1231900"/>
                <a:gd name="connsiteY11" fmla="*/ 13 h 1244613"/>
                <a:gd name="connsiteX0" fmla="*/ 704850 w 1231900"/>
                <a:gd name="connsiteY0" fmla="*/ 13 h 1244613"/>
                <a:gd name="connsiteX1" fmla="*/ 615950 w 1231900"/>
                <a:gd name="connsiteY1" fmla="*/ 530238 h 1244613"/>
                <a:gd name="connsiteX2" fmla="*/ 0 w 1231900"/>
                <a:gd name="connsiteY2" fmla="*/ 635013 h 1244613"/>
                <a:gd name="connsiteX3" fmla="*/ 15875 w 1231900"/>
                <a:gd name="connsiteY3" fmla="*/ 717563 h 1244613"/>
                <a:gd name="connsiteX4" fmla="*/ 555625 w 1231900"/>
                <a:gd name="connsiteY4" fmla="*/ 669938 h 1244613"/>
                <a:gd name="connsiteX5" fmla="*/ 333375 w 1231900"/>
                <a:gd name="connsiteY5" fmla="*/ 1092213 h 1244613"/>
                <a:gd name="connsiteX6" fmla="*/ 482600 w 1231900"/>
                <a:gd name="connsiteY6" fmla="*/ 1244613 h 1244613"/>
                <a:gd name="connsiteX7" fmla="*/ 717550 w 1231900"/>
                <a:gd name="connsiteY7" fmla="*/ 708038 h 1244613"/>
                <a:gd name="connsiteX8" fmla="*/ 1174750 w 1231900"/>
                <a:gd name="connsiteY8" fmla="*/ 819163 h 1244613"/>
                <a:gd name="connsiteX9" fmla="*/ 1231900 w 1231900"/>
                <a:gd name="connsiteY9" fmla="*/ 644538 h 1244613"/>
                <a:gd name="connsiteX10" fmla="*/ 746125 w 1231900"/>
                <a:gd name="connsiteY10" fmla="*/ 539763 h 1244613"/>
                <a:gd name="connsiteX11" fmla="*/ 704850 w 1231900"/>
                <a:gd name="connsiteY11" fmla="*/ 13 h 1244613"/>
                <a:gd name="connsiteX0" fmla="*/ 704850 w 1267967"/>
                <a:gd name="connsiteY0" fmla="*/ 13 h 1244613"/>
                <a:gd name="connsiteX1" fmla="*/ 615950 w 1267967"/>
                <a:gd name="connsiteY1" fmla="*/ 530238 h 1244613"/>
                <a:gd name="connsiteX2" fmla="*/ 0 w 1267967"/>
                <a:gd name="connsiteY2" fmla="*/ 635013 h 1244613"/>
                <a:gd name="connsiteX3" fmla="*/ 15875 w 1267967"/>
                <a:gd name="connsiteY3" fmla="*/ 717563 h 1244613"/>
                <a:gd name="connsiteX4" fmla="*/ 555625 w 1267967"/>
                <a:gd name="connsiteY4" fmla="*/ 669938 h 1244613"/>
                <a:gd name="connsiteX5" fmla="*/ 333375 w 1267967"/>
                <a:gd name="connsiteY5" fmla="*/ 1092213 h 1244613"/>
                <a:gd name="connsiteX6" fmla="*/ 482600 w 1267967"/>
                <a:gd name="connsiteY6" fmla="*/ 1244613 h 1244613"/>
                <a:gd name="connsiteX7" fmla="*/ 717550 w 1267967"/>
                <a:gd name="connsiteY7" fmla="*/ 708038 h 1244613"/>
                <a:gd name="connsiteX8" fmla="*/ 1174750 w 1267967"/>
                <a:gd name="connsiteY8" fmla="*/ 819163 h 1244613"/>
                <a:gd name="connsiteX9" fmla="*/ 1231900 w 1267967"/>
                <a:gd name="connsiteY9" fmla="*/ 644538 h 1244613"/>
                <a:gd name="connsiteX10" fmla="*/ 746125 w 1267967"/>
                <a:gd name="connsiteY10" fmla="*/ 539763 h 1244613"/>
                <a:gd name="connsiteX11" fmla="*/ 704850 w 1267967"/>
                <a:gd name="connsiteY11" fmla="*/ 13 h 1244613"/>
                <a:gd name="connsiteX0" fmla="*/ 704850 w 1240109"/>
                <a:gd name="connsiteY0" fmla="*/ 13 h 1244613"/>
                <a:gd name="connsiteX1" fmla="*/ 615950 w 1240109"/>
                <a:gd name="connsiteY1" fmla="*/ 530238 h 1244613"/>
                <a:gd name="connsiteX2" fmla="*/ 0 w 1240109"/>
                <a:gd name="connsiteY2" fmla="*/ 635013 h 1244613"/>
                <a:gd name="connsiteX3" fmla="*/ 15875 w 1240109"/>
                <a:gd name="connsiteY3" fmla="*/ 717563 h 1244613"/>
                <a:gd name="connsiteX4" fmla="*/ 555625 w 1240109"/>
                <a:gd name="connsiteY4" fmla="*/ 669938 h 1244613"/>
                <a:gd name="connsiteX5" fmla="*/ 333375 w 1240109"/>
                <a:gd name="connsiteY5" fmla="*/ 1092213 h 1244613"/>
                <a:gd name="connsiteX6" fmla="*/ 482600 w 1240109"/>
                <a:gd name="connsiteY6" fmla="*/ 1244613 h 1244613"/>
                <a:gd name="connsiteX7" fmla="*/ 717550 w 1240109"/>
                <a:gd name="connsiteY7" fmla="*/ 708038 h 1244613"/>
                <a:gd name="connsiteX8" fmla="*/ 1174750 w 1240109"/>
                <a:gd name="connsiteY8" fmla="*/ 819163 h 1244613"/>
                <a:gd name="connsiteX9" fmla="*/ 1187450 w 1240109"/>
                <a:gd name="connsiteY9" fmla="*/ 615963 h 1244613"/>
                <a:gd name="connsiteX10" fmla="*/ 746125 w 1240109"/>
                <a:gd name="connsiteY10" fmla="*/ 539763 h 1244613"/>
                <a:gd name="connsiteX11" fmla="*/ 704850 w 1240109"/>
                <a:gd name="connsiteY11" fmla="*/ 13 h 1244613"/>
                <a:gd name="connsiteX0" fmla="*/ 704850 w 1240109"/>
                <a:gd name="connsiteY0" fmla="*/ 13 h 1244613"/>
                <a:gd name="connsiteX1" fmla="*/ 615950 w 1240109"/>
                <a:gd name="connsiteY1" fmla="*/ 530238 h 1244613"/>
                <a:gd name="connsiteX2" fmla="*/ 0 w 1240109"/>
                <a:gd name="connsiteY2" fmla="*/ 635013 h 1244613"/>
                <a:gd name="connsiteX3" fmla="*/ 15875 w 1240109"/>
                <a:gd name="connsiteY3" fmla="*/ 717563 h 1244613"/>
                <a:gd name="connsiteX4" fmla="*/ 555625 w 1240109"/>
                <a:gd name="connsiteY4" fmla="*/ 669938 h 1244613"/>
                <a:gd name="connsiteX5" fmla="*/ 333375 w 1240109"/>
                <a:gd name="connsiteY5" fmla="*/ 1092213 h 1244613"/>
                <a:gd name="connsiteX6" fmla="*/ 482600 w 1240109"/>
                <a:gd name="connsiteY6" fmla="*/ 1244613 h 1244613"/>
                <a:gd name="connsiteX7" fmla="*/ 717550 w 1240109"/>
                <a:gd name="connsiteY7" fmla="*/ 708038 h 1244613"/>
                <a:gd name="connsiteX8" fmla="*/ 1174750 w 1240109"/>
                <a:gd name="connsiteY8" fmla="*/ 819163 h 1244613"/>
                <a:gd name="connsiteX9" fmla="*/ 1187450 w 1240109"/>
                <a:gd name="connsiteY9" fmla="*/ 615963 h 1244613"/>
                <a:gd name="connsiteX10" fmla="*/ 746125 w 1240109"/>
                <a:gd name="connsiteY10" fmla="*/ 539763 h 1244613"/>
                <a:gd name="connsiteX11" fmla="*/ 704850 w 1240109"/>
                <a:gd name="connsiteY11" fmla="*/ 13 h 1244613"/>
                <a:gd name="connsiteX0" fmla="*/ 704850 w 1221240"/>
                <a:gd name="connsiteY0" fmla="*/ 13 h 1244613"/>
                <a:gd name="connsiteX1" fmla="*/ 615950 w 1221240"/>
                <a:gd name="connsiteY1" fmla="*/ 530238 h 1244613"/>
                <a:gd name="connsiteX2" fmla="*/ 0 w 1221240"/>
                <a:gd name="connsiteY2" fmla="*/ 635013 h 1244613"/>
                <a:gd name="connsiteX3" fmla="*/ 15875 w 1221240"/>
                <a:gd name="connsiteY3" fmla="*/ 717563 h 1244613"/>
                <a:gd name="connsiteX4" fmla="*/ 555625 w 1221240"/>
                <a:gd name="connsiteY4" fmla="*/ 669938 h 1244613"/>
                <a:gd name="connsiteX5" fmla="*/ 333375 w 1221240"/>
                <a:gd name="connsiteY5" fmla="*/ 1092213 h 1244613"/>
                <a:gd name="connsiteX6" fmla="*/ 482600 w 1221240"/>
                <a:gd name="connsiteY6" fmla="*/ 1244613 h 1244613"/>
                <a:gd name="connsiteX7" fmla="*/ 717550 w 1221240"/>
                <a:gd name="connsiteY7" fmla="*/ 708038 h 1244613"/>
                <a:gd name="connsiteX8" fmla="*/ 1174750 w 1221240"/>
                <a:gd name="connsiteY8" fmla="*/ 819163 h 1244613"/>
                <a:gd name="connsiteX9" fmla="*/ 1143000 w 1221240"/>
                <a:gd name="connsiteY9" fmla="*/ 609613 h 1244613"/>
                <a:gd name="connsiteX10" fmla="*/ 746125 w 1221240"/>
                <a:gd name="connsiteY10" fmla="*/ 539763 h 1244613"/>
                <a:gd name="connsiteX11" fmla="*/ 704850 w 1221240"/>
                <a:gd name="connsiteY11" fmla="*/ 13 h 1244613"/>
                <a:gd name="connsiteX0" fmla="*/ 704850 w 1222118"/>
                <a:gd name="connsiteY0" fmla="*/ 13 h 1244613"/>
                <a:gd name="connsiteX1" fmla="*/ 615950 w 1222118"/>
                <a:gd name="connsiteY1" fmla="*/ 530238 h 1244613"/>
                <a:gd name="connsiteX2" fmla="*/ 0 w 1222118"/>
                <a:gd name="connsiteY2" fmla="*/ 635013 h 1244613"/>
                <a:gd name="connsiteX3" fmla="*/ 15875 w 1222118"/>
                <a:gd name="connsiteY3" fmla="*/ 717563 h 1244613"/>
                <a:gd name="connsiteX4" fmla="*/ 555625 w 1222118"/>
                <a:gd name="connsiteY4" fmla="*/ 669938 h 1244613"/>
                <a:gd name="connsiteX5" fmla="*/ 333375 w 1222118"/>
                <a:gd name="connsiteY5" fmla="*/ 1092213 h 1244613"/>
                <a:gd name="connsiteX6" fmla="*/ 482600 w 1222118"/>
                <a:gd name="connsiteY6" fmla="*/ 1244613 h 1244613"/>
                <a:gd name="connsiteX7" fmla="*/ 717550 w 1222118"/>
                <a:gd name="connsiteY7" fmla="*/ 708038 h 1244613"/>
                <a:gd name="connsiteX8" fmla="*/ 1174750 w 1222118"/>
                <a:gd name="connsiteY8" fmla="*/ 819163 h 1244613"/>
                <a:gd name="connsiteX9" fmla="*/ 1143000 w 1222118"/>
                <a:gd name="connsiteY9" fmla="*/ 609613 h 1244613"/>
                <a:gd name="connsiteX10" fmla="*/ 746125 w 1222118"/>
                <a:gd name="connsiteY10" fmla="*/ 539763 h 1244613"/>
                <a:gd name="connsiteX11" fmla="*/ 704850 w 1222118"/>
                <a:gd name="connsiteY11" fmla="*/ 13 h 1244613"/>
                <a:gd name="connsiteX0" fmla="*/ 704850 w 1229295"/>
                <a:gd name="connsiteY0" fmla="*/ 13 h 1244613"/>
                <a:gd name="connsiteX1" fmla="*/ 615950 w 1229295"/>
                <a:gd name="connsiteY1" fmla="*/ 530238 h 1244613"/>
                <a:gd name="connsiteX2" fmla="*/ 0 w 1229295"/>
                <a:gd name="connsiteY2" fmla="*/ 635013 h 1244613"/>
                <a:gd name="connsiteX3" fmla="*/ 15875 w 1229295"/>
                <a:gd name="connsiteY3" fmla="*/ 717563 h 1244613"/>
                <a:gd name="connsiteX4" fmla="*/ 555625 w 1229295"/>
                <a:gd name="connsiteY4" fmla="*/ 669938 h 1244613"/>
                <a:gd name="connsiteX5" fmla="*/ 333375 w 1229295"/>
                <a:gd name="connsiteY5" fmla="*/ 1092213 h 1244613"/>
                <a:gd name="connsiteX6" fmla="*/ 482600 w 1229295"/>
                <a:gd name="connsiteY6" fmla="*/ 1244613 h 1244613"/>
                <a:gd name="connsiteX7" fmla="*/ 717550 w 1229295"/>
                <a:gd name="connsiteY7" fmla="*/ 708038 h 1244613"/>
                <a:gd name="connsiteX8" fmla="*/ 1174750 w 1229295"/>
                <a:gd name="connsiteY8" fmla="*/ 819163 h 1244613"/>
                <a:gd name="connsiteX9" fmla="*/ 1162050 w 1229295"/>
                <a:gd name="connsiteY9" fmla="*/ 609613 h 1244613"/>
                <a:gd name="connsiteX10" fmla="*/ 746125 w 1229295"/>
                <a:gd name="connsiteY10" fmla="*/ 539763 h 1244613"/>
                <a:gd name="connsiteX11" fmla="*/ 704850 w 1229295"/>
                <a:gd name="connsiteY11" fmla="*/ 13 h 1244613"/>
                <a:gd name="connsiteX0" fmla="*/ 704850 w 1196569"/>
                <a:gd name="connsiteY0" fmla="*/ 13 h 1244613"/>
                <a:gd name="connsiteX1" fmla="*/ 615950 w 1196569"/>
                <a:gd name="connsiteY1" fmla="*/ 530238 h 1244613"/>
                <a:gd name="connsiteX2" fmla="*/ 0 w 1196569"/>
                <a:gd name="connsiteY2" fmla="*/ 635013 h 1244613"/>
                <a:gd name="connsiteX3" fmla="*/ 15875 w 1196569"/>
                <a:gd name="connsiteY3" fmla="*/ 717563 h 1244613"/>
                <a:gd name="connsiteX4" fmla="*/ 555625 w 1196569"/>
                <a:gd name="connsiteY4" fmla="*/ 669938 h 1244613"/>
                <a:gd name="connsiteX5" fmla="*/ 333375 w 1196569"/>
                <a:gd name="connsiteY5" fmla="*/ 1092213 h 1244613"/>
                <a:gd name="connsiteX6" fmla="*/ 482600 w 1196569"/>
                <a:gd name="connsiteY6" fmla="*/ 1244613 h 1244613"/>
                <a:gd name="connsiteX7" fmla="*/ 717550 w 1196569"/>
                <a:gd name="connsiteY7" fmla="*/ 708038 h 1244613"/>
                <a:gd name="connsiteX8" fmla="*/ 1114425 w 1196569"/>
                <a:gd name="connsiteY8" fmla="*/ 831863 h 1244613"/>
                <a:gd name="connsiteX9" fmla="*/ 1162050 w 1196569"/>
                <a:gd name="connsiteY9" fmla="*/ 609613 h 1244613"/>
                <a:gd name="connsiteX10" fmla="*/ 746125 w 1196569"/>
                <a:gd name="connsiteY10" fmla="*/ 539763 h 1244613"/>
                <a:gd name="connsiteX11" fmla="*/ 704850 w 1196569"/>
                <a:gd name="connsiteY11" fmla="*/ 13 h 1244613"/>
                <a:gd name="connsiteX0" fmla="*/ 704850 w 1193568"/>
                <a:gd name="connsiteY0" fmla="*/ 13 h 1244613"/>
                <a:gd name="connsiteX1" fmla="*/ 615950 w 1193568"/>
                <a:gd name="connsiteY1" fmla="*/ 530238 h 1244613"/>
                <a:gd name="connsiteX2" fmla="*/ 0 w 1193568"/>
                <a:gd name="connsiteY2" fmla="*/ 635013 h 1244613"/>
                <a:gd name="connsiteX3" fmla="*/ 15875 w 1193568"/>
                <a:gd name="connsiteY3" fmla="*/ 717563 h 1244613"/>
                <a:gd name="connsiteX4" fmla="*/ 555625 w 1193568"/>
                <a:gd name="connsiteY4" fmla="*/ 669938 h 1244613"/>
                <a:gd name="connsiteX5" fmla="*/ 333375 w 1193568"/>
                <a:gd name="connsiteY5" fmla="*/ 1092213 h 1244613"/>
                <a:gd name="connsiteX6" fmla="*/ 482600 w 1193568"/>
                <a:gd name="connsiteY6" fmla="*/ 1244613 h 1244613"/>
                <a:gd name="connsiteX7" fmla="*/ 717550 w 1193568"/>
                <a:gd name="connsiteY7" fmla="*/ 708038 h 1244613"/>
                <a:gd name="connsiteX8" fmla="*/ 1114425 w 1193568"/>
                <a:gd name="connsiteY8" fmla="*/ 831863 h 1244613"/>
                <a:gd name="connsiteX9" fmla="*/ 1162050 w 1193568"/>
                <a:gd name="connsiteY9" fmla="*/ 609613 h 1244613"/>
                <a:gd name="connsiteX10" fmla="*/ 746125 w 1193568"/>
                <a:gd name="connsiteY10" fmla="*/ 539763 h 1244613"/>
                <a:gd name="connsiteX11" fmla="*/ 704850 w 1193568"/>
                <a:gd name="connsiteY11" fmla="*/ 13 h 1244613"/>
                <a:gd name="connsiteX0" fmla="*/ 704850 w 1232236"/>
                <a:gd name="connsiteY0" fmla="*/ 13 h 1244613"/>
                <a:gd name="connsiteX1" fmla="*/ 615950 w 1232236"/>
                <a:gd name="connsiteY1" fmla="*/ 530238 h 1244613"/>
                <a:gd name="connsiteX2" fmla="*/ 0 w 1232236"/>
                <a:gd name="connsiteY2" fmla="*/ 635013 h 1244613"/>
                <a:gd name="connsiteX3" fmla="*/ 15875 w 1232236"/>
                <a:gd name="connsiteY3" fmla="*/ 717563 h 1244613"/>
                <a:gd name="connsiteX4" fmla="*/ 555625 w 1232236"/>
                <a:gd name="connsiteY4" fmla="*/ 669938 h 1244613"/>
                <a:gd name="connsiteX5" fmla="*/ 333375 w 1232236"/>
                <a:gd name="connsiteY5" fmla="*/ 1092213 h 1244613"/>
                <a:gd name="connsiteX6" fmla="*/ 482600 w 1232236"/>
                <a:gd name="connsiteY6" fmla="*/ 1244613 h 1244613"/>
                <a:gd name="connsiteX7" fmla="*/ 717550 w 1232236"/>
                <a:gd name="connsiteY7" fmla="*/ 708038 h 1244613"/>
                <a:gd name="connsiteX8" fmla="*/ 1114425 w 1232236"/>
                <a:gd name="connsiteY8" fmla="*/ 831863 h 1244613"/>
                <a:gd name="connsiteX9" fmla="*/ 1209675 w 1232236"/>
                <a:gd name="connsiteY9" fmla="*/ 641363 h 1244613"/>
                <a:gd name="connsiteX10" fmla="*/ 746125 w 1232236"/>
                <a:gd name="connsiteY10" fmla="*/ 539763 h 1244613"/>
                <a:gd name="connsiteX11" fmla="*/ 704850 w 1232236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44613"/>
                <a:gd name="connsiteX1" fmla="*/ 615950 w 1236294"/>
                <a:gd name="connsiteY1" fmla="*/ 530238 h 1244613"/>
                <a:gd name="connsiteX2" fmla="*/ 0 w 1236294"/>
                <a:gd name="connsiteY2" fmla="*/ 635013 h 1244613"/>
                <a:gd name="connsiteX3" fmla="*/ 15875 w 1236294"/>
                <a:gd name="connsiteY3" fmla="*/ 717563 h 1244613"/>
                <a:gd name="connsiteX4" fmla="*/ 555625 w 1236294"/>
                <a:gd name="connsiteY4" fmla="*/ 669938 h 1244613"/>
                <a:gd name="connsiteX5" fmla="*/ 333375 w 1236294"/>
                <a:gd name="connsiteY5" fmla="*/ 1092213 h 1244613"/>
                <a:gd name="connsiteX6" fmla="*/ 482600 w 1236294"/>
                <a:gd name="connsiteY6" fmla="*/ 1244613 h 1244613"/>
                <a:gd name="connsiteX7" fmla="*/ 717550 w 1236294"/>
                <a:gd name="connsiteY7" fmla="*/ 708038 h 1244613"/>
                <a:gd name="connsiteX8" fmla="*/ 1130300 w 1236294"/>
                <a:gd name="connsiteY8" fmla="*/ 825513 h 1244613"/>
                <a:gd name="connsiteX9" fmla="*/ 1209675 w 1236294"/>
                <a:gd name="connsiteY9" fmla="*/ 641363 h 1244613"/>
                <a:gd name="connsiteX10" fmla="*/ 746125 w 1236294"/>
                <a:gd name="connsiteY10" fmla="*/ 539763 h 1244613"/>
                <a:gd name="connsiteX11" fmla="*/ 704850 w 1236294"/>
                <a:gd name="connsiteY11" fmla="*/ 13 h 1244613"/>
                <a:gd name="connsiteX0" fmla="*/ 704850 w 1236294"/>
                <a:gd name="connsiteY0" fmla="*/ 13 h 1262556"/>
                <a:gd name="connsiteX1" fmla="*/ 615950 w 1236294"/>
                <a:gd name="connsiteY1" fmla="*/ 530238 h 1262556"/>
                <a:gd name="connsiteX2" fmla="*/ 0 w 1236294"/>
                <a:gd name="connsiteY2" fmla="*/ 635013 h 1262556"/>
                <a:gd name="connsiteX3" fmla="*/ 15875 w 1236294"/>
                <a:gd name="connsiteY3" fmla="*/ 717563 h 1262556"/>
                <a:gd name="connsiteX4" fmla="*/ 555625 w 1236294"/>
                <a:gd name="connsiteY4" fmla="*/ 669938 h 1262556"/>
                <a:gd name="connsiteX5" fmla="*/ 333375 w 1236294"/>
                <a:gd name="connsiteY5" fmla="*/ 1092213 h 1262556"/>
                <a:gd name="connsiteX6" fmla="*/ 482600 w 1236294"/>
                <a:gd name="connsiteY6" fmla="*/ 1244613 h 1262556"/>
                <a:gd name="connsiteX7" fmla="*/ 717550 w 1236294"/>
                <a:gd name="connsiteY7" fmla="*/ 708038 h 1262556"/>
                <a:gd name="connsiteX8" fmla="*/ 1130300 w 1236294"/>
                <a:gd name="connsiteY8" fmla="*/ 825513 h 1262556"/>
                <a:gd name="connsiteX9" fmla="*/ 1209675 w 1236294"/>
                <a:gd name="connsiteY9" fmla="*/ 641363 h 1262556"/>
                <a:gd name="connsiteX10" fmla="*/ 746125 w 1236294"/>
                <a:gd name="connsiteY10" fmla="*/ 539763 h 1262556"/>
                <a:gd name="connsiteX11" fmla="*/ 704850 w 1236294"/>
                <a:gd name="connsiteY11" fmla="*/ 13 h 12625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337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337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6456"/>
                <a:gd name="connsiteX1" fmla="*/ 615950 w 1236294"/>
                <a:gd name="connsiteY1" fmla="*/ 530238 h 1226456"/>
                <a:gd name="connsiteX2" fmla="*/ 0 w 1236294"/>
                <a:gd name="connsiteY2" fmla="*/ 635013 h 1226456"/>
                <a:gd name="connsiteX3" fmla="*/ 15875 w 1236294"/>
                <a:gd name="connsiteY3" fmla="*/ 717563 h 1226456"/>
                <a:gd name="connsiteX4" fmla="*/ 555625 w 1236294"/>
                <a:gd name="connsiteY4" fmla="*/ 669938 h 1226456"/>
                <a:gd name="connsiteX5" fmla="*/ 339725 w 1236294"/>
                <a:gd name="connsiteY5" fmla="*/ 1092213 h 1226456"/>
                <a:gd name="connsiteX6" fmla="*/ 520700 w 1236294"/>
                <a:gd name="connsiteY6" fmla="*/ 1203338 h 1226456"/>
                <a:gd name="connsiteX7" fmla="*/ 717550 w 1236294"/>
                <a:gd name="connsiteY7" fmla="*/ 708038 h 1226456"/>
                <a:gd name="connsiteX8" fmla="*/ 1130300 w 1236294"/>
                <a:gd name="connsiteY8" fmla="*/ 825513 h 1226456"/>
                <a:gd name="connsiteX9" fmla="*/ 1209675 w 1236294"/>
                <a:gd name="connsiteY9" fmla="*/ 641363 h 1226456"/>
                <a:gd name="connsiteX10" fmla="*/ 746125 w 1236294"/>
                <a:gd name="connsiteY10" fmla="*/ 539763 h 1226456"/>
                <a:gd name="connsiteX11" fmla="*/ 704850 w 1236294"/>
                <a:gd name="connsiteY11" fmla="*/ 13 h 1226456"/>
                <a:gd name="connsiteX0" fmla="*/ 704850 w 1236294"/>
                <a:gd name="connsiteY0" fmla="*/ 13 h 1225511"/>
                <a:gd name="connsiteX1" fmla="*/ 615950 w 1236294"/>
                <a:gd name="connsiteY1" fmla="*/ 530238 h 1225511"/>
                <a:gd name="connsiteX2" fmla="*/ 0 w 1236294"/>
                <a:gd name="connsiteY2" fmla="*/ 635013 h 1225511"/>
                <a:gd name="connsiteX3" fmla="*/ 15875 w 1236294"/>
                <a:gd name="connsiteY3" fmla="*/ 717563 h 1225511"/>
                <a:gd name="connsiteX4" fmla="*/ 555625 w 1236294"/>
                <a:gd name="connsiteY4" fmla="*/ 669938 h 1225511"/>
                <a:gd name="connsiteX5" fmla="*/ 339725 w 1236294"/>
                <a:gd name="connsiteY5" fmla="*/ 1092213 h 1225511"/>
                <a:gd name="connsiteX6" fmla="*/ 520700 w 1236294"/>
                <a:gd name="connsiteY6" fmla="*/ 1203338 h 1225511"/>
                <a:gd name="connsiteX7" fmla="*/ 717550 w 1236294"/>
                <a:gd name="connsiteY7" fmla="*/ 708038 h 1225511"/>
                <a:gd name="connsiteX8" fmla="*/ 1130300 w 1236294"/>
                <a:gd name="connsiteY8" fmla="*/ 825513 h 1225511"/>
                <a:gd name="connsiteX9" fmla="*/ 1209675 w 1236294"/>
                <a:gd name="connsiteY9" fmla="*/ 641363 h 1225511"/>
                <a:gd name="connsiteX10" fmla="*/ 746125 w 1236294"/>
                <a:gd name="connsiteY10" fmla="*/ 539763 h 1225511"/>
                <a:gd name="connsiteX11" fmla="*/ 704850 w 1236294"/>
                <a:gd name="connsiteY11" fmla="*/ 13 h 1225511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39725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49250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04850 w 1236294"/>
                <a:gd name="connsiteY0" fmla="*/ 13 h 1227786"/>
                <a:gd name="connsiteX1" fmla="*/ 615950 w 1236294"/>
                <a:gd name="connsiteY1" fmla="*/ 530238 h 1227786"/>
                <a:gd name="connsiteX2" fmla="*/ 0 w 1236294"/>
                <a:gd name="connsiteY2" fmla="*/ 635013 h 1227786"/>
                <a:gd name="connsiteX3" fmla="*/ 15875 w 1236294"/>
                <a:gd name="connsiteY3" fmla="*/ 717563 h 1227786"/>
                <a:gd name="connsiteX4" fmla="*/ 555625 w 1236294"/>
                <a:gd name="connsiteY4" fmla="*/ 669938 h 1227786"/>
                <a:gd name="connsiteX5" fmla="*/ 349250 w 1236294"/>
                <a:gd name="connsiteY5" fmla="*/ 1092213 h 1227786"/>
                <a:gd name="connsiteX6" fmla="*/ 520700 w 1236294"/>
                <a:gd name="connsiteY6" fmla="*/ 1203338 h 1227786"/>
                <a:gd name="connsiteX7" fmla="*/ 717550 w 1236294"/>
                <a:gd name="connsiteY7" fmla="*/ 708038 h 1227786"/>
                <a:gd name="connsiteX8" fmla="*/ 1130300 w 1236294"/>
                <a:gd name="connsiteY8" fmla="*/ 825513 h 1227786"/>
                <a:gd name="connsiteX9" fmla="*/ 1209675 w 1236294"/>
                <a:gd name="connsiteY9" fmla="*/ 641363 h 1227786"/>
                <a:gd name="connsiteX10" fmla="*/ 746125 w 1236294"/>
                <a:gd name="connsiteY10" fmla="*/ 539763 h 1227786"/>
                <a:gd name="connsiteX11" fmla="*/ 704850 w 1236294"/>
                <a:gd name="connsiteY11" fmla="*/ 13 h 1227786"/>
                <a:gd name="connsiteX0" fmla="*/ 769883 w 1301327"/>
                <a:gd name="connsiteY0" fmla="*/ 13 h 1227786"/>
                <a:gd name="connsiteX1" fmla="*/ 680983 w 1301327"/>
                <a:gd name="connsiteY1" fmla="*/ 530238 h 1227786"/>
                <a:gd name="connsiteX2" fmla="*/ 65033 w 1301327"/>
                <a:gd name="connsiteY2" fmla="*/ 635013 h 1227786"/>
                <a:gd name="connsiteX3" fmla="*/ 80908 w 1301327"/>
                <a:gd name="connsiteY3" fmla="*/ 717563 h 1227786"/>
                <a:gd name="connsiteX4" fmla="*/ 620658 w 1301327"/>
                <a:gd name="connsiteY4" fmla="*/ 669938 h 1227786"/>
                <a:gd name="connsiteX5" fmla="*/ 414283 w 1301327"/>
                <a:gd name="connsiteY5" fmla="*/ 1092213 h 1227786"/>
                <a:gd name="connsiteX6" fmla="*/ 585733 w 1301327"/>
                <a:gd name="connsiteY6" fmla="*/ 1203338 h 1227786"/>
                <a:gd name="connsiteX7" fmla="*/ 782583 w 1301327"/>
                <a:gd name="connsiteY7" fmla="*/ 708038 h 1227786"/>
                <a:gd name="connsiteX8" fmla="*/ 1195333 w 1301327"/>
                <a:gd name="connsiteY8" fmla="*/ 825513 h 1227786"/>
                <a:gd name="connsiteX9" fmla="*/ 1274708 w 1301327"/>
                <a:gd name="connsiteY9" fmla="*/ 641363 h 1227786"/>
                <a:gd name="connsiteX10" fmla="*/ 811158 w 1301327"/>
                <a:gd name="connsiteY10" fmla="*/ 539763 h 1227786"/>
                <a:gd name="connsiteX11" fmla="*/ 769883 w 1301327"/>
                <a:gd name="connsiteY11" fmla="*/ 13 h 1227786"/>
                <a:gd name="connsiteX0" fmla="*/ 749415 w 1280859"/>
                <a:gd name="connsiteY0" fmla="*/ 13 h 1227786"/>
                <a:gd name="connsiteX1" fmla="*/ 660515 w 1280859"/>
                <a:gd name="connsiteY1" fmla="*/ 530238 h 1227786"/>
                <a:gd name="connsiteX2" fmla="*/ 44565 w 1280859"/>
                <a:gd name="connsiteY2" fmla="*/ 635013 h 1227786"/>
                <a:gd name="connsiteX3" fmla="*/ 123940 w 1280859"/>
                <a:gd name="connsiteY3" fmla="*/ 720738 h 1227786"/>
                <a:gd name="connsiteX4" fmla="*/ 600190 w 1280859"/>
                <a:gd name="connsiteY4" fmla="*/ 669938 h 1227786"/>
                <a:gd name="connsiteX5" fmla="*/ 393815 w 1280859"/>
                <a:gd name="connsiteY5" fmla="*/ 1092213 h 1227786"/>
                <a:gd name="connsiteX6" fmla="*/ 565265 w 1280859"/>
                <a:gd name="connsiteY6" fmla="*/ 1203338 h 1227786"/>
                <a:gd name="connsiteX7" fmla="*/ 762115 w 1280859"/>
                <a:gd name="connsiteY7" fmla="*/ 708038 h 1227786"/>
                <a:gd name="connsiteX8" fmla="*/ 1174865 w 1280859"/>
                <a:gd name="connsiteY8" fmla="*/ 825513 h 1227786"/>
                <a:gd name="connsiteX9" fmla="*/ 1254240 w 1280859"/>
                <a:gd name="connsiteY9" fmla="*/ 641363 h 1227786"/>
                <a:gd name="connsiteX10" fmla="*/ 790690 w 1280859"/>
                <a:gd name="connsiteY10" fmla="*/ 539763 h 1227786"/>
                <a:gd name="connsiteX11" fmla="*/ 749415 w 1280859"/>
                <a:gd name="connsiteY11" fmla="*/ 13 h 1227786"/>
                <a:gd name="connsiteX0" fmla="*/ 675649 w 1207093"/>
                <a:gd name="connsiteY0" fmla="*/ 13 h 1227786"/>
                <a:gd name="connsiteX1" fmla="*/ 586749 w 1207093"/>
                <a:gd name="connsiteY1" fmla="*/ 530238 h 1227786"/>
                <a:gd name="connsiteX2" fmla="*/ 81924 w 1207093"/>
                <a:gd name="connsiteY2" fmla="*/ 600088 h 1227786"/>
                <a:gd name="connsiteX3" fmla="*/ 50174 w 1207093"/>
                <a:gd name="connsiteY3" fmla="*/ 720738 h 1227786"/>
                <a:gd name="connsiteX4" fmla="*/ 526424 w 1207093"/>
                <a:gd name="connsiteY4" fmla="*/ 669938 h 1227786"/>
                <a:gd name="connsiteX5" fmla="*/ 320049 w 1207093"/>
                <a:gd name="connsiteY5" fmla="*/ 1092213 h 1227786"/>
                <a:gd name="connsiteX6" fmla="*/ 491499 w 1207093"/>
                <a:gd name="connsiteY6" fmla="*/ 1203338 h 1227786"/>
                <a:gd name="connsiteX7" fmla="*/ 688349 w 1207093"/>
                <a:gd name="connsiteY7" fmla="*/ 708038 h 1227786"/>
                <a:gd name="connsiteX8" fmla="*/ 1101099 w 1207093"/>
                <a:gd name="connsiteY8" fmla="*/ 825513 h 1227786"/>
                <a:gd name="connsiteX9" fmla="*/ 1180474 w 1207093"/>
                <a:gd name="connsiteY9" fmla="*/ 641363 h 1227786"/>
                <a:gd name="connsiteX10" fmla="*/ 716924 w 1207093"/>
                <a:gd name="connsiteY10" fmla="*/ 539763 h 1227786"/>
                <a:gd name="connsiteX11" fmla="*/ 675649 w 1207093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  <a:gd name="connsiteX0" fmla="*/ 710106 w 1241550"/>
                <a:gd name="connsiteY0" fmla="*/ 13 h 1227786"/>
                <a:gd name="connsiteX1" fmla="*/ 621206 w 1241550"/>
                <a:gd name="connsiteY1" fmla="*/ 530238 h 1227786"/>
                <a:gd name="connsiteX2" fmla="*/ 116381 w 1241550"/>
                <a:gd name="connsiteY2" fmla="*/ 600088 h 1227786"/>
                <a:gd name="connsiteX3" fmla="*/ 33831 w 1241550"/>
                <a:gd name="connsiteY3" fmla="*/ 720738 h 1227786"/>
                <a:gd name="connsiteX4" fmla="*/ 560881 w 1241550"/>
                <a:gd name="connsiteY4" fmla="*/ 669938 h 1227786"/>
                <a:gd name="connsiteX5" fmla="*/ 354506 w 1241550"/>
                <a:gd name="connsiteY5" fmla="*/ 1092213 h 1227786"/>
                <a:gd name="connsiteX6" fmla="*/ 525956 w 1241550"/>
                <a:gd name="connsiteY6" fmla="*/ 1203338 h 1227786"/>
                <a:gd name="connsiteX7" fmla="*/ 722806 w 1241550"/>
                <a:gd name="connsiteY7" fmla="*/ 708038 h 1227786"/>
                <a:gd name="connsiteX8" fmla="*/ 1135556 w 1241550"/>
                <a:gd name="connsiteY8" fmla="*/ 825513 h 1227786"/>
                <a:gd name="connsiteX9" fmla="*/ 1214931 w 1241550"/>
                <a:gd name="connsiteY9" fmla="*/ 641363 h 1227786"/>
                <a:gd name="connsiteX10" fmla="*/ 751381 w 1241550"/>
                <a:gd name="connsiteY10" fmla="*/ 539763 h 1227786"/>
                <a:gd name="connsiteX11" fmla="*/ 710106 w 1241550"/>
                <a:gd name="connsiteY11" fmla="*/ 13 h 1227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550" h="1227786">
                  <a:moveTo>
                    <a:pt x="710106" y="13"/>
                  </a:moveTo>
                  <a:cubicBezTo>
                    <a:pt x="647135" y="1601"/>
                    <a:pt x="640256" y="433930"/>
                    <a:pt x="621206" y="530238"/>
                  </a:cubicBezTo>
                  <a:cubicBezTo>
                    <a:pt x="452931" y="553521"/>
                    <a:pt x="216394" y="568867"/>
                    <a:pt x="116381" y="600088"/>
                  </a:cubicBezTo>
                  <a:cubicBezTo>
                    <a:pt x="16368" y="631309"/>
                    <a:pt x="-40252" y="709096"/>
                    <a:pt x="33831" y="720738"/>
                  </a:cubicBezTo>
                  <a:cubicBezTo>
                    <a:pt x="107914" y="732380"/>
                    <a:pt x="505318" y="607496"/>
                    <a:pt x="560881" y="669938"/>
                  </a:cubicBezTo>
                  <a:cubicBezTo>
                    <a:pt x="567231" y="751430"/>
                    <a:pt x="382552" y="987438"/>
                    <a:pt x="354506" y="1092213"/>
                  </a:cubicBezTo>
                  <a:cubicBezTo>
                    <a:pt x="326460" y="1196988"/>
                    <a:pt x="464573" y="1267367"/>
                    <a:pt x="525956" y="1203338"/>
                  </a:cubicBezTo>
                  <a:cubicBezTo>
                    <a:pt x="587339" y="1139309"/>
                    <a:pt x="687881" y="796938"/>
                    <a:pt x="722806" y="708038"/>
                  </a:cubicBezTo>
                  <a:cubicBezTo>
                    <a:pt x="818585" y="702746"/>
                    <a:pt x="1053535" y="836625"/>
                    <a:pt x="1135556" y="825513"/>
                  </a:cubicBezTo>
                  <a:cubicBezTo>
                    <a:pt x="1217577" y="814401"/>
                    <a:pt x="1278960" y="688988"/>
                    <a:pt x="1214931" y="641363"/>
                  </a:cubicBezTo>
                  <a:cubicBezTo>
                    <a:pt x="1150902" y="593738"/>
                    <a:pt x="851923" y="523359"/>
                    <a:pt x="751381" y="539763"/>
                  </a:cubicBezTo>
                  <a:cubicBezTo>
                    <a:pt x="815939" y="137067"/>
                    <a:pt x="773077" y="-1575"/>
                    <a:pt x="710106" y="1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/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153520" y="1655665"/>
              <a:ext cx="354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i="1" baseline="-250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lang="ru-RU" sz="2000" b="1" i="1" baseline="-250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Формула"/>
          <p:cNvSpPr txBox="1"/>
          <p:nvPr/>
        </p:nvSpPr>
        <p:spPr>
          <a:xfrm>
            <a:off x="5789386" y="1685698"/>
            <a:ext cx="2696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cs typeface="Times New Roman" panose="02020603050405020304" pitchFamily="18" charset="0"/>
              </a:rPr>
              <a:t>=($A$1 &amp; C1) ^ 2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sp>
        <p:nvSpPr>
          <p:cNvPr id="20" name="Адрес ячейки В1"/>
          <p:cNvSpPr txBox="1"/>
          <p:nvPr/>
        </p:nvSpPr>
        <p:spPr>
          <a:xfrm>
            <a:off x="2513836" y="1707638"/>
            <a:ext cx="4539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cs typeface="Times New Roman" panose="02020603050405020304" pitchFamily="18" charset="0"/>
              </a:rPr>
              <a:t>B1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sp>
        <p:nvSpPr>
          <p:cNvPr id="21" name="Прямоугольный треугольник 20"/>
          <p:cNvSpPr/>
          <p:nvPr/>
        </p:nvSpPr>
        <p:spPr>
          <a:xfrm flipH="1">
            <a:off x="2842114" y="2344175"/>
            <a:ext cx="338147" cy="320495"/>
          </a:xfrm>
          <a:prstGeom prst="rtTriangl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Внск Адрес ячейки"/>
          <p:cNvSpPr txBox="1"/>
          <p:nvPr/>
        </p:nvSpPr>
        <p:spPr>
          <a:xfrm>
            <a:off x="2341825" y="1069588"/>
            <a:ext cx="3294382" cy="400110"/>
          </a:xfrm>
          <a:prstGeom prst="wedgeRectCallout">
            <a:avLst>
              <a:gd name="adj1" fmla="val -20274"/>
              <a:gd name="adj2" fmla="val 117052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Адрес активной ячейки</a:t>
            </a:r>
            <a:endParaRPr lang="ru-RU" sz="2000" dirty="0"/>
          </a:p>
        </p:txBody>
      </p:sp>
      <p:sp>
        <p:nvSpPr>
          <p:cNvPr id="23" name="Внск Строка формул"/>
          <p:cNvSpPr txBox="1"/>
          <p:nvPr/>
        </p:nvSpPr>
        <p:spPr>
          <a:xfrm>
            <a:off x="5730105" y="1069588"/>
            <a:ext cx="3090044" cy="400110"/>
          </a:xfrm>
          <a:prstGeom prst="wedgeRectCallout">
            <a:avLst>
              <a:gd name="adj1" fmla="val -20316"/>
              <a:gd name="adj2" fmla="val 11367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>
              <a:defRPr sz="20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ctr"/>
            <a:r>
              <a:rPr lang="ru-RU" dirty="0"/>
              <a:t>Строка формул</a:t>
            </a:r>
          </a:p>
        </p:txBody>
      </p:sp>
      <p:grpSp>
        <p:nvGrpSpPr>
          <p:cNvPr id="4" name="Акт. яч. зеленая рамка"/>
          <p:cNvGrpSpPr/>
          <p:nvPr/>
        </p:nvGrpSpPr>
        <p:grpSpPr>
          <a:xfrm>
            <a:off x="5032758" y="2687921"/>
            <a:ext cx="1961699" cy="540000"/>
            <a:chOff x="2976455" y="3032667"/>
            <a:chExt cx="1811369" cy="54000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4679824" y="3464667"/>
              <a:ext cx="108000" cy="10800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2976455" y="3032667"/>
              <a:ext cx="1761785" cy="486000"/>
            </a:xfrm>
            <a:prstGeom prst="rect">
              <a:avLst/>
            </a:prstGeom>
            <a:noFill/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4" name="5 в строке формул"/>
          <p:cNvSpPr txBox="1"/>
          <p:nvPr/>
        </p:nvSpPr>
        <p:spPr>
          <a:xfrm>
            <a:off x="5800210" y="1685698"/>
            <a:ext cx="326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cs typeface="Times New Roman" panose="02020603050405020304" pitchFamily="18" charset="0"/>
              </a:rPr>
              <a:t>5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sp>
        <p:nvSpPr>
          <p:cNvPr id="25" name="5 в В1"/>
          <p:cNvSpPr txBox="1"/>
          <p:nvPr/>
        </p:nvSpPr>
        <p:spPr>
          <a:xfrm>
            <a:off x="6609938" y="2716388"/>
            <a:ext cx="3260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cs typeface="Times New Roman" panose="02020603050405020304" pitchFamily="18" charset="0"/>
              </a:rPr>
              <a:t>5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sp>
        <p:nvSpPr>
          <p:cNvPr id="9" name="Принять формулу"/>
          <p:cNvSpPr/>
          <p:nvPr/>
        </p:nvSpPr>
        <p:spPr>
          <a:xfrm>
            <a:off x="4646242" y="1655665"/>
            <a:ext cx="477637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? в ячейке В1"/>
          <p:cNvSpPr txBox="1"/>
          <p:nvPr/>
        </p:nvSpPr>
        <p:spPr>
          <a:xfrm>
            <a:off x="5823091" y="272981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6" name="Внск-содержимое ячейки"/>
          <p:cNvSpPr txBox="1"/>
          <p:nvPr/>
        </p:nvSpPr>
        <p:spPr>
          <a:xfrm>
            <a:off x="5730105" y="1071093"/>
            <a:ext cx="3076078" cy="400110"/>
          </a:xfrm>
          <a:prstGeom prst="wedgeRectCallout">
            <a:avLst>
              <a:gd name="adj1" fmla="val -40795"/>
              <a:gd name="adj2" fmla="val 11730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ru-RU"/>
            </a:defPPr>
            <a:lvl1pPr>
              <a:defRPr sz="2000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pPr algn="ctr"/>
            <a:r>
              <a:rPr lang="ru-RU" dirty="0" smtClean="0"/>
              <a:t>Содержимое ячейки</a:t>
            </a:r>
            <a:endParaRPr lang="ru-RU" dirty="0"/>
          </a:p>
        </p:txBody>
      </p:sp>
      <p:grpSp>
        <p:nvGrpSpPr>
          <p:cNvPr id="41" name="Иконка Excel"/>
          <p:cNvGrpSpPr/>
          <p:nvPr/>
        </p:nvGrpSpPr>
        <p:grpSpPr>
          <a:xfrm>
            <a:off x="552816" y="1575149"/>
            <a:ext cx="1541126" cy="3033452"/>
            <a:chOff x="552816" y="1575149"/>
            <a:chExt cx="1541126" cy="303345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52816" y="1575149"/>
              <a:ext cx="1541126" cy="3033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787854" y="2068738"/>
              <a:ext cx="1192227" cy="1113363"/>
            </a:xfrm>
            <a:prstGeom prst="rect">
              <a:avLst/>
            </a:prstGeom>
            <a:effectLst>
              <a:innerShdw blurRad="114300">
                <a:prstClr val="black"/>
              </a:innerShdw>
            </a:effectLst>
          </p:spPr>
        </p:pic>
        <p:sp>
          <p:nvSpPr>
            <p:cNvPr id="15" name="TextBox 14"/>
            <p:cNvSpPr txBox="1"/>
            <p:nvPr/>
          </p:nvSpPr>
          <p:spPr>
            <a:xfrm>
              <a:off x="702875" y="3240884"/>
              <a:ext cx="127720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Microsoft</a:t>
              </a:r>
              <a:r>
                <a:rPr lang="en-US" dirty="0" smtClean="0"/>
                <a:t> Excel</a:t>
              </a:r>
              <a:endParaRPr lang="ru-RU" dirty="0"/>
            </a:p>
          </p:txBody>
        </p:sp>
      </p:grpSp>
      <p:sp>
        <p:nvSpPr>
          <p:cNvPr id="27" name="Зеленый-текст-угол"/>
          <p:cNvSpPr txBox="1"/>
          <p:nvPr/>
        </p:nvSpPr>
        <p:spPr>
          <a:xfrm>
            <a:off x="552816" y="4815114"/>
            <a:ext cx="1541126" cy="16380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2000" b="1" dirty="0" smtClean="0"/>
              <a:t>Формулы</a:t>
            </a:r>
            <a:endParaRPr lang="ru-RU" sz="2000" b="1" dirty="0"/>
          </a:p>
        </p:txBody>
      </p:sp>
      <p:sp>
        <p:nvSpPr>
          <p:cNvPr id="28" name="Пояснение Числовые значения"/>
          <p:cNvSpPr/>
          <p:nvPr/>
        </p:nvSpPr>
        <p:spPr>
          <a:xfrm>
            <a:off x="2341627" y="4813123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ru-RU" sz="2000" dirty="0"/>
          </a:p>
        </p:txBody>
      </p:sp>
      <p:sp>
        <p:nvSpPr>
          <p:cNvPr id="43" name="Зеленый-текст-угол"/>
          <p:cNvSpPr txBox="1"/>
          <p:nvPr/>
        </p:nvSpPr>
        <p:spPr>
          <a:xfrm>
            <a:off x="552816" y="1069588"/>
            <a:ext cx="154112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pPr algn="ctr"/>
            <a:r>
              <a:rPr lang="ru-RU" sz="2000" dirty="0" smtClean="0"/>
              <a:t>Книга</a:t>
            </a:r>
            <a:r>
              <a:rPr lang="en-US" sz="2000" dirty="0" smtClean="0"/>
              <a:t>.</a:t>
            </a:r>
            <a:r>
              <a:rPr lang="en-US" sz="2000" dirty="0" err="1" smtClean="0"/>
              <a:t>xlsx</a:t>
            </a:r>
            <a:endParaRPr lang="ru-RU" sz="2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482802" y="4970440"/>
            <a:ext cx="62351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Ввод формулы начинается со знака равенства, который указывает табличному процессору на необходимость выполнения вычислений в соответствии со следующим за ним выражением.</a:t>
            </a:r>
          </a:p>
        </p:txBody>
      </p:sp>
      <p:sp>
        <p:nvSpPr>
          <p:cNvPr id="51" name="Поясн. знаки-функции"/>
          <p:cNvSpPr/>
          <p:nvPr/>
        </p:nvSpPr>
        <p:spPr>
          <a:xfrm>
            <a:off x="2329715" y="4796188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Формула может содержать: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Скобки</a:t>
            </a:r>
            <a:r>
              <a:rPr lang="en-US" sz="2000" dirty="0" smtClean="0"/>
              <a:t>, </a:t>
            </a:r>
            <a:r>
              <a:rPr lang="ru-RU" sz="2000" dirty="0" smtClean="0"/>
              <a:t>числа, тексты</a:t>
            </a:r>
            <a:r>
              <a:rPr lang="ru-RU" sz="2000" dirty="0"/>
              <a:t>, ссылки на </a:t>
            </a:r>
            <a:r>
              <a:rPr lang="ru-RU" sz="2000" dirty="0" smtClean="0"/>
              <a:t>ячейки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З</a:t>
            </a:r>
            <a:r>
              <a:rPr lang="ru-RU" sz="2000" dirty="0" smtClean="0"/>
              <a:t>наки </a:t>
            </a:r>
            <a:r>
              <a:rPr lang="ru-RU" sz="2000" dirty="0"/>
              <a:t>операций </a:t>
            </a:r>
            <a:r>
              <a:rPr lang="en-US" sz="2000" dirty="0" smtClean="0"/>
              <a:t>^ * / + - </a:t>
            </a:r>
            <a:r>
              <a:rPr lang="ru-RU" sz="2000" dirty="0" smtClean="0"/>
              <a:t>% </a:t>
            </a:r>
            <a:r>
              <a:rPr lang="en-US" sz="2000" dirty="0" smtClean="0"/>
              <a:t>&amp;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Функции</a:t>
            </a:r>
            <a:r>
              <a:rPr lang="en-US" sz="2000" dirty="0" smtClean="0"/>
              <a:t> COS</a:t>
            </a:r>
            <a:r>
              <a:rPr lang="ru-RU" sz="2000" dirty="0" smtClean="0"/>
              <a:t>(), ОСТАТ(), ИЛИ(), ПСТР(), ДЕНЬНЕД()</a:t>
            </a:r>
            <a:r>
              <a:rPr lang="en-US" sz="2000" dirty="0" smtClean="0"/>
              <a:t>, …</a:t>
            </a:r>
            <a:r>
              <a:rPr lang="ru-RU" sz="2000" dirty="0" smtClean="0"/>
              <a:t> </a:t>
            </a:r>
            <a:endParaRPr lang="en-US" sz="2000" dirty="0" smtClean="0"/>
          </a:p>
        </p:txBody>
      </p:sp>
      <p:sp>
        <p:nvSpPr>
          <p:cNvPr id="52" name="5 в В1"/>
          <p:cNvSpPr txBox="1"/>
          <p:nvPr/>
        </p:nvSpPr>
        <p:spPr>
          <a:xfrm>
            <a:off x="6321906" y="271134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cs typeface="Times New Roman" panose="02020603050405020304" pitchFamily="18" charset="0"/>
              </a:rPr>
              <a:t>144</a:t>
            </a:r>
            <a:endParaRPr lang="ru-RU" sz="2000" baseline="-25000" dirty="0">
              <a:cs typeface="Times New Roman" panose="02020603050405020304" pitchFamily="18" charset="0"/>
            </a:endParaRPr>
          </a:p>
        </p:txBody>
      </p:sp>
      <p:sp>
        <p:nvSpPr>
          <p:cNvPr id="53" name="Пояснение ссылки"/>
          <p:cNvSpPr/>
          <p:nvPr/>
        </p:nvSpPr>
        <p:spPr>
          <a:xfrm>
            <a:off x="2330730" y="4815113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Тип ссылки </a:t>
            </a:r>
            <a:r>
              <a:rPr lang="ru-RU" sz="2000" dirty="0" smtClean="0"/>
              <a:t>(переключить </a:t>
            </a:r>
            <a:r>
              <a:rPr lang="en-US" sz="2000" dirty="0" smtClean="0"/>
              <a:t>F4)</a:t>
            </a:r>
            <a:r>
              <a:rPr lang="ru-RU" sz="2000" dirty="0" smtClean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Абсолютные </a:t>
            </a:r>
            <a:r>
              <a:rPr lang="ru-RU" sz="2000" dirty="0" smtClean="0"/>
              <a:t>$</a:t>
            </a:r>
            <a:r>
              <a:rPr lang="en-US" sz="2000" dirty="0" smtClean="0"/>
              <a:t>B$3, </a:t>
            </a:r>
            <a:r>
              <a:rPr lang="ru-RU" sz="2000" dirty="0"/>
              <a:t>Лист2!$</a:t>
            </a:r>
            <a:r>
              <a:rPr lang="en-US" sz="2000" dirty="0" smtClean="0"/>
              <a:t>A$1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Относительные </a:t>
            </a:r>
            <a:r>
              <a:rPr lang="en-US" sz="2000" dirty="0" smtClean="0"/>
              <a:t>D3, </a:t>
            </a:r>
            <a:r>
              <a:rPr lang="ru-RU" sz="2000" dirty="0" smtClean="0"/>
              <a:t>Лист3!</a:t>
            </a:r>
            <a:r>
              <a:rPr lang="en-US" sz="2000" dirty="0" smtClean="0"/>
              <a:t>B7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Смешанные </a:t>
            </a:r>
            <a:r>
              <a:rPr lang="en-US" sz="2000" dirty="0" smtClean="0"/>
              <a:t>E$5, $K8</a:t>
            </a:r>
          </a:p>
        </p:txBody>
      </p:sp>
      <p:sp>
        <p:nvSpPr>
          <p:cNvPr id="54" name="Поясн. знаки-функции"/>
          <p:cNvSpPr/>
          <p:nvPr/>
        </p:nvSpPr>
        <p:spPr>
          <a:xfrm>
            <a:off x="2330998" y="4803955"/>
            <a:ext cx="6490435" cy="16380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/>
              <a:t>Ошибки при записи формул</a:t>
            </a:r>
          </a:p>
          <a:p>
            <a:r>
              <a:rPr lang="ru-RU" b="1" dirty="0"/>
              <a:t>#####</a:t>
            </a:r>
            <a:r>
              <a:rPr lang="ru-RU" dirty="0"/>
              <a:t> </a:t>
            </a:r>
            <a:r>
              <a:rPr lang="ru-RU" dirty="0" smtClean="0"/>
              <a:t>– столбец недостаточно </a:t>
            </a:r>
            <a:r>
              <a:rPr lang="ru-RU" dirty="0"/>
              <a:t>широкий для отображения числа</a:t>
            </a:r>
          </a:p>
          <a:p>
            <a:r>
              <a:rPr lang="ru-RU" b="1" dirty="0" smtClean="0"/>
              <a:t>#</a:t>
            </a:r>
            <a:r>
              <a:rPr lang="ru-RU" b="1" dirty="0"/>
              <a:t>ЗНАЧ</a:t>
            </a:r>
            <a:r>
              <a:rPr lang="ru-RU" b="1" dirty="0" smtClean="0"/>
              <a:t>!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smtClean="0"/>
              <a:t>в </a:t>
            </a:r>
            <a:r>
              <a:rPr lang="ru-RU" dirty="0"/>
              <a:t>формуле </a:t>
            </a:r>
            <a:r>
              <a:rPr lang="ru-RU" dirty="0" smtClean="0"/>
              <a:t>с вычислениями есть текстовое значение</a:t>
            </a:r>
          </a:p>
          <a:p>
            <a:r>
              <a:rPr lang="ru-RU" b="1" dirty="0" smtClean="0"/>
              <a:t>#ССЫЛКА!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smtClean="0"/>
              <a:t>ячейка не существует</a:t>
            </a:r>
          </a:p>
          <a:p>
            <a:r>
              <a:rPr lang="ru-RU" b="1" dirty="0"/>
              <a:t>#ДЕЛ/0</a:t>
            </a:r>
            <a:r>
              <a:rPr lang="ru-RU" b="1" dirty="0" smtClean="0"/>
              <a:t>! </a:t>
            </a:r>
            <a:r>
              <a:rPr lang="ru-RU" dirty="0" smtClean="0"/>
              <a:t>– деление на 0</a:t>
            </a: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138832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 animBg="1"/>
      <p:bldP spid="23" grpId="0" animBg="1"/>
      <p:bldP spid="24" grpId="0"/>
      <p:bldP spid="24" grpId="1"/>
      <p:bldP spid="25" grpId="0"/>
      <p:bldP spid="9" grpId="0" animBg="1"/>
      <p:bldP spid="9" grpId="1" animBg="1"/>
      <p:bldP spid="10" grpId="0"/>
      <p:bldP spid="10" grpId="1"/>
      <p:bldP spid="26" grpId="0" animBg="1"/>
      <p:bldP spid="26" grpId="1" animBg="1"/>
      <p:bldP spid="36" grpId="0"/>
      <p:bldP spid="51" grpId="0" animBg="1"/>
      <p:bldP spid="52" grpId="0"/>
      <p:bldP spid="53" grpId="0" animBg="1"/>
      <p:bldP spid="5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2888</TotalTime>
  <Words>500</Words>
  <Application>Microsoft Office PowerPoint</Application>
  <PresentationFormat>Экран (4:3)</PresentationFormat>
  <Paragraphs>114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ТАБЛИЧНЫЙ ПРОЦЕССОР. ОСНОВНЫЕ СВЕДЕНИЯ</vt:lpstr>
      <vt:lpstr>Электронные таблицы</vt:lpstr>
      <vt:lpstr>Объекты табличного процессора</vt:lpstr>
      <vt:lpstr>Приемы ввода и редактирования данных</vt:lpstr>
      <vt:lpstr>Приемы ввода и редактирования данных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MK</dc:creator>
  <cp:lastModifiedBy>admin</cp:lastModifiedBy>
  <cp:revision>151</cp:revision>
  <dcterms:created xsi:type="dcterms:W3CDTF">2017-03-11T11:20:52Z</dcterms:created>
  <dcterms:modified xsi:type="dcterms:W3CDTF">2025-09-02T11:54:25Z</dcterms:modified>
</cp:coreProperties>
</file>