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72" r:id="rId4"/>
    <p:sldId id="276" r:id="rId5"/>
    <p:sldId id="27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5556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40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CE6F2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87" autoAdjust="0"/>
    <p:restoredTop sz="86496" autoAdjust="0"/>
  </p:normalViewPr>
  <p:slideViewPr>
    <p:cSldViewPr>
      <p:cViewPr>
        <p:scale>
          <a:sx n="66" d="100"/>
          <a:sy n="66" d="100"/>
        </p:scale>
        <p:origin x="-2784" y="-840"/>
      </p:cViewPr>
      <p:guideLst>
        <p:guide orient="horz" pos="2160"/>
        <p:guide orient="horz" pos="663"/>
        <p:guide orient="horz" pos="4020"/>
        <p:guide pos="385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C31C3-87E0-40F0-BE16-306DBEFD81CD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737CF-D94C-43B0-87F0-F72D61694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231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Показать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1831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Показать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Показать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061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562074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431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85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043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1722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8461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0" r:id="rId4"/>
    <p:sldLayoutId id="2147483653" r:id="rId5"/>
    <p:sldLayoutId id="2147483654" r:id="rId6"/>
    <p:sldLayoutId id="2147483663" r:id="rId7"/>
    <p:sldLayoutId id="2147483655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934371"/>
            <a:ext cx="7072330" cy="321470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РЕДАКТИРОВАНИЕ И ФОРМАТИРОВАНИЕ</a:t>
            </a:r>
            <a:br>
              <a:rPr lang="ru-RU" sz="3600" dirty="0" smtClean="0"/>
            </a:br>
            <a:r>
              <a:rPr lang="ru-RU" sz="3600" dirty="0" smtClean="0"/>
              <a:t>В ТАБЛИЧНОМ ПРОЦЕССОРЕ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4214818"/>
            <a:ext cx="6928822" cy="1643074"/>
          </a:xfrm>
        </p:spPr>
        <p:txBody>
          <a:bodyPr/>
          <a:lstStyle/>
          <a:p>
            <a:r>
              <a:rPr lang="ru-RU" dirty="0" smtClean="0"/>
              <a:t>ТАБЛИЧНЫЙ ПРОЦЕССОР. ОСНОВНЫЕ СВЕДЕНИЯ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053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Редактирование электронной таблицы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26" y="1124744"/>
            <a:ext cx="517329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600" dirty="0" smtClean="0"/>
              <a:t>Работа с листами (ПКМ);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Работа со строками и столбцами (ПКМ); 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Работа с ячейками (</a:t>
            </a:r>
            <a:r>
              <a:rPr lang="en-US" sz="2600" dirty="0" smtClean="0"/>
              <a:t>F2</a:t>
            </a:r>
            <a:r>
              <a:rPr lang="ru-RU" sz="2600" dirty="0" smtClean="0"/>
              <a:t>)</a:t>
            </a:r>
            <a:r>
              <a:rPr lang="en-US" sz="2600" dirty="0" smtClean="0"/>
              <a:t>.</a:t>
            </a:r>
            <a:endParaRPr lang="ru-RU" sz="26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5623626" y="908720"/>
            <a:ext cx="3268854" cy="2952328"/>
            <a:chOff x="4166113" y="1750610"/>
            <a:chExt cx="4621739" cy="4174212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14204"/>
            <a:stretch/>
          </p:blipFill>
          <p:spPr>
            <a:xfrm>
              <a:off x="4166113" y="2252302"/>
              <a:ext cx="4390404" cy="367252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59383" y="1750610"/>
              <a:ext cx="3628469" cy="393284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15" name="Контекстное Меню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140968"/>
            <a:ext cx="2177459" cy="3473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 l="17519" t="36133" r="60038" b="53367"/>
          <a:stretch>
            <a:fillRect/>
          </a:stretch>
        </p:blipFill>
        <p:spPr bwMode="auto">
          <a:xfrm>
            <a:off x="4427984" y="4869160"/>
            <a:ext cx="4104456" cy="1080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54955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Форматирование объектов электронной таблицы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188" y="880264"/>
            <a:ext cx="799326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600" dirty="0" smtClean="0"/>
              <a:t>Главная – шрифт, выравнивание, стили</a:t>
            </a:r>
          </a:p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cs typeface="Arial" panose="020B0604020202020204" pitchFamily="34" charset="0"/>
              </a:rPr>
              <a:t>ПКМ – Формат ячеек</a:t>
            </a:r>
            <a:endParaRPr lang="ru-RU" sz="2600" dirty="0">
              <a:cs typeface="Arial" panose="020B0604020202020204" pitchFamily="34" charset="0"/>
            </a:endParaRPr>
          </a:p>
        </p:txBody>
      </p:sp>
      <p:pic>
        <p:nvPicPr>
          <p:cNvPr id="6" name="Заливка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40288" y="3068960"/>
            <a:ext cx="4824000" cy="34940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 l="9256" t="1967" r="25188" b="86833"/>
          <a:stretch>
            <a:fillRect/>
          </a:stretch>
        </p:blipFill>
        <p:spPr bwMode="auto">
          <a:xfrm>
            <a:off x="576064" y="1988840"/>
            <a:ext cx="8460432" cy="8130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26898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Форматирование данных в ячейке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188" y="880264"/>
            <a:ext cx="799326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600" dirty="0" smtClean="0">
                <a:cs typeface="Arial" panose="020B0604020202020204" pitchFamily="34" charset="0"/>
              </a:rPr>
              <a:t>ПКМ – Формат ячеек - Число</a:t>
            </a:r>
            <a:endParaRPr lang="ru-RU" sz="2600" dirty="0"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700808"/>
            <a:ext cx="561022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6898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0" grpI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р-числ"/>
          <p:cNvSpPr/>
          <p:nvPr/>
        </p:nvSpPr>
        <p:spPr>
          <a:xfrm>
            <a:off x="6156175" y="2612415"/>
            <a:ext cx="922099" cy="12226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кр-числ"/>
          <p:cNvSpPr/>
          <p:nvPr/>
        </p:nvSpPr>
        <p:spPr>
          <a:xfrm>
            <a:off x="3717641" y="2611110"/>
            <a:ext cx="388141" cy="1224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кр-текст"/>
          <p:cNvSpPr/>
          <p:nvPr/>
        </p:nvSpPr>
        <p:spPr>
          <a:xfrm>
            <a:off x="3717642" y="1783309"/>
            <a:ext cx="5092984" cy="8278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кр-денежный"/>
          <p:cNvSpPr/>
          <p:nvPr/>
        </p:nvSpPr>
        <p:spPr>
          <a:xfrm>
            <a:off x="5176096" y="2611110"/>
            <a:ext cx="980078" cy="1224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кр-текст"/>
          <p:cNvSpPr/>
          <p:nvPr/>
        </p:nvSpPr>
        <p:spPr>
          <a:xfrm>
            <a:off x="4105782" y="1375204"/>
            <a:ext cx="1070314" cy="406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кр-текст"/>
          <p:cNvSpPr/>
          <p:nvPr/>
        </p:nvSpPr>
        <p:spPr>
          <a:xfrm>
            <a:off x="4105782" y="2611110"/>
            <a:ext cx="1070314" cy="1224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кр-денежный"/>
          <p:cNvSpPr/>
          <p:nvPr/>
        </p:nvSpPr>
        <p:spPr>
          <a:xfrm>
            <a:off x="7078275" y="2611110"/>
            <a:ext cx="1732351" cy="20414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кр-%"/>
          <p:cNvSpPr/>
          <p:nvPr/>
        </p:nvSpPr>
        <p:spPr>
          <a:xfrm>
            <a:off x="6156176" y="4246487"/>
            <a:ext cx="922099" cy="406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кр-дата"/>
          <p:cNvSpPr/>
          <p:nvPr/>
        </p:nvSpPr>
        <p:spPr>
          <a:xfrm>
            <a:off x="5176096" y="1375204"/>
            <a:ext cx="1902179" cy="406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11188" y="1052513"/>
            <a:ext cx="2736676" cy="360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ин-числовой"/>
          <p:cNvSpPr/>
          <p:nvPr/>
        </p:nvSpPr>
        <p:spPr>
          <a:xfrm>
            <a:off x="611188" y="1557317"/>
            <a:ext cx="2736676" cy="366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Форматирование </a:t>
            </a:r>
            <a:r>
              <a:rPr lang="ru-RU" sz="2800" dirty="0" smtClean="0"/>
              <a:t>данных в ячейке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48071626"/>
              </p:ext>
            </p:extLst>
          </p:nvPr>
        </p:nvGraphicFramePr>
        <p:xfrm>
          <a:off x="3419873" y="1052513"/>
          <a:ext cx="5400276" cy="35999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946">
                  <a:extLst>
                    <a:ext uri="{9D8B030D-6E8A-4147-A177-3AD203B41FA5}">
                      <a16:colId xmlns="" xmlns:a16="http://schemas.microsoft.com/office/drawing/2014/main" val="4124140856"/>
                    </a:ext>
                  </a:extLst>
                </a:gridCol>
                <a:gridCol w="395239">
                  <a:extLst>
                    <a:ext uri="{9D8B030D-6E8A-4147-A177-3AD203B41FA5}">
                      <a16:colId xmlns="" xmlns:a16="http://schemas.microsoft.com/office/drawing/2014/main" val="303301076"/>
                    </a:ext>
                  </a:extLst>
                </a:gridCol>
                <a:gridCol w="1067890">
                  <a:extLst>
                    <a:ext uri="{9D8B030D-6E8A-4147-A177-3AD203B41FA5}">
                      <a16:colId xmlns="" xmlns:a16="http://schemas.microsoft.com/office/drawing/2014/main" val="2749147931"/>
                    </a:ext>
                  </a:extLst>
                </a:gridCol>
                <a:gridCol w="970857">
                  <a:extLst>
                    <a:ext uri="{9D8B030D-6E8A-4147-A177-3AD203B41FA5}">
                      <a16:colId xmlns="" xmlns:a16="http://schemas.microsoft.com/office/drawing/2014/main" val="234546873"/>
                    </a:ext>
                  </a:extLst>
                </a:gridCol>
                <a:gridCol w="930042">
                  <a:extLst>
                    <a:ext uri="{9D8B030D-6E8A-4147-A177-3AD203B41FA5}">
                      <a16:colId xmlns="" xmlns:a16="http://schemas.microsoft.com/office/drawing/2014/main" val="50205137"/>
                    </a:ext>
                  </a:extLst>
                </a:gridCol>
                <a:gridCol w="1738302">
                  <a:extLst>
                    <a:ext uri="{9D8B030D-6E8A-4147-A177-3AD203B41FA5}">
                      <a16:colId xmlns="" xmlns:a16="http://schemas.microsoft.com/office/drawing/2014/main" val="1349872781"/>
                    </a:ext>
                  </a:extLst>
                </a:gridCol>
              </a:tblGrid>
              <a:tr h="323485"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61" marR="73446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46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46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46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46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>
                          <a:effectLst/>
                        </a:rPr>
                        <a:t>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46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89421945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dirty="0">
                          <a:effectLst/>
                        </a:rPr>
                        <a:t>Дата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ru-RU" sz="2000" u="none" strike="noStrike" dirty="0">
                          <a:effectLst/>
                        </a:rPr>
                        <a:t>30 </a:t>
                      </a:r>
                      <a:r>
                        <a:rPr lang="ru-RU" sz="2000" u="none" strike="noStrike" dirty="0" err="1">
                          <a:effectLst/>
                        </a:rPr>
                        <a:t>мар</a:t>
                      </a:r>
                      <a:r>
                        <a:rPr lang="ru-RU" sz="2000" u="none" strike="noStrike" dirty="0">
                          <a:effectLst/>
                        </a:rPr>
                        <a:t> 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14710078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Поступление</a:t>
                      </a:r>
                      <a:r>
                        <a:rPr lang="ru-RU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продукции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31873321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№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dirty="0">
                          <a:effectLst/>
                        </a:rPr>
                        <a:t>Артикул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dirty="0">
                          <a:effectLst/>
                        </a:rPr>
                        <a:t>Цена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dirty="0">
                          <a:effectLst/>
                        </a:rPr>
                        <a:t>Кол-во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dirty="0">
                          <a:effectLst/>
                        </a:rPr>
                        <a:t>Стоимость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77822068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u="none" strike="noStrike" dirty="0" smtClean="0">
                          <a:effectLst/>
                        </a:rPr>
                        <a:t>т12045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12,54р.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37,62р.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80779871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u="none" strike="noStrike" dirty="0" smtClean="0">
                          <a:effectLst/>
                        </a:rPr>
                        <a:t>т356907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78,41р.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>
                          <a:effectLst/>
                        </a:rPr>
                        <a:t>156,82р.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74097744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u="none" strike="noStrike" dirty="0" smtClean="0">
                          <a:effectLst/>
                        </a:rPr>
                        <a:t>т457869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24,10р.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1,5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36,15р.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11808040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u="none" strike="noStrike" dirty="0">
                          <a:effectLst/>
                        </a:rPr>
                        <a:t>230,59р.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97477713"/>
                  </a:ext>
                </a:extLst>
              </a:tr>
              <a:tr h="409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61" marR="8161" marT="8161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2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  <a:endParaRPr lang="ru-RU" sz="20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2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11,53р.</a:t>
                      </a:r>
                      <a:endParaRPr lang="ru-RU" sz="20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33578924"/>
                  </a:ext>
                </a:extLst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611188" y="5573510"/>
            <a:ext cx="8208961" cy="714380"/>
            <a:chOff x="2901207" y="4825466"/>
            <a:chExt cx="8208961" cy="714380"/>
          </a:xfrm>
        </p:grpSpPr>
        <p:sp>
          <p:nvSpPr>
            <p:cNvPr id="10" name="Овал 9"/>
            <p:cNvSpPr/>
            <p:nvPr/>
          </p:nvSpPr>
          <p:spPr>
            <a:xfrm>
              <a:off x="2901207" y="4825466"/>
              <a:ext cx="714380" cy="7143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4000" b="1" dirty="0" smtClean="0">
                  <a:latin typeface="Arial Black" pitchFamily="34" charset="0"/>
                  <a:cs typeface="Arial" pitchFamily="34" charset="0"/>
                </a:rPr>
                <a:t>?</a:t>
              </a:r>
              <a:endParaRPr lang="ru-RU" sz="4000" b="1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2" name="Подзаголовок 5"/>
            <p:cNvSpPr txBox="1">
              <a:spLocks/>
            </p:cNvSpPr>
            <p:nvPr/>
          </p:nvSpPr>
          <p:spPr>
            <a:xfrm>
              <a:off x="3628169" y="4825466"/>
              <a:ext cx="7481999" cy="554301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Autofit/>
            </a:bodyPr>
            <a:lstStyle/>
            <a:p>
              <a:r>
                <a:rPr lang="ru-RU" sz="2000" dirty="0" smtClean="0">
                  <a:cs typeface="Arial" panose="020B0604020202020204" pitchFamily="34" charset="0"/>
                </a:rPr>
                <a:t>Установите соответствие между ячейками таблицы и форматом данных</a:t>
              </a:r>
              <a:endParaRPr lang="ru-RU" sz="2000" dirty="0">
                <a:cs typeface="Arial" panose="020B0604020202020204" pitchFamily="34" charset="0"/>
              </a:endParaRP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611188" y="1137408"/>
            <a:ext cx="2520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Числовые форматы:</a:t>
            </a:r>
          </a:p>
        </p:txBody>
      </p:sp>
      <p:sp>
        <p:nvSpPr>
          <p:cNvPr id="40" name="син-денежный"/>
          <p:cNvSpPr/>
          <p:nvPr/>
        </p:nvSpPr>
        <p:spPr>
          <a:xfrm>
            <a:off x="611188" y="1916365"/>
            <a:ext cx="2736676" cy="366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ин-дата"/>
          <p:cNvSpPr/>
          <p:nvPr/>
        </p:nvSpPr>
        <p:spPr>
          <a:xfrm>
            <a:off x="611188" y="2275413"/>
            <a:ext cx="2736676" cy="366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ин-%"/>
          <p:cNvSpPr/>
          <p:nvPr/>
        </p:nvSpPr>
        <p:spPr>
          <a:xfrm>
            <a:off x="611188" y="2993509"/>
            <a:ext cx="2736676" cy="366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ин-текстовый"/>
          <p:cNvSpPr/>
          <p:nvPr/>
        </p:nvSpPr>
        <p:spPr>
          <a:xfrm>
            <a:off x="611188" y="3352559"/>
            <a:ext cx="2736676" cy="366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Числовой"/>
          <p:cNvSpPr/>
          <p:nvPr/>
        </p:nvSpPr>
        <p:spPr>
          <a:xfrm>
            <a:off x="611188" y="1573778"/>
            <a:ext cx="1226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Числовой</a:t>
            </a:r>
          </a:p>
        </p:txBody>
      </p:sp>
      <p:sp>
        <p:nvSpPr>
          <p:cNvPr id="16" name="Денежный"/>
          <p:cNvSpPr/>
          <p:nvPr/>
        </p:nvSpPr>
        <p:spPr>
          <a:xfrm>
            <a:off x="611188" y="1924131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Денежный</a:t>
            </a:r>
          </a:p>
        </p:txBody>
      </p:sp>
      <p:sp>
        <p:nvSpPr>
          <p:cNvPr id="17" name="Дата"/>
          <p:cNvSpPr/>
          <p:nvPr/>
        </p:nvSpPr>
        <p:spPr>
          <a:xfrm>
            <a:off x="611188" y="2274484"/>
            <a:ext cx="673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Дата</a:t>
            </a:r>
          </a:p>
        </p:txBody>
      </p:sp>
      <p:sp>
        <p:nvSpPr>
          <p:cNvPr id="18" name="Время"/>
          <p:cNvSpPr/>
          <p:nvPr/>
        </p:nvSpPr>
        <p:spPr>
          <a:xfrm>
            <a:off x="611188" y="2624837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Время</a:t>
            </a:r>
          </a:p>
        </p:txBody>
      </p:sp>
      <p:sp>
        <p:nvSpPr>
          <p:cNvPr id="19" name="Процентный"/>
          <p:cNvSpPr/>
          <p:nvPr/>
        </p:nvSpPr>
        <p:spPr>
          <a:xfrm>
            <a:off x="611188" y="2975190"/>
            <a:ext cx="1537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Процентный</a:t>
            </a:r>
            <a:endParaRPr lang="ru-RU" dirty="0"/>
          </a:p>
        </p:txBody>
      </p:sp>
      <p:sp>
        <p:nvSpPr>
          <p:cNvPr id="20" name="Текстовый"/>
          <p:cNvSpPr/>
          <p:nvPr/>
        </p:nvSpPr>
        <p:spPr>
          <a:xfrm>
            <a:off x="611188" y="3325543"/>
            <a:ext cx="1264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Текстовый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0480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3" grpId="0" animBg="1"/>
      <p:bldP spid="23" grpId="1" animBg="1"/>
      <p:bldP spid="45" grpId="0" animBg="1"/>
      <p:bldP spid="45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21" grpId="0" animBg="1"/>
      <p:bldP spid="21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44" grpId="0" animBg="1"/>
      <p:bldP spid="44" grpId="1" animBg="1"/>
      <p:bldP spid="44" grpId="2" animBg="1"/>
      <p:bldP spid="44" grpId="3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5437</TotalTime>
  <Words>137</Words>
  <Application>Microsoft Office PowerPoint</Application>
  <PresentationFormat>Экран (4:3)</PresentationFormat>
  <Paragraphs>74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РЕДАКТИРОВАНИЕ И ФОРМАТИРОВАНИЕ В ТАБЛИЧНОМ ПРОЦЕССОРЕ</vt:lpstr>
      <vt:lpstr>Редактирование электронной таблицы</vt:lpstr>
      <vt:lpstr>Форматирование объектов электронной таблицы</vt:lpstr>
      <vt:lpstr>Форматирование данных в ячейке</vt:lpstr>
      <vt:lpstr>Форматирование данных в ячейке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MK</dc:creator>
  <cp:lastModifiedBy>admin</cp:lastModifiedBy>
  <cp:revision>269</cp:revision>
  <dcterms:created xsi:type="dcterms:W3CDTF">2017-03-11T11:20:52Z</dcterms:created>
  <dcterms:modified xsi:type="dcterms:W3CDTF">2025-09-25T09:50:12Z</dcterms:modified>
</cp:coreProperties>
</file>