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7" r:id="rId3"/>
    <p:sldId id="278" r:id="rId4"/>
    <p:sldId id="280" r:id="rId5"/>
    <p:sldId id="295" r:id="rId6"/>
    <p:sldId id="281" r:id="rId7"/>
    <p:sldId id="296" r:id="rId8"/>
    <p:sldId id="286" r:id="rId9"/>
    <p:sldId id="29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29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pos="5148" userDrawn="1">
          <p15:clr>
            <a:srgbClr val="A4A3A4"/>
          </p15:clr>
        </p15:guide>
        <p15:guide id="7" orient="horz" pos="4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DCE6F2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96" autoAdjust="0"/>
  </p:normalViewPr>
  <p:slideViewPr>
    <p:cSldViewPr>
      <p:cViewPr>
        <p:scale>
          <a:sx n="50" d="100"/>
          <a:sy n="50" d="100"/>
        </p:scale>
        <p:origin x="-2832" y="-1530"/>
      </p:cViewPr>
      <p:guideLst>
        <p:guide orient="horz" pos="3929"/>
        <p:guide orient="horz" pos="663"/>
        <p:guide orient="horz" pos="4065"/>
        <p:guide orient="horz" pos="4201"/>
        <p:guide pos="340"/>
        <p:guide pos="5602"/>
        <p:guide pos="51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C31C3-87E0-40F0-BE16-306DBEFD81C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737CF-D94C-43B0-87F0-F72D616946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231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737CF-D94C-43B0-87F0-F72D616946F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1684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737CF-D94C-43B0-87F0-F72D616946F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168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737CF-D94C-43B0-87F0-F72D616946F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68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737CF-D94C-43B0-87F0-F72D616946F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68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155222" y="0"/>
            <a:ext cx="7020000" cy="6858000"/>
          </a:xfrm>
          <a:prstGeom prst="rect">
            <a:avLst/>
          </a:prstGeom>
          <a:solidFill>
            <a:srgbClr val="00B0F0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155708" y="2285992"/>
            <a:ext cx="702000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14546" y="857233"/>
            <a:ext cx="6572296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214546" y="4214818"/>
            <a:ext cx="6572296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11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  <p:pic>
        <p:nvPicPr>
          <p:cNvPr id="4" name="Picture 2" descr="D:\Documents and Settings\Администратор.HOME-FDD52612A3\Рабочий стол\Ирина_Раб стол\10 Презентации для Босовой\11 класс\11кл_лого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8" y="2285992"/>
            <a:ext cx="2158571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325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906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52928" cy="562074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71546"/>
            <a:ext cx="8352928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9641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431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620490"/>
            <a:ext cx="4040188" cy="483284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472" y="980728"/>
            <a:ext cx="403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472" y="1620490"/>
            <a:ext cx="4032000" cy="483284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858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043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3" name="Объект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722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4617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8092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828092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416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0" r:id="rId4"/>
    <p:sldLayoutId id="2147483653" r:id="rId5"/>
    <p:sldLayoutId id="2147483654" r:id="rId6"/>
    <p:sldLayoutId id="2147483663" r:id="rId7"/>
    <p:sldLayoutId id="2147483655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934371"/>
            <a:ext cx="7072330" cy="321470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ВСТРОЕННЫЕ ФУНКЦИИ И </a:t>
            </a:r>
            <a:br>
              <a:rPr lang="ru-RU" sz="3600" dirty="0" smtClean="0"/>
            </a:br>
            <a:r>
              <a:rPr lang="ru-RU" sz="3600" dirty="0" smtClean="0"/>
              <a:t>ИХ ИСПОЛЬЗОВАНИЕ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214818"/>
            <a:ext cx="6928822" cy="1643074"/>
          </a:xfrm>
        </p:spPr>
        <p:txBody>
          <a:bodyPr/>
          <a:lstStyle/>
          <a:p>
            <a:r>
              <a:rPr lang="ru-RU" dirty="0" smtClean="0"/>
              <a:t>ТАБЛИЧНЫЙ ПРОЦЕССОР. ОСНОВНЫЕ СВЕДЕНИЯ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53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Прямоугольник 139"/>
          <p:cNvSpPr/>
          <p:nvPr/>
        </p:nvSpPr>
        <p:spPr>
          <a:xfrm>
            <a:off x="8139105" y="2424141"/>
            <a:ext cx="684000" cy="3665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5536208" y="2423761"/>
            <a:ext cx="684000" cy="3665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644558" y="2423761"/>
            <a:ext cx="828000" cy="3665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49354" cy="562074"/>
          </a:xfrm>
        </p:spPr>
        <p:txBody>
          <a:bodyPr/>
          <a:lstStyle/>
          <a:p>
            <a:r>
              <a:rPr lang="ru-RU" dirty="0" smtClean="0"/>
              <a:t>Общие сведения о функциях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44018" y="1077654"/>
            <a:ext cx="8349157" cy="930838"/>
            <a:chOff x="2829769" y="4774454"/>
            <a:chExt cx="8349157" cy="930838"/>
          </a:xfrm>
        </p:grpSpPr>
        <p:sp>
          <p:nvSpPr>
            <p:cNvPr id="10" name="Овал 9"/>
            <p:cNvSpPr/>
            <p:nvPr/>
          </p:nvSpPr>
          <p:spPr>
            <a:xfrm>
              <a:off x="2829769" y="4830437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11" name="Группа 7"/>
            <p:cNvGrpSpPr/>
            <p:nvPr/>
          </p:nvGrpSpPr>
          <p:grpSpPr>
            <a:xfrm>
              <a:off x="2829769" y="4774454"/>
              <a:ext cx="8349157" cy="826346"/>
              <a:chOff x="2029307" y="5058540"/>
              <a:chExt cx="6020639" cy="826346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2029307" y="5058540"/>
                <a:ext cx="602063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029307" y="5884886"/>
                <a:ext cx="602063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Подзаголовок 5"/>
            <p:cNvSpPr txBox="1">
              <a:spLocks/>
            </p:cNvSpPr>
            <p:nvPr/>
          </p:nvSpPr>
          <p:spPr>
            <a:xfrm>
              <a:off x="3544150" y="4841529"/>
              <a:ext cx="7634776" cy="86376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000" dirty="0"/>
                <a:t>Встроенная функция </a:t>
              </a:r>
              <a:r>
                <a:rPr lang="ru-RU" sz="2000" dirty="0" smtClean="0"/>
                <a:t>– это </a:t>
              </a:r>
              <a:r>
                <a:rPr lang="ru-RU" sz="2000" dirty="0"/>
                <a:t>заранее написанная процедура </a:t>
              </a:r>
              <a:r>
                <a:rPr lang="ru-RU" sz="2000" dirty="0" smtClean="0"/>
                <a:t>пре-образования данных</a:t>
              </a:r>
              <a:r>
                <a:rPr lang="ru-RU" sz="2000" dirty="0"/>
                <a:t>.</a:t>
              </a:r>
              <a:endParaRPr lang="ru-RU" sz="20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111" name="Иконка Excel"/>
          <p:cNvGrpSpPr/>
          <p:nvPr/>
        </p:nvGrpSpPr>
        <p:grpSpPr>
          <a:xfrm>
            <a:off x="600969" y="2075566"/>
            <a:ext cx="1300755" cy="4377621"/>
            <a:chOff x="552816" y="1536643"/>
            <a:chExt cx="1300755" cy="4377621"/>
          </a:xfrm>
        </p:grpSpPr>
        <p:sp>
          <p:nvSpPr>
            <p:cNvPr id="112" name="Прямоугольник 111"/>
            <p:cNvSpPr/>
            <p:nvPr/>
          </p:nvSpPr>
          <p:spPr>
            <a:xfrm>
              <a:off x="552816" y="1536643"/>
              <a:ext cx="1300755" cy="43776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79" y="1692906"/>
              <a:ext cx="1192227" cy="1113363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sp>
          <p:nvSpPr>
            <p:cNvPr id="116" name="TextBox 115"/>
            <p:cNvSpPr txBox="1"/>
            <p:nvPr/>
          </p:nvSpPr>
          <p:spPr>
            <a:xfrm>
              <a:off x="571642" y="4879423"/>
              <a:ext cx="1277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Microsoft</a:t>
              </a:r>
              <a:r>
                <a:rPr lang="en-US" dirty="0" smtClean="0"/>
                <a:t> Excel</a:t>
              </a:r>
              <a:endParaRPr lang="ru-RU" dirty="0"/>
            </a:p>
          </p:txBody>
        </p:sp>
      </p:grpSp>
      <p:cxnSp>
        <p:nvCxnSpPr>
          <p:cNvPr id="41" name="Соединительная линия уступом 40"/>
          <p:cNvCxnSpPr>
            <a:endCxn id="84" idx="0"/>
          </p:cNvCxnSpPr>
          <p:nvPr/>
        </p:nvCxnSpPr>
        <p:spPr>
          <a:xfrm>
            <a:off x="5480518" y="3429000"/>
            <a:ext cx="2409" cy="495759"/>
          </a:xfrm>
          <a:prstGeom prst="straightConnector1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 rot="5400000">
            <a:off x="4073466" y="2597511"/>
            <a:ext cx="495759" cy="2318343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59" idx="2"/>
          </p:cNvCxnSpPr>
          <p:nvPr/>
        </p:nvCxnSpPr>
        <p:spPr>
          <a:xfrm flipH="1">
            <a:off x="3159768" y="4428142"/>
            <a:ext cx="2407" cy="37892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84" idx="2"/>
          </p:cNvCxnSpPr>
          <p:nvPr/>
        </p:nvCxnSpPr>
        <p:spPr>
          <a:xfrm flipH="1">
            <a:off x="5482925" y="4428142"/>
            <a:ext cx="2" cy="396282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81" idx="2"/>
          </p:cNvCxnSpPr>
          <p:nvPr/>
        </p:nvCxnSpPr>
        <p:spPr>
          <a:xfrm flipH="1">
            <a:off x="7803676" y="4428142"/>
            <a:ext cx="2" cy="38762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Группа 64"/>
          <p:cNvGrpSpPr/>
          <p:nvPr/>
        </p:nvGrpSpPr>
        <p:grpSpPr>
          <a:xfrm>
            <a:off x="2100609" y="3909098"/>
            <a:ext cx="2123130" cy="534705"/>
            <a:chOff x="17739" y="1052678"/>
            <a:chExt cx="1128805" cy="10375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17739" y="1052678"/>
              <a:ext cx="1128805" cy="1037502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Скругленный прямоугольник 4"/>
            <p:cNvSpPr txBox="1"/>
            <p:nvPr/>
          </p:nvSpPr>
          <p:spPr>
            <a:xfrm>
              <a:off x="48126" y="1083065"/>
              <a:ext cx="1068030" cy="976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 smtClean="0">
                  <a:solidFill>
                    <a:schemeClr val="tx1"/>
                  </a:solidFill>
                </a:rPr>
                <a:t>имеет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Группа 78"/>
          <p:cNvGrpSpPr/>
          <p:nvPr/>
        </p:nvGrpSpPr>
        <p:grpSpPr>
          <a:xfrm>
            <a:off x="6742111" y="4656846"/>
            <a:ext cx="2123130" cy="655084"/>
            <a:chOff x="2647618" y="2260784"/>
            <a:chExt cx="578429" cy="21105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647618" y="2260784"/>
              <a:ext cx="578429" cy="2110503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8"/>
            <p:cNvSpPr txBox="1"/>
            <p:nvPr/>
          </p:nvSpPr>
          <p:spPr>
            <a:xfrm>
              <a:off x="2664560" y="2277726"/>
              <a:ext cx="544545" cy="2076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 smtClean="0">
                  <a:solidFill>
                    <a:schemeClr val="tx1"/>
                  </a:solidFill>
                </a:rPr>
                <a:t>единственное значение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Группа 77"/>
          <p:cNvGrpSpPr/>
          <p:nvPr/>
        </p:nvGrpSpPr>
        <p:grpSpPr>
          <a:xfrm>
            <a:off x="4421360" y="4665576"/>
            <a:ext cx="2123131" cy="647829"/>
            <a:chOff x="1470273" y="2260784"/>
            <a:chExt cx="578429" cy="21105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1470273" y="2260784"/>
              <a:ext cx="578429" cy="2110503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Скругленный прямоугольник 6"/>
            <p:cNvSpPr txBox="1"/>
            <p:nvPr/>
          </p:nvSpPr>
          <p:spPr>
            <a:xfrm>
              <a:off x="1487215" y="2277726"/>
              <a:ext cx="544545" cy="2076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 smtClean="0">
                  <a:solidFill>
                    <a:schemeClr val="tx1"/>
                  </a:solidFill>
                </a:rPr>
                <a:t>с аргументами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Группа 76"/>
          <p:cNvGrpSpPr/>
          <p:nvPr/>
        </p:nvGrpSpPr>
        <p:grpSpPr>
          <a:xfrm>
            <a:off x="2095795" y="4648075"/>
            <a:ext cx="2127945" cy="662371"/>
            <a:chOff x="292927" y="2260784"/>
            <a:chExt cx="578429" cy="21105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292927" y="2260784"/>
              <a:ext cx="578429" cy="2110503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Скругленный прямоугольник 4"/>
            <p:cNvSpPr txBox="1"/>
            <p:nvPr/>
          </p:nvSpPr>
          <p:spPr>
            <a:xfrm>
              <a:off x="309869" y="2277726"/>
              <a:ext cx="544545" cy="2076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 smtClean="0">
                  <a:solidFill>
                    <a:schemeClr val="tx1"/>
                  </a:solidFill>
                </a:rPr>
                <a:t>имя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Группа 65"/>
          <p:cNvGrpSpPr/>
          <p:nvPr/>
        </p:nvGrpSpPr>
        <p:grpSpPr>
          <a:xfrm>
            <a:off x="4421361" y="3909098"/>
            <a:ext cx="2123130" cy="534705"/>
            <a:chOff x="1195085" y="1052678"/>
            <a:chExt cx="1128805" cy="10375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1195085" y="1052678"/>
              <a:ext cx="1128805" cy="1037502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6"/>
            <p:cNvSpPr txBox="1"/>
            <p:nvPr/>
          </p:nvSpPr>
          <p:spPr>
            <a:xfrm>
              <a:off x="1225472" y="1083065"/>
              <a:ext cx="1068031" cy="976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 smtClean="0">
                  <a:solidFill>
                    <a:schemeClr val="tx1"/>
                  </a:solidFill>
                </a:rPr>
                <a:t>вызывается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8" name="Соединительная линия уступом 117"/>
          <p:cNvCxnSpPr/>
          <p:nvPr/>
        </p:nvCxnSpPr>
        <p:spPr>
          <a:xfrm rot="16200000" flipH="1">
            <a:off x="6391809" y="2598013"/>
            <a:ext cx="495759" cy="2318343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Встр.функция"/>
          <p:cNvGrpSpPr/>
          <p:nvPr/>
        </p:nvGrpSpPr>
        <p:grpSpPr>
          <a:xfrm>
            <a:off x="2095795" y="3017009"/>
            <a:ext cx="6748345" cy="563952"/>
            <a:chOff x="2731" y="813"/>
            <a:chExt cx="8280336" cy="8812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2731" y="813"/>
              <a:ext cx="8280336" cy="88126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Скругленный прямоугольник 4"/>
            <p:cNvSpPr txBox="1"/>
            <p:nvPr/>
          </p:nvSpPr>
          <p:spPr>
            <a:xfrm>
              <a:off x="28542" y="26624"/>
              <a:ext cx="8228714" cy="829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 smtClean="0">
                  <a:solidFill>
                    <a:schemeClr val="tx1"/>
                  </a:solidFill>
                </a:rPr>
                <a:t>Встроенная функция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Группа 66"/>
          <p:cNvGrpSpPr/>
          <p:nvPr/>
        </p:nvGrpSpPr>
        <p:grpSpPr>
          <a:xfrm>
            <a:off x="6742112" y="3909098"/>
            <a:ext cx="2123130" cy="534705"/>
            <a:chOff x="2372431" y="1052678"/>
            <a:chExt cx="1128805" cy="10375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2372431" y="1052678"/>
              <a:ext cx="1128805" cy="1037502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8"/>
            <p:cNvSpPr txBox="1"/>
            <p:nvPr/>
          </p:nvSpPr>
          <p:spPr>
            <a:xfrm>
              <a:off x="2402818" y="1083065"/>
              <a:ext cx="1068031" cy="9767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 smtClean="0">
                  <a:solidFill>
                    <a:schemeClr val="tx1"/>
                  </a:solidFill>
                </a:rPr>
                <a:t>возвращает 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Округл"/>
          <p:cNvSpPr txBox="1"/>
          <p:nvPr/>
        </p:nvSpPr>
        <p:spPr>
          <a:xfrm>
            <a:off x="4427984" y="2423761"/>
            <a:ext cx="1975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</a:t>
            </a:r>
            <a:r>
              <a:rPr lang="ru-RU" sz="2000" dirty="0" smtClean="0"/>
              <a:t>ОКРУГЛ(</a:t>
            </a:r>
            <a:r>
              <a:rPr lang="en-US" sz="2000" dirty="0" smtClean="0"/>
              <a:t>G32; 1)</a:t>
            </a:r>
            <a:endParaRPr lang="ru-RU" sz="2000" dirty="0"/>
          </a:p>
        </p:txBody>
      </p:sp>
      <p:graphicFrame>
        <p:nvGraphicFramePr>
          <p:cNvPr id="138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5301339"/>
              </p:ext>
            </p:extLst>
          </p:nvPr>
        </p:nvGraphicFramePr>
        <p:xfrm>
          <a:off x="2105065" y="2079110"/>
          <a:ext cx="4464256" cy="7330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811">
                  <a:extLst>
                    <a:ext uri="{9D8B030D-6E8A-4147-A177-3AD203B41FA5}">
                      <a16:colId xmlns:a16="http://schemas.microsoft.com/office/drawing/2014/main" xmlns="" val="4124140856"/>
                    </a:ext>
                  </a:extLst>
                </a:gridCol>
                <a:gridCol w="1850445">
                  <a:extLst>
                    <a:ext uri="{9D8B030D-6E8A-4147-A177-3AD203B41FA5}">
                      <a16:colId xmlns:a16="http://schemas.microsoft.com/office/drawing/2014/main" xmlns="" val="234546873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xmlns="" val="3401103429"/>
                    </a:ext>
                  </a:extLst>
                </a:gridCol>
              </a:tblGrid>
              <a:tr h="3234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1" marR="73446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6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6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9421945"/>
                  </a:ext>
                </a:extLst>
              </a:tr>
              <a:tr h="4095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 smtClean="0">
                          <a:effectLst/>
                        </a:rPr>
                        <a:t>3</a:t>
                      </a:r>
                      <a:r>
                        <a:rPr lang="en-US" sz="2000" u="none" strike="noStrike" dirty="0" smtClean="0">
                          <a:effectLst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u="none" strike="noStrike" dirty="0" smtClean="0">
                          <a:effectLst/>
                        </a:rPr>
                        <a:t>25,371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77822068"/>
                  </a:ext>
                </a:extLst>
              </a:tr>
            </a:tbl>
          </a:graphicData>
        </a:graphic>
      </p:graphicFrame>
      <p:graphicFrame>
        <p:nvGraphicFramePr>
          <p:cNvPr id="29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5043845"/>
              </p:ext>
            </p:extLst>
          </p:nvPr>
        </p:nvGraphicFramePr>
        <p:xfrm>
          <a:off x="7452320" y="2084576"/>
          <a:ext cx="1414392" cy="7330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556">
                  <a:extLst>
                    <a:ext uri="{9D8B030D-6E8A-4147-A177-3AD203B41FA5}">
                      <a16:colId xmlns:a16="http://schemas.microsoft.com/office/drawing/2014/main" xmlns="" val="2956293750"/>
                    </a:ext>
                  </a:extLst>
                </a:gridCol>
                <a:gridCol w="1135836">
                  <a:extLst>
                    <a:ext uri="{9D8B030D-6E8A-4147-A177-3AD203B41FA5}">
                      <a16:colId xmlns:a16="http://schemas.microsoft.com/office/drawing/2014/main" xmlns="" val="3940778236"/>
                    </a:ext>
                  </a:extLst>
                </a:gridCol>
              </a:tblGrid>
              <a:tr h="323485"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1" marR="73446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6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8246487"/>
                  </a:ext>
                </a:extLst>
              </a:tr>
              <a:tr h="4095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 smtClean="0">
                          <a:effectLst/>
                        </a:rPr>
                        <a:t>3</a:t>
                      </a:r>
                      <a:r>
                        <a:rPr lang="en-US" sz="2000" u="none" strike="noStrike" dirty="0" smtClean="0">
                          <a:effectLst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u="none" strike="noStrike" dirty="0" smtClean="0">
                          <a:effectLst/>
                        </a:rPr>
                        <a:t>25,4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2790983"/>
                  </a:ext>
                </a:extLst>
              </a:tr>
            </a:tbl>
          </a:graphicData>
        </a:graphic>
      </p:graphicFrame>
      <p:sp>
        <p:nvSpPr>
          <p:cNvPr id="145" name="Стрелка вправо 144"/>
          <p:cNvSpPr/>
          <p:nvPr/>
        </p:nvSpPr>
        <p:spPr>
          <a:xfrm>
            <a:off x="6784367" y="2264077"/>
            <a:ext cx="516077" cy="40508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правка-имя"/>
          <p:cNvSpPr/>
          <p:nvPr/>
        </p:nvSpPr>
        <p:spPr>
          <a:xfrm>
            <a:off x="2157763" y="5605492"/>
            <a:ext cx="5038574" cy="841463"/>
          </a:xfrm>
          <a:prstGeom prst="wedgeRectCallout">
            <a:avLst>
              <a:gd name="adj1" fmla="val -25115"/>
              <a:gd name="adj2" fmla="val -10520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Как </a:t>
            </a:r>
            <a:r>
              <a:rPr lang="ru-RU" sz="2000" dirty="0"/>
              <a:t>правило, </a:t>
            </a:r>
            <a:r>
              <a:rPr lang="ru-RU" sz="2000" dirty="0" smtClean="0"/>
              <a:t>имя - сокращённое </a:t>
            </a:r>
            <a:r>
              <a:rPr lang="ru-RU" sz="2000" dirty="0"/>
              <a:t>название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производимого действия</a:t>
            </a:r>
            <a:r>
              <a:rPr lang="ru-RU" sz="2000" dirty="0"/>
              <a:t>.</a:t>
            </a:r>
          </a:p>
          <a:p>
            <a:pPr algn="ctr"/>
            <a:endParaRPr lang="ru-RU" sz="2000" dirty="0"/>
          </a:p>
        </p:txBody>
      </p:sp>
      <p:sp>
        <p:nvSpPr>
          <p:cNvPr id="69" name="справка-аргументы"/>
          <p:cNvSpPr/>
          <p:nvPr/>
        </p:nvSpPr>
        <p:spPr>
          <a:xfrm>
            <a:off x="2157763" y="5641416"/>
            <a:ext cx="6711340" cy="805540"/>
          </a:xfrm>
          <a:prstGeom prst="wedgeRectCallout">
            <a:avLst>
              <a:gd name="adj1" fmla="val -704"/>
              <a:gd name="adj2" fmla="val -10047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Аргументы </a:t>
            </a:r>
            <a:r>
              <a:rPr lang="ru-RU" sz="2000" dirty="0"/>
              <a:t>функции </a:t>
            </a:r>
            <a:r>
              <a:rPr lang="ru-RU" sz="2000" dirty="0" smtClean="0"/>
              <a:t>– число, </a:t>
            </a:r>
            <a:r>
              <a:rPr lang="ru-RU" sz="2000" dirty="0"/>
              <a:t>текст, </a:t>
            </a:r>
            <a:r>
              <a:rPr lang="ru-RU" sz="2000" dirty="0" smtClean="0"/>
              <a:t>выражение, ссылка </a:t>
            </a:r>
            <a:r>
              <a:rPr lang="ru-RU" sz="2000" dirty="0"/>
              <a:t>на ячейку или диапазон ячеек, результат другой </a:t>
            </a:r>
            <a:r>
              <a:rPr lang="ru-RU" sz="2000" dirty="0" smtClean="0"/>
              <a:t>функции.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90212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39" grpId="0" animBg="1"/>
      <p:bldP spid="30" grpId="0" animBg="1"/>
      <p:bldP spid="28" grpId="0"/>
      <p:bldP spid="145" grpId="0" animBg="1"/>
      <p:bldP spid="3" grpId="0" animBg="1"/>
      <p:bldP spid="3" grpId="1" animBg="1"/>
      <p:bldP spid="69" grpId="0" animBg="1"/>
      <p:bldP spid="6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49354" cy="562074"/>
          </a:xfrm>
        </p:spPr>
        <p:txBody>
          <a:bodyPr/>
          <a:lstStyle/>
          <a:p>
            <a:r>
              <a:rPr lang="ru-RU" dirty="0" smtClean="0"/>
              <a:t>Функции</a:t>
            </a:r>
            <a:endParaRPr lang="ru-RU" dirty="0"/>
          </a:p>
        </p:txBody>
      </p:sp>
      <p:sp>
        <p:nvSpPr>
          <p:cNvPr id="125" name="Полилиния 124"/>
          <p:cNvSpPr/>
          <p:nvPr/>
        </p:nvSpPr>
        <p:spPr>
          <a:xfrm>
            <a:off x="3289355" y="5877735"/>
            <a:ext cx="3911382" cy="612000"/>
          </a:xfrm>
          <a:custGeom>
            <a:avLst/>
            <a:gdLst>
              <a:gd name="connsiteX0" fmla="*/ 714125 w 3911382"/>
              <a:gd name="connsiteY0" fmla="*/ 0 h 612000"/>
              <a:gd name="connsiteX1" fmla="*/ 3911382 w 3911382"/>
              <a:gd name="connsiteY1" fmla="*/ 0 h 612000"/>
              <a:gd name="connsiteX2" fmla="*/ 3911382 w 3911382"/>
              <a:gd name="connsiteY2" fmla="*/ 607569 h 612000"/>
              <a:gd name="connsiteX3" fmla="*/ 0 w 3911382"/>
              <a:gd name="connsiteY3" fmla="*/ 612000 h 612000"/>
              <a:gd name="connsiteX4" fmla="*/ 49129 w 3911382"/>
              <a:gd name="connsiteY4" fmla="*/ 586985 h 612000"/>
              <a:gd name="connsiteX5" fmla="*/ 219688 w 3911382"/>
              <a:gd name="connsiteY5" fmla="*/ 482196 h 612000"/>
              <a:gd name="connsiteX6" fmla="*/ 316224 w 3911382"/>
              <a:gd name="connsiteY6" fmla="*/ 409221 h 612000"/>
              <a:gd name="connsiteX7" fmla="*/ 331737 w 3911382"/>
              <a:gd name="connsiteY7" fmla="*/ 432229 h 612000"/>
              <a:gd name="connsiteX8" fmla="*/ 484489 w 3911382"/>
              <a:gd name="connsiteY8" fmla="*/ 495501 h 612000"/>
              <a:gd name="connsiteX9" fmla="*/ 700513 w 3911382"/>
              <a:gd name="connsiteY9" fmla="*/ 279477 h 612000"/>
              <a:gd name="connsiteX10" fmla="*/ 637241 w 3911382"/>
              <a:gd name="connsiteY10" fmla="*/ 126725 h 612000"/>
              <a:gd name="connsiteX11" fmla="*/ 623470 w 3911382"/>
              <a:gd name="connsiteY11" fmla="*/ 117441 h 612000"/>
              <a:gd name="connsiteX12" fmla="*/ 661686 w 3911382"/>
              <a:gd name="connsiteY12" fmla="*/ 74604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1382" h="612000">
                <a:moveTo>
                  <a:pt x="714125" y="0"/>
                </a:moveTo>
                <a:lnTo>
                  <a:pt x="3911382" y="0"/>
                </a:lnTo>
                <a:lnTo>
                  <a:pt x="3911382" y="607569"/>
                </a:lnTo>
                <a:lnTo>
                  <a:pt x="0" y="612000"/>
                </a:lnTo>
                <a:lnTo>
                  <a:pt x="49129" y="586985"/>
                </a:lnTo>
                <a:cubicBezTo>
                  <a:pt x="107634" y="554801"/>
                  <a:pt x="164558" y="519832"/>
                  <a:pt x="219688" y="482196"/>
                </a:cubicBezTo>
                <a:lnTo>
                  <a:pt x="316224" y="409221"/>
                </a:lnTo>
                <a:lnTo>
                  <a:pt x="331737" y="432229"/>
                </a:lnTo>
                <a:cubicBezTo>
                  <a:pt x="370830" y="471322"/>
                  <a:pt x="424836" y="495501"/>
                  <a:pt x="484489" y="495501"/>
                </a:cubicBezTo>
                <a:cubicBezTo>
                  <a:pt x="603796" y="495501"/>
                  <a:pt x="700513" y="398784"/>
                  <a:pt x="700513" y="279477"/>
                </a:cubicBezTo>
                <a:cubicBezTo>
                  <a:pt x="700513" y="219824"/>
                  <a:pt x="676334" y="165818"/>
                  <a:pt x="637241" y="126725"/>
                </a:cubicBezTo>
                <a:lnTo>
                  <a:pt x="623470" y="117441"/>
                </a:lnTo>
                <a:lnTo>
                  <a:pt x="661686" y="7460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Ins="108000" rtlCol="0" anchor="ctr"/>
          <a:lstStyle/>
          <a:p>
            <a:pPr algn="r"/>
            <a:r>
              <a:rPr lang="ru-RU" sz="2000" dirty="0">
                <a:solidFill>
                  <a:schemeClr val="tx1"/>
                </a:solidFill>
              </a:rPr>
              <a:t>функции </a:t>
            </a:r>
            <a:r>
              <a:rPr lang="ru-RU" sz="2000" dirty="0" smtClean="0">
                <a:solidFill>
                  <a:schemeClr val="tx1"/>
                </a:solidFill>
              </a:rPr>
              <a:t>даты </a:t>
            </a:r>
            <a:r>
              <a:rPr lang="ru-RU" sz="2000" dirty="0">
                <a:solidFill>
                  <a:schemeClr val="tx1"/>
                </a:solidFill>
              </a:rPr>
              <a:t>и </a:t>
            </a:r>
            <a:r>
              <a:rPr lang="ru-RU" sz="2000" dirty="0" smtClean="0">
                <a:solidFill>
                  <a:schemeClr val="tx1"/>
                </a:solidFill>
              </a:rPr>
              <a:t>времени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8" name="Полилиния 97"/>
          <p:cNvSpPr/>
          <p:nvPr/>
        </p:nvSpPr>
        <p:spPr>
          <a:xfrm>
            <a:off x="2286157" y="2636912"/>
            <a:ext cx="2102201" cy="4087575"/>
          </a:xfrm>
          <a:custGeom>
            <a:avLst/>
            <a:gdLst>
              <a:gd name="connsiteX0" fmla="*/ 26580 w 2102201"/>
              <a:gd name="connsiteY0" fmla="*/ 0 h 4087575"/>
              <a:gd name="connsiteX1" fmla="*/ 1062174 w 2102201"/>
              <a:gd name="connsiteY1" fmla="*/ 272832 h 4087575"/>
              <a:gd name="connsiteX2" fmla="*/ 1262198 w 2102201"/>
              <a:gd name="connsiteY2" fmla="*/ 403841 h 4087575"/>
              <a:gd name="connsiteX3" fmla="*/ 1253098 w 2102201"/>
              <a:gd name="connsiteY3" fmla="*/ 409976 h 4087575"/>
              <a:gd name="connsiteX4" fmla="*/ 1189826 w 2102201"/>
              <a:gd name="connsiteY4" fmla="*/ 562728 h 4087575"/>
              <a:gd name="connsiteX5" fmla="*/ 1405850 w 2102201"/>
              <a:gd name="connsiteY5" fmla="*/ 778752 h 4087575"/>
              <a:gd name="connsiteX6" fmla="*/ 1558602 w 2102201"/>
              <a:gd name="connsiteY6" fmla="*/ 715480 h 4087575"/>
              <a:gd name="connsiteX7" fmla="*/ 1575635 w 2102201"/>
              <a:gd name="connsiteY7" fmla="*/ 690217 h 4087575"/>
              <a:gd name="connsiteX8" fmla="*/ 1668081 w 2102201"/>
              <a:gd name="connsiteY8" fmla="*/ 793162 h 4087575"/>
              <a:gd name="connsiteX9" fmla="*/ 1776202 w 2102201"/>
              <a:gd name="connsiteY9" fmla="*/ 951372 h 4087575"/>
              <a:gd name="connsiteX10" fmla="*/ 1753812 w 2102201"/>
              <a:gd name="connsiteY10" fmla="*/ 955892 h 4087575"/>
              <a:gd name="connsiteX11" fmla="*/ 1621874 w 2102201"/>
              <a:gd name="connsiteY11" fmla="*/ 1154940 h 4087575"/>
              <a:gd name="connsiteX12" fmla="*/ 1837898 w 2102201"/>
              <a:gd name="connsiteY12" fmla="*/ 1370964 h 4087575"/>
              <a:gd name="connsiteX13" fmla="*/ 1921985 w 2102201"/>
              <a:gd name="connsiteY13" fmla="*/ 1353988 h 4087575"/>
              <a:gd name="connsiteX14" fmla="*/ 1967668 w 2102201"/>
              <a:gd name="connsiteY14" fmla="*/ 1323187 h 4087575"/>
              <a:gd name="connsiteX15" fmla="*/ 1994245 w 2102201"/>
              <a:gd name="connsiteY15" fmla="*/ 1393214 h 4087575"/>
              <a:gd name="connsiteX16" fmla="*/ 2037400 w 2102201"/>
              <a:gd name="connsiteY16" fmla="*/ 1546714 h 4087575"/>
              <a:gd name="connsiteX17" fmla="*/ 1965067 w 2102201"/>
              <a:gd name="connsiteY17" fmla="*/ 1561317 h 4087575"/>
              <a:gd name="connsiteX18" fmla="*/ 1833129 w 2102201"/>
              <a:gd name="connsiteY18" fmla="*/ 1760365 h 4087575"/>
              <a:gd name="connsiteX19" fmla="*/ 2049153 w 2102201"/>
              <a:gd name="connsiteY19" fmla="*/ 1976389 h 4087575"/>
              <a:gd name="connsiteX20" fmla="*/ 2098062 w 2102201"/>
              <a:gd name="connsiteY20" fmla="*/ 1966515 h 4087575"/>
              <a:gd name="connsiteX21" fmla="*/ 2102201 w 2102201"/>
              <a:gd name="connsiteY21" fmla="*/ 2040365 h 4087575"/>
              <a:gd name="connsiteX22" fmla="*/ 2099022 w 2102201"/>
              <a:gd name="connsiteY22" fmla="*/ 2138946 h 4087575"/>
              <a:gd name="connsiteX23" fmla="*/ 2065920 w 2102201"/>
              <a:gd name="connsiteY23" fmla="*/ 2132263 h 4087575"/>
              <a:gd name="connsiteX24" fmla="*/ 1849896 w 2102201"/>
              <a:gd name="connsiteY24" fmla="*/ 2348287 h 4087575"/>
              <a:gd name="connsiteX25" fmla="*/ 1981834 w 2102201"/>
              <a:gd name="connsiteY25" fmla="*/ 2547335 h 4087575"/>
              <a:gd name="connsiteX26" fmla="*/ 2034740 w 2102201"/>
              <a:gd name="connsiteY26" fmla="*/ 2558016 h 4087575"/>
              <a:gd name="connsiteX27" fmla="*/ 2029000 w 2102201"/>
              <a:gd name="connsiteY27" fmla="*/ 2581854 h 4087575"/>
              <a:gd name="connsiteX28" fmla="*/ 1987549 w 2102201"/>
              <a:gd name="connsiteY28" fmla="*/ 2713669 h 4087575"/>
              <a:gd name="connsiteX29" fmla="*/ 1975456 w 2102201"/>
              <a:gd name="connsiteY29" fmla="*/ 2744541 h 4087575"/>
              <a:gd name="connsiteX30" fmla="*/ 1912220 w 2102201"/>
              <a:gd name="connsiteY30" fmla="*/ 2731774 h 4087575"/>
              <a:gd name="connsiteX31" fmla="*/ 1696196 w 2102201"/>
              <a:gd name="connsiteY31" fmla="*/ 2947798 h 4087575"/>
              <a:gd name="connsiteX32" fmla="*/ 1759468 w 2102201"/>
              <a:gd name="connsiteY32" fmla="*/ 3100550 h 4087575"/>
              <a:gd name="connsiteX33" fmla="*/ 1788576 w 2102201"/>
              <a:gd name="connsiteY33" fmla="*/ 3120176 h 4087575"/>
              <a:gd name="connsiteX34" fmla="*/ 1651336 w 2102201"/>
              <a:gd name="connsiteY34" fmla="*/ 3315427 h 4087575"/>
              <a:gd name="connsiteX35" fmla="*/ 1612727 w 2102201"/>
              <a:gd name="connsiteY35" fmla="*/ 3357999 h 4087575"/>
              <a:gd name="connsiteX36" fmla="*/ 1558226 w 2102201"/>
              <a:gd name="connsiteY36" fmla="*/ 3321252 h 4087575"/>
              <a:gd name="connsiteX37" fmla="*/ 1474139 w 2102201"/>
              <a:gd name="connsiteY37" fmla="*/ 3304276 h 4087575"/>
              <a:gd name="connsiteX38" fmla="*/ 1258115 w 2102201"/>
              <a:gd name="connsiteY38" fmla="*/ 3520300 h 4087575"/>
              <a:gd name="connsiteX39" fmla="*/ 1275091 w 2102201"/>
              <a:gd name="connsiteY39" fmla="*/ 3604387 h 4087575"/>
              <a:gd name="connsiteX40" fmla="*/ 1306796 w 2102201"/>
              <a:gd name="connsiteY40" fmla="*/ 3651411 h 4087575"/>
              <a:gd name="connsiteX41" fmla="*/ 1125324 w 2102201"/>
              <a:gd name="connsiteY41" fmla="*/ 3777458 h 4087575"/>
              <a:gd name="connsiteX42" fmla="*/ 0 w 2102201"/>
              <a:gd name="connsiteY42" fmla="*/ 4087419 h 408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02201" h="4087575">
                <a:moveTo>
                  <a:pt x="26580" y="0"/>
                </a:moveTo>
                <a:cubicBezTo>
                  <a:pt x="396467" y="171"/>
                  <a:pt x="752342" y="97169"/>
                  <a:pt x="1062174" y="272832"/>
                </a:cubicBezTo>
                <a:lnTo>
                  <a:pt x="1262198" y="403841"/>
                </a:lnTo>
                <a:lnTo>
                  <a:pt x="1253098" y="409976"/>
                </a:lnTo>
                <a:cubicBezTo>
                  <a:pt x="1214005" y="449069"/>
                  <a:pt x="1189826" y="503075"/>
                  <a:pt x="1189826" y="562728"/>
                </a:cubicBezTo>
                <a:cubicBezTo>
                  <a:pt x="1189826" y="682035"/>
                  <a:pt x="1286543" y="778752"/>
                  <a:pt x="1405850" y="778752"/>
                </a:cubicBezTo>
                <a:cubicBezTo>
                  <a:pt x="1465504" y="778752"/>
                  <a:pt x="1519510" y="754573"/>
                  <a:pt x="1558602" y="715480"/>
                </a:cubicBezTo>
                <a:lnTo>
                  <a:pt x="1575635" y="690217"/>
                </a:lnTo>
                <a:lnTo>
                  <a:pt x="1668081" y="793162"/>
                </a:lnTo>
                <a:lnTo>
                  <a:pt x="1776202" y="951372"/>
                </a:lnTo>
                <a:lnTo>
                  <a:pt x="1753812" y="955892"/>
                </a:lnTo>
                <a:cubicBezTo>
                  <a:pt x="1676277" y="988687"/>
                  <a:pt x="1621874" y="1065460"/>
                  <a:pt x="1621874" y="1154940"/>
                </a:cubicBezTo>
                <a:cubicBezTo>
                  <a:pt x="1621874" y="1274247"/>
                  <a:pt x="1718591" y="1370964"/>
                  <a:pt x="1837898" y="1370964"/>
                </a:cubicBezTo>
                <a:cubicBezTo>
                  <a:pt x="1867725" y="1370964"/>
                  <a:pt x="1896140" y="1364919"/>
                  <a:pt x="1921985" y="1353988"/>
                </a:cubicBezTo>
                <a:lnTo>
                  <a:pt x="1967668" y="1323187"/>
                </a:lnTo>
                <a:lnTo>
                  <a:pt x="1994245" y="1393214"/>
                </a:lnTo>
                <a:lnTo>
                  <a:pt x="2037400" y="1546714"/>
                </a:lnTo>
                <a:lnTo>
                  <a:pt x="1965067" y="1561317"/>
                </a:lnTo>
                <a:cubicBezTo>
                  <a:pt x="1887532" y="1594112"/>
                  <a:pt x="1833129" y="1670885"/>
                  <a:pt x="1833129" y="1760365"/>
                </a:cubicBezTo>
                <a:cubicBezTo>
                  <a:pt x="1833129" y="1879672"/>
                  <a:pt x="1929846" y="1976389"/>
                  <a:pt x="2049153" y="1976389"/>
                </a:cubicBezTo>
                <a:lnTo>
                  <a:pt x="2098062" y="1966515"/>
                </a:lnTo>
                <a:lnTo>
                  <a:pt x="2102201" y="2040365"/>
                </a:lnTo>
                <a:lnTo>
                  <a:pt x="2099022" y="2138946"/>
                </a:lnTo>
                <a:lnTo>
                  <a:pt x="2065920" y="2132263"/>
                </a:lnTo>
                <a:cubicBezTo>
                  <a:pt x="1946613" y="2132263"/>
                  <a:pt x="1849896" y="2228980"/>
                  <a:pt x="1849896" y="2348287"/>
                </a:cubicBezTo>
                <a:cubicBezTo>
                  <a:pt x="1849896" y="2437767"/>
                  <a:pt x="1904299" y="2514541"/>
                  <a:pt x="1981834" y="2547335"/>
                </a:cubicBezTo>
                <a:lnTo>
                  <a:pt x="2034740" y="2558016"/>
                </a:lnTo>
                <a:lnTo>
                  <a:pt x="2029000" y="2581854"/>
                </a:lnTo>
                <a:cubicBezTo>
                  <a:pt x="2016726" y="2626135"/>
                  <a:pt x="2002908" y="2670100"/>
                  <a:pt x="1987549" y="2713669"/>
                </a:cubicBezTo>
                <a:lnTo>
                  <a:pt x="1975456" y="2744541"/>
                </a:lnTo>
                <a:lnTo>
                  <a:pt x="1912220" y="2731774"/>
                </a:lnTo>
                <a:cubicBezTo>
                  <a:pt x="1792913" y="2731774"/>
                  <a:pt x="1696196" y="2828491"/>
                  <a:pt x="1696196" y="2947798"/>
                </a:cubicBezTo>
                <a:cubicBezTo>
                  <a:pt x="1696196" y="3007452"/>
                  <a:pt x="1720375" y="3061458"/>
                  <a:pt x="1759468" y="3100550"/>
                </a:cubicBezTo>
                <a:lnTo>
                  <a:pt x="1788576" y="3120176"/>
                </a:lnTo>
                <a:lnTo>
                  <a:pt x="1651336" y="3315427"/>
                </a:lnTo>
                <a:lnTo>
                  <a:pt x="1612727" y="3357999"/>
                </a:lnTo>
                <a:lnTo>
                  <a:pt x="1558226" y="3321252"/>
                </a:lnTo>
                <a:cubicBezTo>
                  <a:pt x="1532381" y="3310321"/>
                  <a:pt x="1503966" y="3304276"/>
                  <a:pt x="1474139" y="3304276"/>
                </a:cubicBezTo>
                <a:cubicBezTo>
                  <a:pt x="1354832" y="3304276"/>
                  <a:pt x="1258115" y="3400993"/>
                  <a:pt x="1258115" y="3520300"/>
                </a:cubicBezTo>
                <a:cubicBezTo>
                  <a:pt x="1258115" y="3550127"/>
                  <a:pt x="1264160" y="3578542"/>
                  <a:pt x="1275091" y="3604387"/>
                </a:cubicBezTo>
                <a:lnTo>
                  <a:pt x="1306796" y="3651411"/>
                </a:lnTo>
                <a:lnTo>
                  <a:pt x="1125324" y="3777458"/>
                </a:lnTo>
                <a:cubicBezTo>
                  <a:pt x="793578" y="3981271"/>
                  <a:pt x="404408" y="4092327"/>
                  <a:pt x="0" y="408741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олилиния 114"/>
          <p:cNvSpPr/>
          <p:nvPr/>
        </p:nvSpPr>
        <p:spPr>
          <a:xfrm>
            <a:off x="3275856" y="2871663"/>
            <a:ext cx="3924881" cy="612000"/>
          </a:xfrm>
          <a:custGeom>
            <a:avLst/>
            <a:gdLst>
              <a:gd name="connsiteX0" fmla="*/ 0 w 3924881"/>
              <a:gd name="connsiteY0" fmla="*/ 0 h 612000"/>
              <a:gd name="connsiteX1" fmla="*/ 3924881 w 3924881"/>
              <a:gd name="connsiteY1" fmla="*/ 0 h 612000"/>
              <a:gd name="connsiteX2" fmla="*/ 3924881 w 3924881"/>
              <a:gd name="connsiteY2" fmla="*/ 612000 h 612000"/>
              <a:gd name="connsiteX3" fmla="*/ 715004 w 3924881"/>
              <a:gd name="connsiteY3" fmla="*/ 612000 h 612000"/>
              <a:gd name="connsiteX4" fmla="*/ 678381 w 3924881"/>
              <a:gd name="connsiteY4" fmla="*/ 558411 h 612000"/>
              <a:gd name="connsiteX5" fmla="*/ 587244 w 3924881"/>
              <a:gd name="connsiteY5" fmla="*/ 453525 h 612000"/>
              <a:gd name="connsiteX6" fmla="*/ 615198 w 3924881"/>
              <a:gd name="connsiteY6" fmla="*/ 412064 h 612000"/>
              <a:gd name="connsiteX7" fmla="*/ 632174 w 3924881"/>
              <a:gd name="connsiteY7" fmla="*/ 327977 h 612000"/>
              <a:gd name="connsiteX8" fmla="*/ 416150 w 3924881"/>
              <a:gd name="connsiteY8" fmla="*/ 111953 h 612000"/>
              <a:gd name="connsiteX9" fmla="*/ 332064 w 3924881"/>
              <a:gd name="connsiteY9" fmla="*/ 128929 h 612000"/>
              <a:gd name="connsiteX10" fmla="*/ 272565 w 3924881"/>
              <a:gd name="connsiteY10" fmla="*/ 169045 h 612000"/>
              <a:gd name="connsiteX11" fmla="*/ 241687 w 3924881"/>
              <a:gd name="connsiteY11" fmla="*/ 145069 h 612000"/>
              <a:gd name="connsiteX12" fmla="*/ 72474 w 3924881"/>
              <a:gd name="connsiteY12" fmla="*/ 38081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24881" h="612000">
                <a:moveTo>
                  <a:pt x="0" y="0"/>
                </a:moveTo>
                <a:lnTo>
                  <a:pt x="3924881" y="0"/>
                </a:lnTo>
                <a:lnTo>
                  <a:pt x="3924881" y="612000"/>
                </a:lnTo>
                <a:lnTo>
                  <a:pt x="715004" y="612000"/>
                </a:lnTo>
                <a:lnTo>
                  <a:pt x="678381" y="558411"/>
                </a:lnTo>
                <a:lnTo>
                  <a:pt x="587244" y="453525"/>
                </a:lnTo>
                <a:lnTo>
                  <a:pt x="615198" y="412064"/>
                </a:lnTo>
                <a:cubicBezTo>
                  <a:pt x="626129" y="386219"/>
                  <a:pt x="632174" y="357804"/>
                  <a:pt x="632174" y="327977"/>
                </a:cubicBezTo>
                <a:cubicBezTo>
                  <a:pt x="632174" y="208670"/>
                  <a:pt x="535457" y="111953"/>
                  <a:pt x="416150" y="111953"/>
                </a:cubicBezTo>
                <a:cubicBezTo>
                  <a:pt x="386323" y="111953"/>
                  <a:pt x="357909" y="117998"/>
                  <a:pt x="332064" y="128929"/>
                </a:cubicBezTo>
                <a:lnTo>
                  <a:pt x="272565" y="169045"/>
                </a:lnTo>
                <a:lnTo>
                  <a:pt x="241687" y="145069"/>
                </a:lnTo>
                <a:cubicBezTo>
                  <a:pt x="187042" y="106721"/>
                  <a:pt x="130568" y="71018"/>
                  <a:pt x="72474" y="3808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Ins="108000" rtlCol="0" anchor="ctr"/>
          <a:lstStyle/>
          <a:p>
            <a:pPr algn="r"/>
            <a:r>
              <a:rPr lang="ru-RU" sz="2000" dirty="0">
                <a:solidFill>
                  <a:schemeClr val="tx1"/>
                </a:solidFill>
              </a:rPr>
              <a:t>математические </a:t>
            </a:r>
            <a:r>
              <a:rPr lang="ru-RU" sz="2000" dirty="0" smtClean="0">
                <a:solidFill>
                  <a:schemeClr val="tx1"/>
                </a:solidFill>
              </a:rPr>
              <a:t>функции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9" name="Синий математические"/>
          <p:cNvSpPr/>
          <p:nvPr/>
        </p:nvSpPr>
        <p:spPr>
          <a:xfrm>
            <a:off x="3475983" y="2983616"/>
            <a:ext cx="432048" cy="4320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17" name="Полилиния 116"/>
          <p:cNvSpPr/>
          <p:nvPr/>
        </p:nvSpPr>
        <p:spPr>
          <a:xfrm>
            <a:off x="3986083" y="3472877"/>
            <a:ext cx="3214654" cy="612000"/>
          </a:xfrm>
          <a:custGeom>
            <a:avLst/>
            <a:gdLst>
              <a:gd name="connsiteX0" fmla="*/ 0 w 3214654"/>
              <a:gd name="connsiteY0" fmla="*/ 0 h 612000"/>
              <a:gd name="connsiteX1" fmla="*/ 3214654 w 3214654"/>
              <a:gd name="connsiteY1" fmla="*/ 2194 h 612000"/>
              <a:gd name="connsiteX2" fmla="*/ 3214654 w 3214654"/>
              <a:gd name="connsiteY2" fmla="*/ 603270 h 612000"/>
              <a:gd name="connsiteX3" fmla="*/ 310728 w 3214654"/>
              <a:gd name="connsiteY3" fmla="*/ 612000 h 612000"/>
              <a:gd name="connsiteX4" fmla="*/ 268540 w 3214654"/>
              <a:gd name="connsiteY4" fmla="*/ 488432 h 612000"/>
              <a:gd name="connsiteX5" fmla="*/ 293316 w 3214654"/>
              <a:gd name="connsiteY5" fmla="*/ 471727 h 612000"/>
              <a:gd name="connsiteX6" fmla="*/ 356588 w 3214654"/>
              <a:gd name="connsiteY6" fmla="*/ 318975 h 612000"/>
              <a:gd name="connsiteX7" fmla="*/ 140564 w 3214654"/>
              <a:gd name="connsiteY7" fmla="*/ 102951 h 612000"/>
              <a:gd name="connsiteX8" fmla="*/ 97028 w 3214654"/>
              <a:gd name="connsiteY8" fmla="*/ 107340 h 612000"/>
              <a:gd name="connsiteX9" fmla="*/ 77499 w 3214654"/>
              <a:gd name="connsiteY9" fmla="*/ 113402 h 61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14654" h="612000">
                <a:moveTo>
                  <a:pt x="0" y="0"/>
                </a:moveTo>
                <a:lnTo>
                  <a:pt x="3214654" y="2194"/>
                </a:lnTo>
                <a:lnTo>
                  <a:pt x="3214654" y="603270"/>
                </a:lnTo>
                <a:lnTo>
                  <a:pt x="310728" y="612000"/>
                </a:lnTo>
                <a:lnTo>
                  <a:pt x="268540" y="488432"/>
                </a:lnTo>
                <a:lnTo>
                  <a:pt x="293316" y="471727"/>
                </a:lnTo>
                <a:cubicBezTo>
                  <a:pt x="332409" y="432635"/>
                  <a:pt x="356588" y="378629"/>
                  <a:pt x="356588" y="318975"/>
                </a:cubicBezTo>
                <a:cubicBezTo>
                  <a:pt x="356588" y="199668"/>
                  <a:pt x="259871" y="102951"/>
                  <a:pt x="140564" y="102951"/>
                </a:cubicBezTo>
                <a:cubicBezTo>
                  <a:pt x="125651" y="102951"/>
                  <a:pt x="111090" y="104462"/>
                  <a:pt x="97028" y="107340"/>
                </a:cubicBezTo>
                <a:lnTo>
                  <a:pt x="77499" y="11340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Ins="108000" rtlCol="0" anchor="ctr"/>
          <a:lstStyle/>
          <a:p>
            <a:pPr algn="r"/>
            <a:r>
              <a:rPr lang="ru-RU" sz="2000" dirty="0">
                <a:solidFill>
                  <a:schemeClr val="tx1"/>
                </a:solidFill>
              </a:rPr>
              <a:t>статистические </a:t>
            </a:r>
            <a:r>
              <a:rPr lang="ru-RU" sz="2000" dirty="0" smtClean="0">
                <a:solidFill>
                  <a:schemeClr val="tx1"/>
                </a:solidFill>
              </a:rPr>
              <a:t>функции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0" name="Синий -статистические"/>
          <p:cNvSpPr/>
          <p:nvPr/>
        </p:nvSpPr>
        <p:spPr>
          <a:xfrm>
            <a:off x="3908031" y="3575828"/>
            <a:ext cx="432048" cy="4320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19" name="Полилиния 118"/>
          <p:cNvSpPr/>
          <p:nvPr/>
        </p:nvSpPr>
        <p:spPr>
          <a:xfrm>
            <a:off x="4299093" y="4067564"/>
            <a:ext cx="2901645" cy="622864"/>
          </a:xfrm>
          <a:custGeom>
            <a:avLst/>
            <a:gdLst>
              <a:gd name="connsiteX0" fmla="*/ 2901645 w 2901645"/>
              <a:gd name="connsiteY0" fmla="*/ 0 h 622864"/>
              <a:gd name="connsiteX1" fmla="*/ 2901645 w 2901645"/>
              <a:gd name="connsiteY1" fmla="*/ 622864 h 622864"/>
              <a:gd name="connsiteX2" fmla="*/ 97299 w 2901645"/>
              <a:gd name="connsiteY2" fmla="*/ 618526 h 622864"/>
              <a:gd name="connsiteX3" fmla="*/ 92569 w 2901645"/>
              <a:gd name="connsiteY3" fmla="*/ 540026 h 622864"/>
              <a:gd name="connsiteX4" fmla="*/ 128861 w 2901645"/>
              <a:gd name="connsiteY4" fmla="*/ 528760 h 622864"/>
              <a:gd name="connsiteX5" fmla="*/ 260798 w 2901645"/>
              <a:gd name="connsiteY5" fmla="*/ 329712 h 622864"/>
              <a:gd name="connsiteX6" fmla="*/ 44774 w 2901645"/>
              <a:gd name="connsiteY6" fmla="*/ 113688 h 622864"/>
              <a:gd name="connsiteX7" fmla="*/ 33776 w 2901645"/>
              <a:gd name="connsiteY7" fmla="*/ 114797 h 622864"/>
              <a:gd name="connsiteX8" fmla="*/ 29441 w 2901645"/>
              <a:gd name="connsiteY8" fmla="*/ 92757 h 622864"/>
              <a:gd name="connsiteX9" fmla="*/ 0 w 2901645"/>
              <a:gd name="connsiteY9" fmla="*/ 6526 h 62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1645" h="622864">
                <a:moveTo>
                  <a:pt x="2901645" y="0"/>
                </a:moveTo>
                <a:lnTo>
                  <a:pt x="2901645" y="622864"/>
                </a:lnTo>
                <a:lnTo>
                  <a:pt x="97299" y="618526"/>
                </a:lnTo>
                <a:lnTo>
                  <a:pt x="92569" y="540026"/>
                </a:lnTo>
                <a:lnTo>
                  <a:pt x="128861" y="528760"/>
                </a:lnTo>
                <a:cubicBezTo>
                  <a:pt x="206395" y="495966"/>
                  <a:pt x="260798" y="419192"/>
                  <a:pt x="260798" y="329712"/>
                </a:cubicBezTo>
                <a:cubicBezTo>
                  <a:pt x="260798" y="210405"/>
                  <a:pt x="164081" y="113688"/>
                  <a:pt x="44774" y="113688"/>
                </a:cubicBezTo>
                <a:lnTo>
                  <a:pt x="33776" y="114797"/>
                </a:lnTo>
                <a:lnTo>
                  <a:pt x="29441" y="92757"/>
                </a:lnTo>
                <a:lnTo>
                  <a:pt x="0" y="6526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Ins="108000" rtlCol="0" anchor="ctr"/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логические функции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1" name="Синий финансовые"/>
          <p:cNvSpPr/>
          <p:nvPr/>
        </p:nvSpPr>
        <p:spPr>
          <a:xfrm>
            <a:off x="4119285" y="4181253"/>
            <a:ext cx="432048" cy="4320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21" name="Полилиния 120"/>
          <p:cNvSpPr/>
          <p:nvPr/>
        </p:nvSpPr>
        <p:spPr>
          <a:xfrm>
            <a:off x="4299920" y="4675305"/>
            <a:ext cx="2900817" cy="629302"/>
          </a:xfrm>
          <a:custGeom>
            <a:avLst/>
            <a:gdLst>
              <a:gd name="connsiteX0" fmla="*/ 95820 w 2900817"/>
              <a:gd name="connsiteY0" fmla="*/ 0 h 629302"/>
              <a:gd name="connsiteX1" fmla="*/ 2900817 w 2900817"/>
              <a:gd name="connsiteY1" fmla="*/ 0 h 629302"/>
              <a:gd name="connsiteX2" fmla="*/ 2900817 w 2900817"/>
              <a:gd name="connsiteY2" fmla="*/ 629302 h 629302"/>
              <a:gd name="connsiteX3" fmla="*/ 0 w 2900817"/>
              <a:gd name="connsiteY3" fmla="*/ 612000 h 629302"/>
              <a:gd name="connsiteX4" fmla="*/ 21509 w 2900817"/>
              <a:gd name="connsiteY4" fmla="*/ 551632 h 629302"/>
              <a:gd name="connsiteX5" fmla="*/ 25650 w 2900817"/>
              <a:gd name="connsiteY5" fmla="*/ 522384 h 629302"/>
              <a:gd name="connsiteX6" fmla="*/ 60712 w 2900817"/>
              <a:gd name="connsiteY6" fmla="*/ 525918 h 629302"/>
              <a:gd name="connsiteX7" fmla="*/ 276736 w 2900817"/>
              <a:gd name="connsiteY7" fmla="*/ 309894 h 629302"/>
              <a:gd name="connsiteX8" fmla="*/ 104249 w 2900817"/>
              <a:gd name="connsiteY8" fmla="*/ 98259 h 629302"/>
              <a:gd name="connsiteX9" fmla="*/ 85962 w 2900817"/>
              <a:gd name="connsiteY9" fmla="*/ 96416 h 629302"/>
              <a:gd name="connsiteX10" fmla="*/ 96953 w 2900817"/>
              <a:gd name="connsiteY10" fmla="*/ 18788 h 629302"/>
              <a:gd name="connsiteX11" fmla="*/ 95820 w 2900817"/>
              <a:gd name="connsiteY11" fmla="*/ 0 h 62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0817" h="629302">
                <a:moveTo>
                  <a:pt x="95820" y="0"/>
                </a:moveTo>
                <a:lnTo>
                  <a:pt x="2900817" y="0"/>
                </a:lnTo>
                <a:lnTo>
                  <a:pt x="2900817" y="629302"/>
                </a:lnTo>
                <a:lnTo>
                  <a:pt x="0" y="612000"/>
                </a:lnTo>
                <a:lnTo>
                  <a:pt x="21509" y="551632"/>
                </a:lnTo>
                <a:lnTo>
                  <a:pt x="25650" y="522384"/>
                </a:lnTo>
                <a:lnTo>
                  <a:pt x="60712" y="525918"/>
                </a:lnTo>
                <a:cubicBezTo>
                  <a:pt x="180019" y="525918"/>
                  <a:pt x="276736" y="429201"/>
                  <a:pt x="276736" y="309894"/>
                </a:cubicBezTo>
                <a:cubicBezTo>
                  <a:pt x="276736" y="205501"/>
                  <a:pt x="202687" y="118402"/>
                  <a:pt x="104249" y="98259"/>
                </a:cubicBezTo>
                <a:lnTo>
                  <a:pt x="85962" y="96416"/>
                </a:lnTo>
                <a:lnTo>
                  <a:pt x="96953" y="18788"/>
                </a:lnTo>
                <a:cubicBezTo>
                  <a:pt x="96575" y="12525"/>
                  <a:pt x="96198" y="6263"/>
                  <a:pt x="9582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Ins="108000" rtlCol="0" anchor="ctr"/>
          <a:lstStyle/>
          <a:p>
            <a:pPr algn="r"/>
            <a:r>
              <a:rPr lang="ru-RU" sz="2000" dirty="0">
                <a:solidFill>
                  <a:schemeClr val="tx1"/>
                </a:solidFill>
              </a:rPr>
              <a:t>текстовые </a:t>
            </a:r>
            <a:r>
              <a:rPr lang="ru-RU" sz="2000" dirty="0" smtClean="0">
                <a:solidFill>
                  <a:schemeClr val="tx1"/>
                </a:solidFill>
              </a:rPr>
              <a:t>функции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2" name="синий текстовые"/>
          <p:cNvSpPr/>
          <p:nvPr/>
        </p:nvSpPr>
        <p:spPr>
          <a:xfrm>
            <a:off x="4136053" y="4769175"/>
            <a:ext cx="432048" cy="4320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23" name="Полилиния 122"/>
          <p:cNvSpPr/>
          <p:nvPr/>
        </p:nvSpPr>
        <p:spPr>
          <a:xfrm>
            <a:off x="3993520" y="5274350"/>
            <a:ext cx="3207217" cy="614168"/>
          </a:xfrm>
          <a:custGeom>
            <a:avLst/>
            <a:gdLst>
              <a:gd name="connsiteX0" fmla="*/ 3207217 w 3207217"/>
              <a:gd name="connsiteY0" fmla="*/ 0 h 614168"/>
              <a:gd name="connsiteX1" fmla="*/ 3207217 w 3207217"/>
              <a:gd name="connsiteY1" fmla="*/ 614168 h 614168"/>
              <a:gd name="connsiteX2" fmla="*/ 0 w 3207217"/>
              <a:gd name="connsiteY2" fmla="*/ 614168 h 614168"/>
              <a:gd name="connsiteX3" fmla="*/ 92381 w 3207217"/>
              <a:gd name="connsiteY3" fmla="*/ 482737 h 614168"/>
              <a:gd name="connsiteX4" fmla="*/ 131938 w 3207217"/>
              <a:gd name="connsiteY4" fmla="*/ 509407 h 614168"/>
              <a:gd name="connsiteX5" fmla="*/ 216024 w 3207217"/>
              <a:gd name="connsiteY5" fmla="*/ 526383 h 614168"/>
              <a:gd name="connsiteX6" fmla="*/ 432048 w 3207217"/>
              <a:gd name="connsiteY6" fmla="*/ 310359 h 614168"/>
              <a:gd name="connsiteX7" fmla="*/ 300111 w 3207217"/>
              <a:gd name="connsiteY7" fmla="*/ 111311 h 614168"/>
              <a:gd name="connsiteX8" fmla="*/ 276571 w 3207217"/>
              <a:gd name="connsiteY8" fmla="*/ 104004 h 614168"/>
              <a:gd name="connsiteX9" fmla="*/ 312855 w 3207217"/>
              <a:gd name="connsiteY9" fmla="*/ 2168 h 61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7217" h="614168">
                <a:moveTo>
                  <a:pt x="3207217" y="0"/>
                </a:moveTo>
                <a:lnTo>
                  <a:pt x="3207217" y="614168"/>
                </a:lnTo>
                <a:lnTo>
                  <a:pt x="0" y="614168"/>
                </a:lnTo>
                <a:lnTo>
                  <a:pt x="92381" y="482737"/>
                </a:lnTo>
                <a:lnTo>
                  <a:pt x="131938" y="509407"/>
                </a:lnTo>
                <a:cubicBezTo>
                  <a:pt x="157783" y="520338"/>
                  <a:pt x="186197" y="526383"/>
                  <a:pt x="216024" y="526383"/>
                </a:cubicBezTo>
                <a:cubicBezTo>
                  <a:pt x="335331" y="526383"/>
                  <a:pt x="432048" y="429666"/>
                  <a:pt x="432048" y="310359"/>
                </a:cubicBezTo>
                <a:cubicBezTo>
                  <a:pt x="432048" y="220879"/>
                  <a:pt x="377645" y="144106"/>
                  <a:pt x="300111" y="111311"/>
                </a:cubicBezTo>
                <a:lnTo>
                  <a:pt x="276571" y="104004"/>
                </a:lnTo>
                <a:lnTo>
                  <a:pt x="312855" y="216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Ins="108000" rtlCol="0" anchor="ctr"/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инженерные функции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3" name="Синий инженерные"/>
          <p:cNvSpPr/>
          <p:nvPr/>
        </p:nvSpPr>
        <p:spPr>
          <a:xfrm>
            <a:off x="3982353" y="5368686"/>
            <a:ext cx="432048" cy="4320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04" name="Синий дата-время"/>
          <p:cNvSpPr/>
          <p:nvPr/>
        </p:nvSpPr>
        <p:spPr>
          <a:xfrm>
            <a:off x="3544272" y="5941188"/>
            <a:ext cx="432048" cy="4320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57672" y="2958078"/>
            <a:ext cx="1329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Виды</a:t>
            </a:r>
            <a:br>
              <a:rPr lang="ru-RU" sz="2000" b="1" dirty="0" smtClean="0"/>
            </a:br>
            <a:r>
              <a:rPr lang="ru-RU" sz="2000" b="1" dirty="0" smtClean="0"/>
              <a:t>функций</a:t>
            </a:r>
            <a:endParaRPr lang="ru-RU" sz="2000" b="1" dirty="0"/>
          </a:p>
        </p:txBody>
      </p:sp>
      <p:sp>
        <p:nvSpPr>
          <p:cNvPr id="35" name="голубой математические"/>
          <p:cNvSpPr/>
          <p:nvPr/>
        </p:nvSpPr>
        <p:spPr>
          <a:xfrm>
            <a:off x="3475983" y="2970090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36" name="голубой -статистические"/>
          <p:cNvSpPr/>
          <p:nvPr/>
        </p:nvSpPr>
        <p:spPr>
          <a:xfrm>
            <a:off x="3896033" y="3575828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37" name="голубой финансовые"/>
          <p:cNvSpPr/>
          <p:nvPr/>
        </p:nvSpPr>
        <p:spPr>
          <a:xfrm>
            <a:off x="4107287" y="4181253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38" name="голубой текстовые"/>
          <p:cNvSpPr/>
          <p:nvPr/>
        </p:nvSpPr>
        <p:spPr>
          <a:xfrm>
            <a:off x="4124055" y="4769175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39" name="голубой инженерные"/>
          <p:cNvSpPr/>
          <p:nvPr/>
        </p:nvSpPr>
        <p:spPr>
          <a:xfrm>
            <a:off x="3970355" y="5368686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40" name="голубой дата-время"/>
          <p:cNvSpPr/>
          <p:nvPr/>
        </p:nvSpPr>
        <p:spPr>
          <a:xfrm>
            <a:off x="3532274" y="5941188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999" y="908720"/>
            <a:ext cx="45910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/>
              <a:t>Формулы – Вставить функцию</a:t>
            </a:r>
            <a:endParaRPr lang="ru-RU" sz="2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63581" b="86966"/>
          <a:stretch>
            <a:fillRect/>
          </a:stretch>
        </p:blipFill>
        <p:spPr bwMode="auto">
          <a:xfrm>
            <a:off x="1835696" y="1449856"/>
            <a:ext cx="5538971" cy="111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6611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Математические функции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35290865"/>
              </p:ext>
            </p:extLst>
          </p:nvPr>
        </p:nvGraphicFramePr>
        <p:xfrm>
          <a:off x="539750" y="1555606"/>
          <a:ext cx="8340725" cy="3749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521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88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687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Функция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Результат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</a:t>
                      </a:r>
                      <a:r>
                        <a:rPr lang="ru-RU" sz="2400" dirty="0" smtClean="0"/>
                        <a:t> </a:t>
                      </a:r>
                      <a:r>
                        <a:rPr lang="en-US" sz="2400" dirty="0" smtClean="0"/>
                        <a:t>(</a:t>
                      </a:r>
                      <a:r>
                        <a:rPr lang="ru-RU" sz="2400" i="1" dirty="0" smtClean="0"/>
                        <a:t>число</a:t>
                      </a:r>
                      <a:r>
                        <a:rPr lang="ru-RU" sz="2400" dirty="0" smtClean="0"/>
                        <a:t>)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Синус числа (угол в радианах).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31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РАДИАНЫ (</a:t>
                      </a:r>
                      <a:r>
                        <a:rPr lang="ru-RU" sz="2400" i="1" dirty="0" smtClean="0"/>
                        <a:t>число</a:t>
                      </a:r>
                      <a:r>
                        <a:rPr lang="ru-RU" sz="2400" dirty="0" smtClean="0"/>
                        <a:t>)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Перевод из градусной меры угла в радианную.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22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ГРАДУСЫ (</a:t>
                      </a:r>
                      <a:r>
                        <a:rPr lang="ru-RU" sz="2400" i="1" dirty="0" smtClean="0"/>
                        <a:t>число</a:t>
                      </a:r>
                      <a:r>
                        <a:rPr lang="ru-RU" sz="2400" dirty="0" smtClean="0"/>
                        <a:t>)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Перевод из</a:t>
                      </a:r>
                      <a:r>
                        <a:rPr lang="ru-RU" sz="2400" baseline="0" dirty="0" smtClean="0"/>
                        <a:t> радианной меры угла в градусную.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855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ДЕС (</a:t>
                      </a:r>
                      <a:r>
                        <a:rPr lang="ru-RU" sz="2400" i="1" dirty="0" smtClean="0"/>
                        <a:t>число</a:t>
                      </a:r>
                      <a:r>
                        <a:rPr lang="ru-RU" sz="2400" dirty="0" smtClean="0"/>
                        <a:t>;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i="1" baseline="0" dirty="0" smtClean="0"/>
                        <a:t>основание</a:t>
                      </a:r>
                      <a:r>
                        <a:rPr lang="ru-RU" sz="2400" dirty="0" smtClean="0"/>
                        <a:t>)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/>
                        <a:t>Преобразует текстовое представление</a:t>
                      </a:r>
                      <a:r>
                        <a:rPr lang="ru-RU" sz="2400" baseline="0" dirty="0" smtClean="0"/>
                        <a:t> числа в системе счисления с заданным основанием в десятичное значение.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198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r>
              <a:rPr lang="en-US" dirty="0" smtClean="0"/>
              <a:t>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8208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/>
              <a:t>В прямоугольном треугольнике известны длины катетов. Определите длину гипотенузы и углы.</a:t>
            </a:r>
            <a:endParaRPr lang="ru-RU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5834" r="26963" b="38667"/>
          <a:stretch>
            <a:fillRect/>
          </a:stretch>
        </p:blipFill>
        <p:spPr bwMode="auto">
          <a:xfrm>
            <a:off x="827584" y="2924944"/>
            <a:ext cx="780869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1980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Статистические функции</a:t>
            </a: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43930587"/>
              </p:ext>
            </p:extLst>
          </p:nvPr>
        </p:nvGraphicFramePr>
        <p:xfrm>
          <a:off x="467544" y="1196752"/>
          <a:ext cx="8352928" cy="526211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1901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27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4982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Функция</a:t>
                      </a:r>
                      <a:endParaRPr lang="ru-RU" sz="2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/>
                        <a:t>Результат</a:t>
                      </a:r>
                      <a:endParaRPr lang="ru-RU" sz="2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247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СЧЕТЕСЛИ (</a:t>
                      </a:r>
                      <a:r>
                        <a:rPr lang="ru-RU" sz="2200" i="1" dirty="0" smtClean="0"/>
                        <a:t>диапазон</a:t>
                      </a:r>
                      <a:r>
                        <a:rPr lang="ru-RU" sz="2200" dirty="0" smtClean="0"/>
                        <a:t>; </a:t>
                      </a:r>
                      <a:r>
                        <a:rPr lang="ru-RU" sz="2200" i="1" dirty="0" smtClean="0"/>
                        <a:t>критерий</a:t>
                      </a:r>
                      <a:r>
                        <a:rPr lang="ru-RU" sz="2200" dirty="0" smtClean="0"/>
                        <a:t>)</a:t>
                      </a:r>
                      <a:endParaRPr lang="ru-RU" sz="22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Подсчитывает количество </a:t>
                      </a:r>
                      <a:r>
                        <a:rPr lang="ru-RU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условию</a:t>
                      </a:r>
                      <a:r>
                        <a:rPr lang="ru-RU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2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47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СУММЕСЛИ (</a:t>
                      </a:r>
                      <a:r>
                        <a:rPr lang="ru-RU" sz="2200" i="1" dirty="0" smtClean="0"/>
                        <a:t>диапазон</a:t>
                      </a:r>
                      <a:r>
                        <a:rPr lang="ru-RU" sz="2200" dirty="0" smtClean="0"/>
                        <a:t>; </a:t>
                      </a:r>
                      <a:r>
                        <a:rPr lang="ru-RU" sz="2200" i="1" dirty="0" smtClean="0"/>
                        <a:t>условие</a:t>
                      </a:r>
                      <a:r>
                        <a:rPr lang="ru-RU" sz="2200" dirty="0" smtClean="0"/>
                        <a:t>; </a:t>
                      </a:r>
                      <a:r>
                        <a:rPr lang="ru-RU" sz="2200" i="1" dirty="0" err="1" smtClean="0"/>
                        <a:t>диапазон_суммирования</a:t>
                      </a:r>
                      <a:r>
                        <a:rPr lang="ru-RU" sz="2200" dirty="0" smtClean="0"/>
                        <a:t>)</a:t>
                      </a:r>
                      <a:endParaRPr lang="ru-RU" sz="22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Вычисляет сумму </a:t>
                      </a:r>
                      <a:r>
                        <a:rPr lang="ru-RU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условию</a:t>
                      </a:r>
                      <a:r>
                        <a:rPr lang="ru-RU" sz="2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2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8045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МАКС </a:t>
                      </a:r>
                      <a:r>
                        <a:rPr lang="en-US" sz="2200" dirty="0" smtClean="0"/>
                        <a:t>(</a:t>
                      </a:r>
                      <a:r>
                        <a:rPr lang="ru-RU" sz="2200" i="1" dirty="0" smtClean="0"/>
                        <a:t>число1</a:t>
                      </a:r>
                      <a:r>
                        <a:rPr lang="ru-RU" sz="2200" dirty="0" smtClean="0"/>
                        <a:t>;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i="1" baseline="0" dirty="0" smtClean="0"/>
                        <a:t>число2</a:t>
                      </a:r>
                      <a:r>
                        <a:rPr lang="ru-RU" sz="2200" dirty="0" smtClean="0"/>
                        <a:t>)</a:t>
                      </a:r>
                      <a:endParaRPr lang="ru-RU" sz="22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Максимальное</a:t>
                      </a:r>
                      <a:r>
                        <a:rPr lang="ru-RU" sz="2200" baseline="0" dirty="0" smtClean="0"/>
                        <a:t> значение.</a:t>
                      </a:r>
                      <a:endParaRPr lang="ru-RU" sz="22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8485353"/>
                  </a:ext>
                </a:extLst>
              </a:tr>
              <a:tr h="628045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МИН </a:t>
                      </a:r>
                      <a:r>
                        <a:rPr lang="en-US" sz="2200" dirty="0" smtClean="0"/>
                        <a:t>(</a:t>
                      </a:r>
                      <a:r>
                        <a:rPr lang="ru-RU" sz="2200" i="1" dirty="0" smtClean="0"/>
                        <a:t>число1</a:t>
                      </a:r>
                      <a:r>
                        <a:rPr lang="ru-RU" sz="2200" dirty="0" smtClean="0"/>
                        <a:t>;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i="1" baseline="0" dirty="0" smtClean="0"/>
                        <a:t>число2</a:t>
                      </a:r>
                      <a:r>
                        <a:rPr lang="ru-RU" sz="2200" dirty="0" smtClean="0"/>
                        <a:t>)</a:t>
                      </a:r>
                      <a:endParaRPr lang="ru-RU" sz="22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Минимальное значение.</a:t>
                      </a:r>
                      <a:endParaRPr lang="ru-RU" sz="22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1613208"/>
                  </a:ext>
                </a:extLst>
              </a:tr>
              <a:tr h="628045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СЧЕТ (</a:t>
                      </a:r>
                      <a:r>
                        <a:rPr lang="ru-RU" sz="2200" i="1" dirty="0" smtClean="0"/>
                        <a:t>значение1</a:t>
                      </a:r>
                      <a:r>
                        <a:rPr lang="ru-RU" sz="2200" dirty="0" smtClean="0"/>
                        <a:t>;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i="1" baseline="0" dirty="0" smtClean="0"/>
                        <a:t>значение2</a:t>
                      </a:r>
                      <a:r>
                        <a:rPr lang="ru-RU" sz="2200" baseline="0" dirty="0" smtClean="0"/>
                        <a:t>)</a:t>
                      </a:r>
                      <a:endParaRPr lang="ru-RU" sz="22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Счет</a:t>
                      </a:r>
                      <a:r>
                        <a:rPr lang="ru-RU" sz="2200" baseline="0" dirty="0" smtClean="0"/>
                        <a:t> числовых значений.</a:t>
                      </a:r>
                      <a:endParaRPr lang="ru-RU" sz="22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61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СУММ (</a:t>
                      </a:r>
                      <a:r>
                        <a:rPr lang="ru-RU" sz="2200" i="1" dirty="0" smtClean="0"/>
                        <a:t>число1</a:t>
                      </a:r>
                      <a:r>
                        <a:rPr lang="ru-RU" sz="2200" dirty="0" smtClean="0"/>
                        <a:t>;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i="1" baseline="0" dirty="0" smtClean="0"/>
                        <a:t>число2</a:t>
                      </a:r>
                      <a:r>
                        <a:rPr lang="ru-RU" sz="2200" dirty="0" smtClean="0"/>
                        <a:t>)</a:t>
                      </a:r>
                      <a:endParaRPr lang="ru-RU" sz="22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Сумма.</a:t>
                      </a:r>
                      <a:endParaRPr lang="ru-RU" sz="22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61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СРЗНАЧ (</a:t>
                      </a:r>
                      <a:r>
                        <a:rPr lang="ru-RU" sz="2200" i="1" dirty="0" smtClean="0"/>
                        <a:t>число1</a:t>
                      </a:r>
                      <a:r>
                        <a:rPr lang="ru-RU" sz="2200" dirty="0" smtClean="0"/>
                        <a:t>;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i="1" baseline="0" dirty="0" smtClean="0"/>
                        <a:t>число2</a:t>
                      </a:r>
                      <a:r>
                        <a:rPr lang="ru-RU" sz="2200" dirty="0" smtClean="0"/>
                        <a:t>)</a:t>
                      </a:r>
                      <a:endParaRPr lang="ru-RU" sz="22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Среднее значение.</a:t>
                      </a:r>
                      <a:endParaRPr lang="ru-RU" sz="22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792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980728"/>
            <a:ext cx="77048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/>
              <a:t>Дан набор чисел. Вычислить сумму, максимальный и минимальный элемент, сумму и количество  положительных и отрицательных чисел.</a:t>
            </a:r>
            <a:endParaRPr lang="ru-RU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5134" r="42713" b="37967"/>
          <a:stretch>
            <a:fillRect/>
          </a:stretch>
        </p:blipFill>
        <p:spPr bwMode="auto">
          <a:xfrm>
            <a:off x="1187624" y="2780928"/>
            <a:ext cx="68801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7926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функции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4596682"/>
              </p:ext>
            </p:extLst>
          </p:nvPr>
        </p:nvGraphicFramePr>
        <p:xfrm>
          <a:off x="539552" y="1996376"/>
          <a:ext cx="8340725" cy="343125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963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68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Функция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Результат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ИСТИНА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Истина.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8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ЛОЖЬ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Ложь.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3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НЕ (</a:t>
                      </a:r>
                      <a:r>
                        <a:rPr lang="ru-RU" sz="2000" i="1" dirty="0" smtClean="0"/>
                        <a:t>лог. выражение</a:t>
                      </a:r>
                      <a:r>
                        <a:rPr lang="ru-RU" sz="2000" dirty="0" smtClean="0"/>
                        <a:t>)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Меняет значение</a:t>
                      </a:r>
                      <a:r>
                        <a:rPr lang="ru-RU" sz="2000" baseline="0" dirty="0" smtClean="0"/>
                        <a:t> логического </a:t>
                      </a:r>
                      <a:r>
                        <a:rPr lang="ru-RU" sz="2000" baseline="0" dirty="0" err="1" smtClean="0"/>
                        <a:t>выраже-ния</a:t>
                      </a:r>
                      <a:r>
                        <a:rPr lang="ru-RU" sz="2000" baseline="0" dirty="0" smtClean="0"/>
                        <a:t> на противоположное.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2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И (</a:t>
                      </a:r>
                      <a:r>
                        <a:rPr lang="ru-RU" sz="2000" i="1" dirty="0" smtClean="0"/>
                        <a:t>лог.выр.1; лог.выр.2</a:t>
                      </a:r>
                      <a:r>
                        <a:rPr lang="ru-RU" sz="2000" dirty="0" smtClean="0"/>
                        <a:t>)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Операция конъюнкции.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2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ИЛИ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(</a:t>
                      </a:r>
                      <a:r>
                        <a:rPr lang="ru-RU" sz="2000" i="1" dirty="0" smtClean="0"/>
                        <a:t>лог.выр.1; лог.выр.2</a:t>
                      </a:r>
                      <a:r>
                        <a:rPr lang="ru-RU" sz="2000" dirty="0" smtClean="0"/>
                        <a:t>)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Операция дизъюнкции.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3501302"/>
                  </a:ext>
                </a:extLst>
              </a:tr>
              <a:tr h="366857">
                <a:tc>
                  <a:txBody>
                    <a:bodyPr/>
                    <a:lstStyle/>
                    <a:p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ЕСЛИ (</a:t>
                      </a:r>
                      <a:r>
                        <a:rPr lang="ru-RU" sz="20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лог. выражение; </a:t>
                      </a:r>
                      <a:br>
                        <a:rPr lang="ru-RU" sz="20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зн_истина</a:t>
                      </a:r>
                      <a:r>
                        <a:rPr lang="ru-RU" sz="20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20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зн_ложь</a:t>
                      </a:r>
                      <a:r>
                        <a:rPr lang="ru-RU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/>
                        <a:t>Возвращаемое</a:t>
                      </a:r>
                      <a:r>
                        <a:rPr lang="ru-RU" sz="2000" baseline="0" dirty="0" smtClean="0"/>
                        <a:t> значение определяется логическим выражением.</a:t>
                      </a:r>
                      <a:endParaRPr lang="ru-RU" sz="20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544018" y="1077654"/>
            <a:ext cx="8349157" cy="930838"/>
            <a:chOff x="2829769" y="4774454"/>
            <a:chExt cx="8349157" cy="930838"/>
          </a:xfrm>
        </p:grpSpPr>
        <p:sp>
          <p:nvSpPr>
            <p:cNvPr id="14" name="Овал 13"/>
            <p:cNvSpPr/>
            <p:nvPr/>
          </p:nvSpPr>
          <p:spPr>
            <a:xfrm>
              <a:off x="2829769" y="4830437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latin typeface="Arial Black" pitchFamily="34" charset="0"/>
                  <a:cs typeface="Arial" pitchFamily="34" charset="0"/>
                </a:rPr>
                <a:t>!</a:t>
              </a:r>
              <a:endParaRPr lang="ru-RU" sz="4000" b="1" dirty="0">
                <a:latin typeface="Arial Black" pitchFamily="34" charset="0"/>
                <a:cs typeface="Arial" pitchFamily="34" charset="0"/>
              </a:endParaRPr>
            </a:p>
          </p:txBody>
        </p:sp>
        <p:grpSp>
          <p:nvGrpSpPr>
            <p:cNvPr id="15" name="Группа 7"/>
            <p:cNvGrpSpPr/>
            <p:nvPr/>
          </p:nvGrpSpPr>
          <p:grpSpPr>
            <a:xfrm>
              <a:off x="2829769" y="4774454"/>
              <a:ext cx="8349157" cy="826346"/>
              <a:chOff x="2029307" y="5058540"/>
              <a:chExt cx="6020639" cy="826346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029307" y="5058540"/>
                <a:ext cx="602063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029307" y="5884886"/>
                <a:ext cx="602063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Подзаголовок 5"/>
            <p:cNvSpPr txBox="1">
              <a:spLocks/>
            </p:cNvSpPr>
            <p:nvPr/>
          </p:nvSpPr>
          <p:spPr>
            <a:xfrm>
              <a:off x="3544150" y="4841529"/>
              <a:ext cx="7634776" cy="86376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000" dirty="0"/>
                <a:t>Функция, результатом которой является ИСТИНА или ЛОЖЬ, </a:t>
              </a:r>
              <a:r>
                <a:rPr lang="ru-RU" sz="2000" dirty="0" smtClean="0"/>
                <a:t>называется логической.</a:t>
              </a:r>
              <a:endParaRPr lang="ru-RU" sz="2000" dirty="0"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184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3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980728"/>
            <a:ext cx="77048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/>
              <a:t>Студент получает зачет, если он выполнил оба практикума. Записать логическую формулу для столбца </a:t>
            </a:r>
            <a:r>
              <a:rPr lang="ru-RU" sz="2600" b="1" dirty="0" smtClean="0"/>
              <a:t>Зачет.</a:t>
            </a:r>
            <a:endParaRPr lang="ru-RU" sz="2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4434" r="46650" b="54767"/>
          <a:stretch>
            <a:fillRect/>
          </a:stretch>
        </p:blipFill>
        <p:spPr bwMode="auto">
          <a:xfrm>
            <a:off x="755576" y="2852936"/>
            <a:ext cx="776091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53150" t="14300" r="16532" b="65400"/>
          <a:stretch>
            <a:fillRect/>
          </a:stretch>
        </p:blipFill>
        <p:spPr bwMode="auto">
          <a:xfrm>
            <a:off x="1331640" y="2852936"/>
            <a:ext cx="68829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184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12111</TotalTime>
  <Words>348</Words>
  <Application>Microsoft Office PowerPoint</Application>
  <PresentationFormat>Экран (4:3)</PresentationFormat>
  <Paragraphs>89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ВСТРОЕННЫЕ ФУНКЦИИ И  ИХ ИСПОЛЬЗОВАНИЕ</vt:lpstr>
      <vt:lpstr>Общие сведения о функциях</vt:lpstr>
      <vt:lpstr>Функции</vt:lpstr>
      <vt:lpstr>Математические функции</vt:lpstr>
      <vt:lpstr>Задача 1</vt:lpstr>
      <vt:lpstr>Статистические функции</vt:lpstr>
      <vt:lpstr>Задание 2</vt:lpstr>
      <vt:lpstr>Логические функции</vt:lpstr>
      <vt:lpstr>Задание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</dc:creator>
  <cp:lastModifiedBy>admin</cp:lastModifiedBy>
  <cp:revision>513</cp:revision>
  <dcterms:created xsi:type="dcterms:W3CDTF">2017-03-11T11:20:52Z</dcterms:created>
  <dcterms:modified xsi:type="dcterms:W3CDTF">2025-10-01T08:25:16Z</dcterms:modified>
</cp:coreProperties>
</file>