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306" r:id="rId3"/>
    <p:sldId id="293" r:id="rId4"/>
    <p:sldId id="308" r:id="rId5"/>
    <p:sldId id="302" r:id="rId6"/>
    <p:sldId id="314" r:id="rId7"/>
    <p:sldId id="315" r:id="rId8"/>
    <p:sldId id="316" r:id="rId9"/>
    <p:sldId id="31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FF"/>
    <a:srgbClr val="C6D9F1"/>
    <a:srgbClr val="0070C0"/>
    <a:srgbClr val="D8D3E0"/>
    <a:srgbClr val="4BACC6"/>
    <a:srgbClr val="537ABA"/>
    <a:srgbClr val="5F5BAE"/>
    <a:srgbClr val="8064A2"/>
    <a:srgbClr val="FF9900"/>
    <a:srgbClr val="45628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00" autoAdjust="0"/>
    <p:restoredTop sz="89149" autoAdjust="0"/>
  </p:normalViewPr>
  <p:slideViewPr>
    <p:cSldViewPr>
      <p:cViewPr>
        <p:scale>
          <a:sx n="66" d="100"/>
          <a:sy n="66" d="100"/>
        </p:scale>
        <p:origin x="-2934" y="-9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6BA643-78C7-45AA-9D3C-8A1DA46AF4D3}" type="datetimeFigureOut">
              <a:rPr lang="ru-RU" smtClean="0"/>
              <a:pPr/>
              <a:t>12.11.2025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3FECA0-DFA1-4E18-85FE-2D20D17166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32222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Комментарии</a:t>
            </a:r>
          </a:p>
          <a:p>
            <a:r>
              <a:rPr lang="ru-RU" dirty="0" smtClean="0"/>
              <a:t>Интерактивный элемент</a:t>
            </a:r>
            <a:r>
              <a:rPr lang="ru-RU" baseline="0" dirty="0" smtClean="0"/>
              <a:t> – кнопка Решение – появляется к</a:t>
            </a:r>
            <a:r>
              <a:rPr lang="ru-RU" dirty="0" smtClean="0"/>
              <a:t>раткое решение с ответом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FECA0-DFA1-4E18-85FE-2D20D1716687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7275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Комментарии</a:t>
            </a:r>
          </a:p>
          <a:p>
            <a:r>
              <a:rPr lang="ru-RU" dirty="0" smtClean="0"/>
              <a:t>Интерактивный элемент</a:t>
            </a:r>
            <a:r>
              <a:rPr lang="ru-RU" baseline="0" dirty="0" smtClean="0"/>
              <a:t> - к</a:t>
            </a:r>
            <a:r>
              <a:rPr lang="ru-RU" dirty="0" smtClean="0"/>
              <a:t>нопка Ответ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FECA0-DFA1-4E18-85FE-2D20D1716687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7275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FECA0-DFA1-4E18-85FE-2D20D1716687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72751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38</a:t>
            </a:r>
          </a:p>
          <a:p>
            <a:r>
              <a:rPr lang="ru-RU" dirty="0" smtClean="0"/>
              <a:t>Сделать в </a:t>
            </a:r>
            <a:r>
              <a:rPr lang="en-US" dirty="0" smtClean="0"/>
              <a:t>Excel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FECA0-DFA1-4E18-85FE-2D20D1716687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096098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38</a:t>
            </a:r>
          </a:p>
          <a:p>
            <a:r>
              <a:rPr lang="ru-RU" dirty="0" smtClean="0"/>
              <a:t>Сделать в </a:t>
            </a:r>
            <a:r>
              <a:rPr lang="en-US" dirty="0" smtClean="0"/>
              <a:t>Excel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FECA0-DFA1-4E18-85FE-2D20D1716687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096098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38</a:t>
            </a:r>
          </a:p>
          <a:p>
            <a:r>
              <a:rPr lang="ru-RU" dirty="0" smtClean="0"/>
              <a:t>Сделать в </a:t>
            </a:r>
            <a:r>
              <a:rPr lang="en-US" dirty="0" smtClean="0"/>
              <a:t>Excel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FECA0-DFA1-4E18-85FE-2D20D1716687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096098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FECA0-DFA1-4E18-85FE-2D20D1716687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09609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2155222" y="0"/>
            <a:ext cx="7020000" cy="6858000"/>
          </a:xfrm>
          <a:prstGeom prst="rect">
            <a:avLst/>
          </a:prstGeom>
          <a:solidFill>
            <a:srgbClr val="00B0F0"/>
          </a:solidFill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155708" y="2285992"/>
            <a:ext cx="7020000" cy="180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214546" y="857233"/>
            <a:ext cx="6572296" cy="3214709"/>
          </a:xfrm>
        </p:spPr>
        <p:txBody>
          <a:bodyPr anchor="b" anchorCtr="0">
            <a:normAutofit/>
          </a:bodyPr>
          <a:lstStyle>
            <a:lvl1pPr algn="l"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214546" y="4214818"/>
            <a:ext cx="6572296" cy="1643074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6000768"/>
            <a:ext cx="2071670" cy="61555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400" b="1" cap="none" spc="0" dirty="0" smtClean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11 класс</a:t>
            </a:r>
            <a:endParaRPr lang="ru-RU" sz="3400" b="1" cap="none" spc="0" dirty="0">
              <a:ln>
                <a:solidFill>
                  <a:srgbClr val="0070C0"/>
                </a:solidFill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6572264" y="214290"/>
            <a:ext cx="221457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ru-RU" sz="2400" b="0" cap="none" spc="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Информатика</a:t>
            </a:r>
            <a:endParaRPr lang="ru-RU" sz="2400" b="0" cap="none" spc="0" dirty="0">
              <a:ln>
                <a:solidFill>
                  <a:schemeClr val="bg1"/>
                </a:solidFill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 descr="C:\Ирина\фото\Выпускной\логотип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5929330"/>
            <a:ext cx="2075784" cy="678995"/>
          </a:xfrm>
          <a:prstGeom prst="rect">
            <a:avLst/>
          </a:prstGeom>
          <a:noFill/>
        </p:spPr>
      </p:pic>
      <p:pic>
        <p:nvPicPr>
          <p:cNvPr id="4" name="Picture 2" descr="D:\Documents and Settings\Администратор.HOME-FDD52612A3\Рабочий стол\Ирина_Раб стол\10 Презентации для Босовой\11 класс\11кл_лого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148" y="2285992"/>
            <a:ext cx="2158571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132530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pic>
        <p:nvPicPr>
          <p:cNvPr id="3" name="Объект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43900" y="150790"/>
            <a:ext cx="810838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17220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46170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2071670" y="2285992"/>
            <a:ext cx="7072330" cy="180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071670" y="857233"/>
            <a:ext cx="6715172" cy="3214709"/>
          </a:xfrm>
        </p:spPr>
        <p:txBody>
          <a:bodyPr anchor="b" anchorCtr="0">
            <a:normAutofit/>
          </a:bodyPr>
          <a:lstStyle>
            <a:lvl1pPr algn="l"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071670" y="4214818"/>
            <a:ext cx="6715172" cy="1643074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rgbClr val="0070C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0" y="2285992"/>
            <a:ext cx="2071670" cy="1800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99065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0" y="0"/>
            <a:ext cx="9144000" cy="92867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5910280"/>
            <a:ext cx="9144000" cy="50006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071546"/>
            <a:ext cx="8352928" cy="4643470"/>
          </a:xfrm>
        </p:spPr>
        <p:txBody>
          <a:bodyPr>
            <a:noAutofit/>
          </a:bodyPr>
          <a:lstStyle>
            <a:lvl1pPr>
              <a:buFont typeface="Arial" pitchFamily="34" charset="0"/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pic>
        <p:nvPicPr>
          <p:cNvPr id="2050" name="Picture 2" descr="C:\Documents and Settings\Администратор.HOME-FDD52612A3\Рабочий стол\земля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5715016"/>
            <a:ext cx="862841" cy="857256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 userDrawn="1"/>
        </p:nvSpPr>
        <p:spPr>
          <a:xfrm>
            <a:off x="539552" y="260648"/>
            <a:ext cx="8352928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dirty="0" smtClean="0"/>
              <a:t>Самое главное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59641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0" y="0"/>
            <a:ext cx="9144000" cy="92867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5910280"/>
            <a:ext cx="9144000" cy="50006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071546"/>
            <a:ext cx="8352928" cy="4643470"/>
          </a:xfrm>
        </p:spPr>
        <p:txBody>
          <a:bodyPr>
            <a:noAutofit/>
          </a:bodyPr>
          <a:lstStyle>
            <a:lvl1pPr marL="342900" indent="-342900">
              <a:buFont typeface="Wingdings" pitchFamily="2" charset="2"/>
              <a:buChar char="§"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pic>
        <p:nvPicPr>
          <p:cNvPr id="2050" name="Picture 2" descr="C:\Documents and Settings\Администратор.HOME-FDD52612A3\Рабочий стол\земля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5715016"/>
            <a:ext cx="862841" cy="857256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 userDrawn="1"/>
        </p:nvSpPr>
        <p:spPr>
          <a:xfrm>
            <a:off x="539552" y="260648"/>
            <a:ext cx="8352928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dirty="0" smtClean="0"/>
              <a:t>Ключевые слова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515270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54310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вал 3"/>
          <p:cNvSpPr/>
          <p:nvPr userDrawn="1"/>
        </p:nvSpPr>
        <p:spPr>
          <a:xfrm>
            <a:off x="8192129" y="202067"/>
            <a:ext cx="714380" cy="71438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3772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98072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9552" y="1620490"/>
            <a:ext cx="4040188" cy="483284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88472" y="980728"/>
            <a:ext cx="4032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88472" y="1620490"/>
            <a:ext cx="4032000" cy="483284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68588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604389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6" name="Овал 5"/>
          <p:cNvSpPr/>
          <p:nvPr userDrawn="1"/>
        </p:nvSpPr>
        <p:spPr>
          <a:xfrm>
            <a:off x="8192129" y="202067"/>
            <a:ext cx="714380" cy="71438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6946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280920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052736"/>
            <a:ext cx="8280920" cy="5400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TextBox 3"/>
          <p:cNvSpPr txBox="1"/>
          <p:nvPr userDrawn="1"/>
        </p:nvSpPr>
        <p:spPr>
          <a:xfrm>
            <a:off x="642910" y="0"/>
            <a:ext cx="700120" cy="107722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" dirty="0" smtClean="0">
                <a:solidFill>
                  <a:schemeClr val="bg1"/>
                </a:solidFill>
              </a:rPr>
              <a:t>МК</a:t>
            </a:r>
            <a:endParaRPr lang="ru-RU" sz="100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0" y="0"/>
            <a:ext cx="357158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0" y="2285992"/>
            <a:ext cx="357158" cy="180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41615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5" r:id="rId4"/>
    <p:sldLayoutId id="2147483650" r:id="rId5"/>
    <p:sldLayoutId id="2147483666" r:id="rId6"/>
    <p:sldLayoutId id="2147483653" r:id="rId7"/>
    <p:sldLayoutId id="2147483654" r:id="rId8"/>
    <p:sldLayoutId id="2147483664" r:id="rId9"/>
    <p:sldLayoutId id="2147483663" r:id="rId10"/>
    <p:sldLayoutId id="21474836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0" indent="0" algn="just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just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just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just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just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АЛГОРИТМИЧЕСКИЕ СТРУКТУРЫ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ОСНОВНЫЕ СВЕДЕНИЯ ОБ АЛГОРИТМАХ</a:t>
            </a:r>
          </a:p>
        </p:txBody>
      </p:sp>
    </p:spTree>
    <p:extLst>
      <p:ext uri="{BB962C8B-B14F-4D97-AF65-F5344CB8AC3E}">
        <p14:creationId xmlns:p14="http://schemas.microsoft.com/office/powerpoint/2010/main" xmlns="" val="161023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алгоритмические структуры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052736"/>
            <a:ext cx="8280920" cy="792088"/>
          </a:xfrm>
        </p:spPr>
        <p:txBody>
          <a:bodyPr/>
          <a:lstStyle/>
          <a:p>
            <a:r>
              <a:rPr lang="ru-RU" dirty="0"/>
              <a:t>Вне зависимости от выбранной формы записи </a:t>
            </a:r>
            <a:r>
              <a:rPr lang="ru-RU" dirty="0" smtClean="0"/>
              <a:t>элементарные шаги </a:t>
            </a:r>
            <a:r>
              <a:rPr lang="ru-RU" dirty="0"/>
              <a:t>алгоритма объединяются в алгоритмические </a:t>
            </a:r>
            <a:r>
              <a:rPr lang="ru-RU" dirty="0" smtClean="0"/>
              <a:t>конструкции (</a:t>
            </a:r>
            <a:r>
              <a:rPr lang="ru-RU" dirty="0"/>
              <a:t>структуры</a:t>
            </a:r>
            <a:r>
              <a:rPr lang="ru-RU" dirty="0" smtClean="0"/>
              <a:t>):</a:t>
            </a:r>
            <a:endParaRPr lang="ru-RU" dirty="0"/>
          </a:p>
        </p:txBody>
      </p:sp>
      <p:sp>
        <p:nvSpPr>
          <p:cNvPr id="7" name="Ромб 6"/>
          <p:cNvSpPr/>
          <p:nvPr/>
        </p:nvSpPr>
        <p:spPr>
          <a:xfrm>
            <a:off x="719572" y="1772816"/>
            <a:ext cx="7920880" cy="4064000"/>
          </a:xfrm>
          <a:prstGeom prst="diamond">
            <a:avLst/>
          </a:prstGeom>
          <a:solidFill>
            <a:srgbClr val="D8D3E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8" name="Скругленный прямоугольник 17"/>
          <p:cNvSpPr/>
          <p:nvPr/>
        </p:nvSpPr>
        <p:spPr>
          <a:xfrm>
            <a:off x="1369708" y="2158896"/>
            <a:ext cx="3217493" cy="1584960"/>
          </a:xfrm>
          <a:prstGeom prst="roundRect">
            <a:avLst/>
          </a:prstGeom>
          <a:solidFill>
            <a:srgbClr val="8064A2"/>
          </a:solidFill>
          <a:ln w="381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vert="horz" anchor="ctr" anchorCtr="0"/>
          <a:lstStyle/>
          <a:p>
            <a:pPr algn="ctr"/>
            <a:r>
              <a:rPr lang="ru-RU" sz="2000" b="1" dirty="0" smtClean="0"/>
              <a:t>ПОСЛЕДОВАТЕЛЬНЫЕ</a:t>
            </a:r>
            <a:endParaRPr lang="ru-RU" sz="2000" b="1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834700" y="2158896"/>
            <a:ext cx="3217493" cy="1584960"/>
          </a:xfrm>
          <a:prstGeom prst="roundRect">
            <a:avLst/>
          </a:prstGeom>
          <a:solidFill>
            <a:srgbClr val="5F5BAE"/>
          </a:solidFill>
          <a:ln w="381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vert="horz" anchor="ctr" anchorCtr="0"/>
          <a:lstStyle/>
          <a:p>
            <a:pPr algn="ctr"/>
            <a:r>
              <a:rPr lang="ru-RU" sz="2000" b="1" dirty="0" smtClean="0"/>
              <a:t>ВЕТВЯЩИЕСЯ</a:t>
            </a:r>
            <a:endParaRPr lang="ru-RU" sz="2000" b="1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369708" y="3865776"/>
            <a:ext cx="3217493" cy="1584960"/>
          </a:xfrm>
          <a:prstGeom prst="roundRect">
            <a:avLst/>
          </a:prstGeom>
          <a:solidFill>
            <a:srgbClr val="537ABA"/>
          </a:solidFill>
          <a:ln w="381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vert="horz" anchor="ctr" anchorCtr="0"/>
          <a:lstStyle/>
          <a:p>
            <a:pPr algn="ctr"/>
            <a:r>
              <a:rPr lang="ru-RU" sz="2000" b="1" dirty="0" smtClean="0"/>
              <a:t>ЦИКЛИЧЕСКИЕ</a:t>
            </a:r>
            <a:endParaRPr lang="ru-RU" sz="2000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834700" y="3865776"/>
            <a:ext cx="3217493" cy="1584960"/>
          </a:xfrm>
          <a:prstGeom prst="roundRect">
            <a:avLst/>
          </a:prstGeom>
          <a:solidFill>
            <a:srgbClr val="4BACC6"/>
          </a:solidFill>
          <a:ln w="381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vert="horz" anchor="ctr" anchorCtr="0"/>
          <a:lstStyle/>
          <a:p>
            <a:pPr algn="ctr"/>
            <a:r>
              <a:rPr lang="ru-RU" sz="2000" b="1" dirty="0" smtClean="0"/>
              <a:t>РЕКУРСИВНЫЕ</a:t>
            </a:r>
            <a:endParaRPr lang="ru-RU" sz="2000" b="1" dirty="0"/>
          </a:p>
        </p:txBody>
      </p:sp>
      <p:sp>
        <p:nvSpPr>
          <p:cNvPr id="21" name="Объект 2"/>
          <p:cNvSpPr txBox="1">
            <a:spLocks/>
          </p:cNvSpPr>
          <p:nvPr/>
        </p:nvSpPr>
        <p:spPr>
          <a:xfrm>
            <a:off x="539552" y="5836816"/>
            <a:ext cx="8280920" cy="7605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Для записи любого алгоритма достаточно трёх основных алгоритмических структур: последовательной, ветвящейся, циклической.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102203" y="3460552"/>
            <a:ext cx="3217493" cy="688528"/>
          </a:xfrm>
          <a:prstGeom prst="roundRect">
            <a:avLst/>
          </a:prstGeom>
          <a:solidFill>
            <a:srgbClr val="0070C0"/>
          </a:solidFill>
          <a:ln w="381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vert="horz" anchor="ctr" anchorCtr="0"/>
          <a:lstStyle/>
          <a:p>
            <a:pPr algn="ctr"/>
            <a:r>
              <a:rPr lang="ru-RU" sz="2000" b="1" dirty="0" smtClean="0"/>
              <a:t>АЛГОРИТМИЧЕСКИЕ</a:t>
            </a:r>
            <a:br>
              <a:rPr lang="ru-RU" sz="2000" b="1" dirty="0" smtClean="0"/>
            </a:br>
            <a:r>
              <a:rPr lang="ru-RU" sz="2000" b="1" dirty="0" smtClean="0"/>
              <a:t>СТРУКТУРЫ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xmlns="" val="214285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Последовательная алгоритмическая конструкция</a:t>
            </a:r>
          </a:p>
        </p:txBody>
      </p:sp>
      <p:sp>
        <p:nvSpPr>
          <p:cNvPr id="3" name="Подзаголовок 5"/>
          <p:cNvSpPr txBox="1">
            <a:spLocks/>
          </p:cNvSpPr>
          <p:nvPr/>
        </p:nvSpPr>
        <p:spPr>
          <a:xfrm>
            <a:off x="1331640" y="1059174"/>
            <a:ext cx="7526639" cy="1361714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/>
          <a:p>
            <a:pPr algn="just"/>
            <a:r>
              <a:rPr lang="ru-RU" sz="2000" dirty="0"/>
              <a:t>Алгоритм реализован через </a:t>
            </a:r>
            <a:r>
              <a:rPr lang="ru-RU" sz="2000" b="1" dirty="0"/>
              <a:t>последовательную </a:t>
            </a:r>
            <a:r>
              <a:rPr lang="ru-RU" sz="2000" b="1" dirty="0" smtClean="0"/>
              <a:t>алгоритмическую </a:t>
            </a:r>
            <a:r>
              <a:rPr lang="ru-RU" sz="2000" b="1" dirty="0"/>
              <a:t>к</a:t>
            </a:r>
            <a:r>
              <a:rPr lang="ru-RU" sz="2000" b="1" dirty="0" smtClean="0"/>
              <a:t>онструкцию</a:t>
            </a:r>
            <a:r>
              <a:rPr lang="ru-RU" sz="2000" dirty="0"/>
              <a:t>, если все команды алгоритма выполняются один </a:t>
            </a:r>
            <a:r>
              <a:rPr lang="ru-RU" sz="2000" dirty="0" smtClean="0"/>
              <a:t>раз,</a:t>
            </a:r>
            <a:r>
              <a:rPr lang="en-US" sz="2000" dirty="0" smtClean="0"/>
              <a:t> </a:t>
            </a:r>
            <a:r>
              <a:rPr lang="ru-RU" sz="2000" dirty="0" smtClean="0"/>
              <a:t>причём </a:t>
            </a:r>
            <a:r>
              <a:rPr lang="ru-RU" sz="2000" dirty="0"/>
              <a:t>в том порядке, в котором они записаны в тексте </a:t>
            </a:r>
            <a:r>
              <a:rPr lang="ru-RU" sz="2000" dirty="0" smtClean="0"/>
              <a:t> программы</a:t>
            </a:r>
            <a:r>
              <a:rPr lang="ru-RU" sz="2000" dirty="0"/>
              <a:t>.</a:t>
            </a:r>
            <a:endParaRPr kumimoji="0" lang="ru-RU" sz="2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Arial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541505" y="1294778"/>
            <a:ext cx="714380" cy="71438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Arial Black" pitchFamily="34" charset="0"/>
                <a:cs typeface="Arial" pitchFamily="34" charset="0"/>
              </a:rPr>
              <a:t>!</a:t>
            </a:r>
            <a:endParaRPr lang="ru-RU" sz="4000" b="1" dirty="0">
              <a:latin typeface="Arial Black" pitchFamily="34" charset="0"/>
              <a:cs typeface="Arial" pitchFamily="34" charset="0"/>
            </a:endParaRPr>
          </a:p>
        </p:txBody>
      </p:sp>
      <p:grpSp>
        <p:nvGrpSpPr>
          <p:cNvPr id="5" name="Группа 7"/>
          <p:cNvGrpSpPr/>
          <p:nvPr/>
        </p:nvGrpSpPr>
        <p:grpSpPr>
          <a:xfrm>
            <a:off x="539551" y="1037802"/>
            <a:ext cx="8280000" cy="1383086"/>
            <a:chOff x="428596" y="5072074"/>
            <a:chExt cx="5929354" cy="1785950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 flipV="1">
              <a:off x="428596" y="5072074"/>
              <a:ext cx="5929354" cy="1318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flipV="1">
              <a:off x="428596" y="6844844"/>
              <a:ext cx="5929354" cy="1318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Подзаголовок 5"/>
          <p:cNvSpPr txBox="1">
            <a:spLocks/>
          </p:cNvSpPr>
          <p:nvPr/>
        </p:nvSpPr>
        <p:spPr>
          <a:xfrm>
            <a:off x="541505" y="2600361"/>
            <a:ext cx="6118727" cy="1031965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/>
          <a:p>
            <a:pPr algn="just"/>
            <a:r>
              <a:rPr lang="ru-RU" sz="2000" b="1" dirty="0"/>
              <a:t>Пример 1. </a:t>
            </a:r>
            <a:r>
              <a:rPr lang="ru-RU" sz="2000" b="1" dirty="0" smtClean="0"/>
              <a:t> </a:t>
            </a:r>
            <a:r>
              <a:rPr lang="ru-RU" sz="2000" dirty="0" smtClean="0"/>
              <a:t>Алгоритм представлен блок-схемой. </a:t>
            </a:r>
            <a:endParaRPr lang="en-US" sz="2000" dirty="0" smtClean="0"/>
          </a:p>
          <a:p>
            <a:pPr algn="just"/>
            <a:r>
              <a:rPr lang="ru-RU" sz="2000" dirty="0" smtClean="0"/>
              <a:t>Выясните</a:t>
            </a:r>
            <a:r>
              <a:rPr lang="ru-RU" sz="2000" dirty="0"/>
              <a:t>, какую задачу решает этот алгоритм. </a:t>
            </a:r>
            <a:endParaRPr lang="en-US" sz="2000" dirty="0" smtClean="0"/>
          </a:p>
          <a:p>
            <a:pPr algn="just"/>
            <a:r>
              <a:rPr lang="ru-RU" sz="2000" dirty="0" smtClean="0"/>
              <a:t>Чему </a:t>
            </a:r>
            <a:r>
              <a:rPr lang="ru-RU" sz="2000" dirty="0"/>
              <a:t>равен </a:t>
            </a:r>
            <a:r>
              <a:rPr lang="ru-RU" sz="2000" dirty="0" smtClean="0"/>
              <a:t>резуль­тат </a:t>
            </a:r>
            <a:r>
              <a:rPr lang="ru-RU" sz="2000" dirty="0"/>
              <a:t>работы алгоритма при </a:t>
            </a:r>
            <a:r>
              <a:rPr lang="ru-RU" sz="2000" i="1" dirty="0"/>
              <a:t>х = 2</a:t>
            </a:r>
            <a:r>
              <a:rPr lang="ru-RU" sz="2000" dirty="0"/>
              <a:t>.</a:t>
            </a:r>
            <a:endParaRPr kumimoji="0" lang="ru-RU" sz="2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Arial" pitchFamily="34" charset="0"/>
            </a:endParaRPr>
          </a:p>
        </p:txBody>
      </p:sp>
      <p:sp>
        <p:nvSpPr>
          <p:cNvPr id="70" name="Подзаголовок 5"/>
          <p:cNvSpPr txBox="1">
            <a:spLocks/>
          </p:cNvSpPr>
          <p:nvPr/>
        </p:nvSpPr>
        <p:spPr>
          <a:xfrm>
            <a:off x="541506" y="3626645"/>
            <a:ext cx="2447166" cy="444785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/>
          <a:p>
            <a:pPr algn="just"/>
            <a:r>
              <a:rPr lang="ru-RU" sz="2000" b="1" dirty="0" smtClean="0"/>
              <a:t>Решение:</a:t>
            </a:r>
          </a:p>
          <a:p>
            <a:pPr algn="just"/>
            <a:endParaRPr kumimoji="0" lang="ru-RU" sz="2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Arial" pitchFamily="34" charset="0"/>
            </a:endParaRPr>
          </a:p>
        </p:txBody>
      </p:sp>
      <p:grpSp>
        <p:nvGrpSpPr>
          <p:cNvPr id="2054" name="Группа 2053"/>
          <p:cNvGrpSpPr/>
          <p:nvPr/>
        </p:nvGrpSpPr>
        <p:grpSpPr>
          <a:xfrm>
            <a:off x="2448316" y="4022531"/>
            <a:ext cx="2305103" cy="1920381"/>
            <a:chOff x="683568" y="3931851"/>
            <a:chExt cx="2305103" cy="192038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049" name="Прямоугольник 2048"/>
            <p:cNvSpPr/>
            <p:nvPr/>
          </p:nvSpPr>
          <p:spPr>
            <a:xfrm>
              <a:off x="684415" y="3931851"/>
              <a:ext cx="1152128" cy="38506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№</a:t>
              </a:r>
              <a:endParaRPr lang="ru-RU" dirty="0"/>
            </a:p>
          </p:txBody>
        </p:sp>
        <p:sp>
          <p:nvSpPr>
            <p:cNvPr id="73" name="Прямоугольник 72"/>
            <p:cNvSpPr/>
            <p:nvPr/>
          </p:nvSpPr>
          <p:spPr>
            <a:xfrm>
              <a:off x="1836543" y="3931851"/>
              <a:ext cx="1152128" cy="38506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REZ</a:t>
              </a:r>
              <a:endParaRPr lang="ru-RU" dirty="0"/>
            </a:p>
          </p:txBody>
        </p:sp>
        <p:sp>
          <p:nvSpPr>
            <p:cNvPr id="74" name="Прямоугольник 73"/>
            <p:cNvSpPr/>
            <p:nvPr/>
          </p:nvSpPr>
          <p:spPr>
            <a:xfrm>
              <a:off x="684415" y="4312251"/>
              <a:ext cx="1152128" cy="385067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1</a:t>
              </a:r>
              <a:endParaRPr lang="ru-RU" dirty="0"/>
            </a:p>
          </p:txBody>
        </p:sp>
        <p:sp>
          <p:nvSpPr>
            <p:cNvPr id="75" name="Прямоугольник 74"/>
            <p:cNvSpPr/>
            <p:nvPr/>
          </p:nvSpPr>
          <p:spPr>
            <a:xfrm>
              <a:off x="1836543" y="4312251"/>
              <a:ext cx="1152128" cy="385067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X</a:t>
              </a:r>
              <a:r>
                <a:rPr lang="en-US" sz="2000" baseline="30000" dirty="0" smtClean="0"/>
                <a:t>2</a:t>
              </a:r>
              <a:endParaRPr lang="ru-RU" sz="2000" baseline="30000" dirty="0"/>
            </a:p>
          </p:txBody>
        </p:sp>
        <p:sp>
          <p:nvSpPr>
            <p:cNvPr id="76" name="Прямоугольник 75"/>
            <p:cNvSpPr/>
            <p:nvPr/>
          </p:nvSpPr>
          <p:spPr>
            <a:xfrm>
              <a:off x="683568" y="4697318"/>
              <a:ext cx="1152128" cy="385067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2</a:t>
              </a:r>
              <a:endParaRPr lang="ru-RU" dirty="0"/>
            </a:p>
          </p:txBody>
        </p:sp>
        <p:sp>
          <p:nvSpPr>
            <p:cNvPr id="77" name="Прямоугольник 76"/>
            <p:cNvSpPr/>
            <p:nvPr/>
          </p:nvSpPr>
          <p:spPr>
            <a:xfrm>
              <a:off x="1835696" y="4697318"/>
              <a:ext cx="1152128" cy="385067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X</a:t>
              </a:r>
              <a:r>
                <a:rPr lang="en-US" baseline="30000" dirty="0" smtClean="0"/>
                <a:t>4</a:t>
              </a:r>
              <a:endParaRPr lang="ru-RU" baseline="30000" dirty="0"/>
            </a:p>
          </p:txBody>
        </p:sp>
        <p:sp>
          <p:nvSpPr>
            <p:cNvPr id="78" name="Прямоугольник 77"/>
            <p:cNvSpPr/>
            <p:nvPr/>
          </p:nvSpPr>
          <p:spPr>
            <a:xfrm>
              <a:off x="683568" y="5082385"/>
              <a:ext cx="1152128" cy="385067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3</a:t>
              </a:r>
              <a:endParaRPr lang="ru-RU" dirty="0"/>
            </a:p>
          </p:txBody>
        </p:sp>
        <p:sp>
          <p:nvSpPr>
            <p:cNvPr id="79" name="Прямоугольник 78"/>
            <p:cNvSpPr/>
            <p:nvPr/>
          </p:nvSpPr>
          <p:spPr>
            <a:xfrm>
              <a:off x="1835696" y="5082385"/>
              <a:ext cx="1152128" cy="385067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X</a:t>
              </a:r>
              <a:r>
                <a:rPr lang="en-US" baseline="30000" dirty="0" smtClean="0"/>
                <a:t>8</a:t>
              </a:r>
              <a:endParaRPr lang="ru-RU" baseline="30000" dirty="0"/>
            </a:p>
          </p:txBody>
        </p:sp>
        <p:sp>
          <p:nvSpPr>
            <p:cNvPr id="80" name="Прямоугольник 79"/>
            <p:cNvSpPr/>
            <p:nvPr/>
          </p:nvSpPr>
          <p:spPr>
            <a:xfrm>
              <a:off x="683568" y="5467165"/>
              <a:ext cx="1152128" cy="385067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4</a:t>
              </a:r>
              <a:endParaRPr lang="ru-RU" dirty="0"/>
            </a:p>
          </p:txBody>
        </p:sp>
        <p:sp>
          <p:nvSpPr>
            <p:cNvPr id="81" name="Прямоугольник 80"/>
            <p:cNvSpPr/>
            <p:nvPr/>
          </p:nvSpPr>
          <p:spPr>
            <a:xfrm>
              <a:off x="1835696" y="5467165"/>
              <a:ext cx="1152128" cy="385067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X</a:t>
              </a:r>
              <a:r>
                <a:rPr lang="en-US" baseline="30000" dirty="0" smtClean="0"/>
                <a:t>9</a:t>
              </a:r>
              <a:endParaRPr lang="ru-RU" baseline="30000" dirty="0"/>
            </a:p>
          </p:txBody>
        </p:sp>
      </p:grpSp>
      <p:sp>
        <p:nvSpPr>
          <p:cNvPr id="86" name="Подзаголовок 5"/>
          <p:cNvSpPr txBox="1">
            <a:spLocks/>
          </p:cNvSpPr>
          <p:nvPr/>
        </p:nvSpPr>
        <p:spPr>
          <a:xfrm>
            <a:off x="541506" y="6080559"/>
            <a:ext cx="2447166" cy="444785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/>
          <a:p>
            <a:pPr algn="just"/>
            <a:r>
              <a:rPr lang="ru-RU" sz="2000" b="1" dirty="0" smtClean="0"/>
              <a:t>Ответ:  </a:t>
            </a:r>
            <a:r>
              <a:rPr lang="ru-RU" sz="2000" i="1" dirty="0" smtClean="0"/>
              <a:t>512</a:t>
            </a:r>
          </a:p>
          <a:p>
            <a:pPr algn="just"/>
            <a:endParaRPr kumimoji="0" lang="ru-RU" sz="2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Arial" pitchFamily="34" charset="0"/>
            </a:endParaRPr>
          </a:p>
        </p:txBody>
      </p:sp>
      <p:grpSp>
        <p:nvGrpSpPr>
          <p:cNvPr id="87" name="Группа 86"/>
          <p:cNvGrpSpPr/>
          <p:nvPr/>
        </p:nvGrpSpPr>
        <p:grpSpPr>
          <a:xfrm>
            <a:off x="6914279" y="2454666"/>
            <a:ext cx="1944000" cy="4181790"/>
            <a:chOff x="1331640" y="2600362"/>
            <a:chExt cx="1850024" cy="4181790"/>
          </a:xfrm>
        </p:grpSpPr>
        <p:sp>
          <p:nvSpPr>
            <p:cNvPr id="88" name="Блок-схема: знак завершения 87"/>
            <p:cNvSpPr/>
            <p:nvPr/>
          </p:nvSpPr>
          <p:spPr>
            <a:xfrm>
              <a:off x="1447266" y="2600362"/>
              <a:ext cx="1618768" cy="360000"/>
            </a:xfrm>
            <a:prstGeom prst="flowChartTerminator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/>
                <a:t>Начало</a:t>
              </a:r>
              <a:endParaRPr lang="ru-RU" sz="2000" dirty="0"/>
            </a:p>
          </p:txBody>
        </p:sp>
        <p:sp>
          <p:nvSpPr>
            <p:cNvPr id="89" name="Блок-схема: знак завершения 88"/>
            <p:cNvSpPr/>
            <p:nvPr/>
          </p:nvSpPr>
          <p:spPr>
            <a:xfrm>
              <a:off x="1447265" y="6422152"/>
              <a:ext cx="1618768" cy="360000"/>
            </a:xfrm>
            <a:prstGeom prst="flowChartTerminator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/>
                <a:t>Конец</a:t>
              </a:r>
              <a:endParaRPr lang="ru-RU" sz="2000" dirty="0"/>
            </a:p>
          </p:txBody>
        </p:sp>
        <p:sp>
          <p:nvSpPr>
            <p:cNvPr id="90" name="Блок-схема: данные 89"/>
            <p:cNvSpPr/>
            <p:nvPr/>
          </p:nvSpPr>
          <p:spPr>
            <a:xfrm>
              <a:off x="1331640" y="3149857"/>
              <a:ext cx="1850022" cy="360000"/>
            </a:xfrm>
            <a:prstGeom prst="flowChartInputOutpu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X</a:t>
              </a:r>
              <a:endParaRPr lang="ru-RU" sz="2000" dirty="0"/>
            </a:p>
          </p:txBody>
        </p:sp>
        <p:sp>
          <p:nvSpPr>
            <p:cNvPr id="91" name="Блок-схема: данные 90"/>
            <p:cNvSpPr/>
            <p:nvPr/>
          </p:nvSpPr>
          <p:spPr>
            <a:xfrm>
              <a:off x="1331642" y="5884341"/>
              <a:ext cx="1850022" cy="360000"/>
            </a:xfrm>
            <a:prstGeom prst="flowChartInputOutpu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REZ</a:t>
              </a:r>
              <a:endParaRPr lang="ru-RU" sz="2000" dirty="0"/>
            </a:p>
          </p:txBody>
        </p:sp>
        <p:sp>
          <p:nvSpPr>
            <p:cNvPr id="92" name="Блок-схема: процесс 91"/>
            <p:cNvSpPr/>
            <p:nvPr/>
          </p:nvSpPr>
          <p:spPr>
            <a:xfrm>
              <a:off x="1331641" y="3699352"/>
              <a:ext cx="1850022" cy="360000"/>
            </a:xfrm>
            <a:prstGeom prst="flowChartProcess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REZ </a:t>
              </a:r>
              <a:r>
                <a:rPr lang="en-US" sz="2000" dirty="0" smtClean="0"/>
                <a:t>= </a:t>
              </a:r>
              <a:r>
                <a:rPr lang="en-US" sz="2000" dirty="0" smtClean="0"/>
                <a:t>X * X</a:t>
              </a:r>
              <a:endParaRPr lang="ru-RU" sz="2000" dirty="0"/>
            </a:p>
          </p:txBody>
        </p:sp>
        <p:cxnSp>
          <p:nvCxnSpPr>
            <p:cNvPr id="93" name="Прямая со стрелкой 92"/>
            <p:cNvCxnSpPr>
              <a:stCxn id="88" idx="2"/>
              <a:endCxn id="90" idx="1"/>
            </p:cNvCxnSpPr>
            <p:nvPr/>
          </p:nvCxnSpPr>
          <p:spPr>
            <a:xfrm>
              <a:off x="2256650" y="2960362"/>
              <a:ext cx="1" cy="189495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Прямая со стрелкой 93"/>
            <p:cNvCxnSpPr/>
            <p:nvPr/>
          </p:nvCxnSpPr>
          <p:spPr>
            <a:xfrm>
              <a:off x="2256651" y="4059352"/>
              <a:ext cx="1" cy="189495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Прямая со стрелкой 94"/>
            <p:cNvCxnSpPr/>
            <p:nvPr/>
          </p:nvCxnSpPr>
          <p:spPr>
            <a:xfrm>
              <a:off x="2256651" y="4608847"/>
              <a:ext cx="1" cy="189495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Прямая со стрелкой 95"/>
            <p:cNvCxnSpPr/>
            <p:nvPr/>
          </p:nvCxnSpPr>
          <p:spPr>
            <a:xfrm>
              <a:off x="2256649" y="6240691"/>
              <a:ext cx="1" cy="189495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Прямая со стрелкой 96"/>
            <p:cNvCxnSpPr/>
            <p:nvPr/>
          </p:nvCxnSpPr>
          <p:spPr>
            <a:xfrm>
              <a:off x="2256651" y="3509857"/>
              <a:ext cx="1" cy="189495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Блок-схема: процесс 97"/>
            <p:cNvSpPr/>
            <p:nvPr/>
          </p:nvSpPr>
          <p:spPr>
            <a:xfrm>
              <a:off x="1331641" y="4248847"/>
              <a:ext cx="1850022" cy="360000"/>
            </a:xfrm>
            <a:prstGeom prst="flowChartProcess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REZ:= </a:t>
              </a:r>
              <a:r>
                <a:rPr lang="en-US" sz="2000" dirty="0" smtClean="0"/>
                <a:t>REZ * REZ</a:t>
              </a:r>
              <a:endParaRPr lang="ru-RU" sz="2000" dirty="0"/>
            </a:p>
          </p:txBody>
        </p:sp>
        <p:sp>
          <p:nvSpPr>
            <p:cNvPr id="99" name="Блок-схема: процесс 98"/>
            <p:cNvSpPr/>
            <p:nvPr/>
          </p:nvSpPr>
          <p:spPr>
            <a:xfrm>
              <a:off x="1331641" y="4793387"/>
              <a:ext cx="1850022" cy="360000"/>
            </a:xfrm>
            <a:prstGeom prst="flowChartProcess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REZ </a:t>
              </a:r>
              <a:r>
                <a:rPr lang="en-US" sz="2000" dirty="0" smtClean="0"/>
                <a:t>= </a:t>
              </a:r>
              <a:r>
                <a:rPr lang="en-US" sz="2000" dirty="0" smtClean="0"/>
                <a:t>REZ * REZ</a:t>
              </a:r>
              <a:endParaRPr lang="ru-RU" sz="2000" dirty="0"/>
            </a:p>
          </p:txBody>
        </p:sp>
        <p:sp>
          <p:nvSpPr>
            <p:cNvPr id="100" name="Блок-схема: процесс 99"/>
            <p:cNvSpPr/>
            <p:nvPr/>
          </p:nvSpPr>
          <p:spPr>
            <a:xfrm>
              <a:off x="1331641" y="5332493"/>
              <a:ext cx="1850022" cy="360000"/>
            </a:xfrm>
            <a:prstGeom prst="flowChartProcess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REZ </a:t>
              </a:r>
              <a:r>
                <a:rPr lang="en-US" sz="2000" dirty="0" smtClean="0"/>
                <a:t>= </a:t>
              </a:r>
              <a:r>
                <a:rPr lang="en-US" sz="2000" dirty="0" smtClean="0"/>
                <a:t>REZ * X</a:t>
              </a:r>
              <a:endParaRPr lang="ru-RU" sz="2000" dirty="0"/>
            </a:p>
          </p:txBody>
        </p:sp>
        <p:cxnSp>
          <p:nvCxnSpPr>
            <p:cNvPr id="101" name="Прямая со стрелкой 100"/>
            <p:cNvCxnSpPr/>
            <p:nvPr/>
          </p:nvCxnSpPr>
          <p:spPr>
            <a:xfrm>
              <a:off x="2256651" y="5145096"/>
              <a:ext cx="1" cy="189495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Прямая со стрелкой 101"/>
            <p:cNvCxnSpPr/>
            <p:nvPr/>
          </p:nvCxnSpPr>
          <p:spPr>
            <a:xfrm>
              <a:off x="2256651" y="5695744"/>
              <a:ext cx="1" cy="189495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Прямоугольник 38"/>
          <p:cNvSpPr/>
          <p:nvPr/>
        </p:nvSpPr>
        <p:spPr>
          <a:xfrm>
            <a:off x="611560" y="6060456"/>
            <a:ext cx="2277596" cy="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Решение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xmlns="" val="25217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</p:childTnLst>
        </p:cTn>
      </p:par>
    </p:tnLst>
    <p:bldLst>
      <p:bldP spid="70" grpId="0"/>
      <p:bldP spid="86" grpId="0"/>
      <p:bldP spid="3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Ветвящаяся алгоритмическая конструкция</a:t>
            </a:r>
          </a:p>
        </p:txBody>
      </p:sp>
      <p:sp>
        <p:nvSpPr>
          <p:cNvPr id="3" name="Подзаголовок 5"/>
          <p:cNvSpPr txBox="1">
            <a:spLocks/>
          </p:cNvSpPr>
          <p:nvPr/>
        </p:nvSpPr>
        <p:spPr>
          <a:xfrm>
            <a:off x="1331640" y="1059174"/>
            <a:ext cx="7526639" cy="1073682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/>
          <a:p>
            <a:pPr algn="just"/>
            <a:r>
              <a:rPr lang="ru-RU" sz="2000" dirty="0"/>
              <a:t>Алгоритм реализован через </a:t>
            </a:r>
            <a:r>
              <a:rPr lang="ru-RU" sz="2000" b="1" dirty="0"/>
              <a:t>ветвящуюся алгоритмическую </a:t>
            </a:r>
            <a:r>
              <a:rPr lang="ru-RU" sz="2000" b="1" dirty="0" smtClean="0"/>
              <a:t>конструкцию</a:t>
            </a:r>
            <a:r>
              <a:rPr lang="ru-RU" sz="2000" dirty="0"/>
              <a:t>, если от входных данных зависит, какие команды </a:t>
            </a:r>
            <a:r>
              <a:rPr lang="ru-RU" sz="2000" dirty="0" smtClean="0"/>
              <a:t>алгоритма будут </a:t>
            </a:r>
            <a:r>
              <a:rPr lang="ru-RU" sz="2000" dirty="0"/>
              <a:t>выполняться. </a:t>
            </a:r>
            <a:endParaRPr lang="ru-RU" sz="2000" dirty="0" smtClean="0"/>
          </a:p>
        </p:txBody>
      </p:sp>
      <p:sp>
        <p:nvSpPr>
          <p:cNvPr id="4" name="Овал 3"/>
          <p:cNvSpPr/>
          <p:nvPr/>
        </p:nvSpPr>
        <p:spPr>
          <a:xfrm>
            <a:off x="541505" y="1196752"/>
            <a:ext cx="714380" cy="71438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Arial Black" pitchFamily="34" charset="0"/>
                <a:cs typeface="Arial" pitchFamily="34" charset="0"/>
              </a:rPr>
              <a:t>!</a:t>
            </a:r>
            <a:endParaRPr lang="ru-RU" sz="4000" b="1" dirty="0">
              <a:latin typeface="Arial Black" pitchFamily="34" charset="0"/>
              <a:cs typeface="Arial" pitchFamily="34" charset="0"/>
            </a:endParaRPr>
          </a:p>
        </p:txBody>
      </p:sp>
      <p:grpSp>
        <p:nvGrpSpPr>
          <p:cNvPr id="5" name="Группа 7"/>
          <p:cNvGrpSpPr/>
          <p:nvPr/>
        </p:nvGrpSpPr>
        <p:grpSpPr>
          <a:xfrm>
            <a:off x="539551" y="1037802"/>
            <a:ext cx="8280000" cy="1095054"/>
            <a:chOff x="428596" y="5072074"/>
            <a:chExt cx="5929354" cy="1785950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 flipV="1">
              <a:off x="428596" y="5072074"/>
              <a:ext cx="5929354" cy="1318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flipV="1">
              <a:off x="428596" y="6844844"/>
              <a:ext cx="5929354" cy="1318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Подзаголовок 5"/>
          <p:cNvSpPr txBox="1">
            <a:spLocks/>
          </p:cNvSpPr>
          <p:nvPr/>
        </p:nvSpPr>
        <p:spPr>
          <a:xfrm>
            <a:off x="4234077" y="2267408"/>
            <a:ext cx="4624202" cy="1820768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/>
          <a:p>
            <a:pPr algn="just"/>
            <a:r>
              <a:rPr lang="ru-RU" sz="2000" b="1" dirty="0"/>
              <a:t>Пример </a:t>
            </a:r>
            <a:r>
              <a:rPr lang="en-US" sz="2000" b="1" dirty="0" smtClean="0"/>
              <a:t>2</a:t>
            </a:r>
            <a:r>
              <a:rPr lang="ru-RU" sz="2000" b="1" dirty="0" smtClean="0"/>
              <a:t>.  </a:t>
            </a:r>
            <a:r>
              <a:rPr lang="ru-RU" sz="2000" dirty="0" smtClean="0"/>
              <a:t>Алгоритм представлен блок-схемой. </a:t>
            </a:r>
            <a:r>
              <a:rPr lang="en-US" sz="2000" dirty="0" smtClean="0"/>
              <a:t> </a:t>
            </a:r>
            <a:r>
              <a:rPr lang="ru-RU" sz="2000" dirty="0" smtClean="0"/>
              <a:t>Выясните</a:t>
            </a:r>
            <a:r>
              <a:rPr lang="ru-RU" sz="2000" dirty="0"/>
              <a:t>, какую задачу решает этот алгоритм. </a:t>
            </a:r>
            <a:r>
              <a:rPr lang="ru-RU" sz="2000" dirty="0" smtClean="0"/>
              <a:t>Найдите </a:t>
            </a:r>
            <a:r>
              <a:rPr lang="ru-RU" sz="2000" dirty="0"/>
              <a:t>значение переменной </a:t>
            </a:r>
            <a:r>
              <a:rPr lang="en-US" sz="2000" dirty="0" smtClean="0"/>
              <a:t>Y</a:t>
            </a:r>
            <a:r>
              <a:rPr lang="ru-RU" sz="2000" dirty="0" smtClean="0"/>
              <a:t> при:</a:t>
            </a:r>
            <a:endParaRPr kumimoji="0" lang="ru-RU" sz="2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Arial" pitchFamily="34" charset="0"/>
            </a:endParaRPr>
          </a:p>
        </p:txBody>
      </p:sp>
      <p:sp>
        <p:nvSpPr>
          <p:cNvPr id="80" name="Подзаголовок 5"/>
          <p:cNvSpPr txBox="1">
            <a:spLocks/>
          </p:cNvSpPr>
          <p:nvPr/>
        </p:nvSpPr>
        <p:spPr>
          <a:xfrm>
            <a:off x="4234078" y="6061335"/>
            <a:ext cx="4585474" cy="424002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/>
          <a:p>
            <a:pPr algn="just"/>
            <a:r>
              <a:rPr lang="ru-RU" sz="2000" b="1" dirty="0" smtClean="0"/>
              <a:t>Ответ:  </a:t>
            </a:r>
            <a:r>
              <a:rPr lang="ru-RU" sz="2000" dirty="0" smtClean="0"/>
              <a:t>1) </a:t>
            </a:r>
            <a:r>
              <a:rPr lang="ru-RU" sz="2000" i="1" dirty="0" smtClean="0"/>
              <a:t>10</a:t>
            </a:r>
            <a:r>
              <a:rPr lang="ru-RU" sz="2000" dirty="0" smtClean="0"/>
              <a:t>; 2)–</a:t>
            </a:r>
            <a:r>
              <a:rPr lang="ru-RU" sz="2000" i="1" dirty="0" smtClean="0"/>
              <a:t>1</a:t>
            </a:r>
            <a:r>
              <a:rPr lang="ru-RU" sz="2000" dirty="0" smtClean="0"/>
              <a:t>; 3) </a:t>
            </a:r>
            <a:r>
              <a:rPr lang="ru-RU" sz="2000" i="1" dirty="0" smtClean="0"/>
              <a:t>5 </a:t>
            </a:r>
          </a:p>
          <a:p>
            <a:pPr algn="just"/>
            <a:endParaRPr kumimoji="0" lang="ru-RU" sz="2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Arial" pitchFamily="34" charset="0"/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6447323" y="3193850"/>
            <a:ext cx="1869093" cy="1015663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/>
          <a:p>
            <a:pPr algn="just"/>
            <a:r>
              <a:rPr lang="ru-RU" sz="2000" dirty="0"/>
              <a:t>1) х = –10;</a:t>
            </a:r>
          </a:p>
          <a:p>
            <a:pPr algn="just"/>
            <a:r>
              <a:rPr lang="ru-RU" sz="2000" dirty="0"/>
              <a:t>2) х = 2;</a:t>
            </a:r>
          </a:p>
          <a:p>
            <a:pPr algn="just"/>
            <a:r>
              <a:rPr lang="ru-RU" sz="2000" dirty="0"/>
              <a:t>3) х = </a:t>
            </a:r>
            <a:r>
              <a:rPr lang="ru-RU" sz="2000" dirty="0" smtClean="0"/>
              <a:t>10.</a:t>
            </a:r>
            <a:endParaRPr lang="ru-RU" sz="2000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6541955" y="6057336"/>
            <a:ext cx="2277596" cy="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Ответ</a:t>
            </a:r>
            <a:endParaRPr lang="ru-RU" sz="2000" b="1" dirty="0"/>
          </a:p>
        </p:txBody>
      </p:sp>
      <p:grpSp>
        <p:nvGrpSpPr>
          <p:cNvPr id="35" name="Группа 34"/>
          <p:cNvGrpSpPr/>
          <p:nvPr/>
        </p:nvGrpSpPr>
        <p:grpSpPr>
          <a:xfrm>
            <a:off x="619372" y="2389878"/>
            <a:ext cx="5536804" cy="4082508"/>
            <a:chOff x="619372" y="2389878"/>
            <a:chExt cx="5536804" cy="4082508"/>
          </a:xfrm>
        </p:grpSpPr>
        <p:sp>
          <p:nvSpPr>
            <p:cNvPr id="36" name="Блок-схема: знак завершения 35"/>
            <p:cNvSpPr/>
            <p:nvPr/>
          </p:nvSpPr>
          <p:spPr>
            <a:xfrm>
              <a:off x="1889192" y="2389878"/>
              <a:ext cx="1681835" cy="360000"/>
            </a:xfrm>
            <a:prstGeom prst="flowChartTerminator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/>
                <a:t>Начало</a:t>
              </a:r>
              <a:endParaRPr lang="ru-RU" sz="2000" dirty="0"/>
            </a:p>
          </p:txBody>
        </p:sp>
        <p:sp>
          <p:nvSpPr>
            <p:cNvPr id="37" name="Блок-схема: знак завершения 36"/>
            <p:cNvSpPr/>
            <p:nvPr/>
          </p:nvSpPr>
          <p:spPr>
            <a:xfrm>
              <a:off x="1889865" y="6112386"/>
              <a:ext cx="1681835" cy="360000"/>
            </a:xfrm>
            <a:prstGeom prst="flowChartTerminator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/>
                <a:t>Конец</a:t>
              </a:r>
              <a:endParaRPr lang="ru-RU" sz="2000" dirty="0"/>
            </a:p>
          </p:txBody>
        </p:sp>
        <p:sp>
          <p:nvSpPr>
            <p:cNvPr id="38" name="Блок-схема: данные 37"/>
            <p:cNvSpPr/>
            <p:nvPr/>
          </p:nvSpPr>
          <p:spPr>
            <a:xfrm>
              <a:off x="1769061" y="2939373"/>
              <a:ext cx="1922099" cy="360000"/>
            </a:xfrm>
            <a:prstGeom prst="flowChartInputOutpu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X</a:t>
              </a:r>
              <a:endParaRPr lang="ru-RU" sz="2000" dirty="0"/>
            </a:p>
          </p:txBody>
        </p:sp>
        <p:sp>
          <p:nvSpPr>
            <p:cNvPr id="39" name="Блок-схема: данные 38"/>
            <p:cNvSpPr/>
            <p:nvPr/>
          </p:nvSpPr>
          <p:spPr>
            <a:xfrm>
              <a:off x="1771500" y="5567055"/>
              <a:ext cx="1922099" cy="360000"/>
            </a:xfrm>
            <a:prstGeom prst="flowChartInputOutpu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Y</a:t>
              </a:r>
              <a:endParaRPr lang="ru-RU" sz="2000" dirty="0"/>
            </a:p>
          </p:txBody>
        </p:sp>
        <p:sp>
          <p:nvSpPr>
            <p:cNvPr id="40" name="Блок-схема: решение 39"/>
            <p:cNvSpPr/>
            <p:nvPr/>
          </p:nvSpPr>
          <p:spPr>
            <a:xfrm>
              <a:off x="1700551" y="3488868"/>
              <a:ext cx="2082272" cy="360000"/>
            </a:xfrm>
            <a:prstGeom prst="flowChartDecision">
              <a:avLst/>
            </a:prstGeom>
            <a:solidFill>
              <a:schemeClr val="bg1"/>
            </a:solidFill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36000" rIns="0" rtlCol="0" anchor="ctr"/>
            <a:lstStyle/>
            <a:p>
              <a:pPr algn="ctr"/>
              <a:r>
                <a:rPr lang="en-US" sz="2000" dirty="0" smtClean="0"/>
                <a:t>X</a:t>
              </a:r>
              <a:r>
                <a:rPr lang="ru-RU" sz="2000" dirty="0" smtClean="0"/>
                <a:t> </a:t>
              </a:r>
              <a:r>
                <a:rPr lang="en-US" sz="2000" dirty="0" smtClean="0"/>
                <a:t>&lt; 1</a:t>
              </a:r>
              <a:endParaRPr lang="ru-RU" sz="2000" dirty="0"/>
            </a:p>
          </p:txBody>
        </p:sp>
        <p:sp>
          <p:nvSpPr>
            <p:cNvPr id="41" name="Блок-схема: процесс 40"/>
            <p:cNvSpPr/>
            <p:nvPr/>
          </p:nvSpPr>
          <p:spPr>
            <a:xfrm>
              <a:off x="619372" y="3975345"/>
              <a:ext cx="1922099" cy="360000"/>
            </a:xfrm>
            <a:prstGeom prst="flowChartProcess">
              <a:avLst/>
            </a:prstGeom>
            <a:solidFill>
              <a:schemeClr val="bg1"/>
            </a:solidFill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Y </a:t>
              </a:r>
              <a:r>
                <a:rPr lang="en-US" sz="2000" dirty="0" smtClean="0"/>
                <a:t>= </a:t>
              </a:r>
              <a:r>
                <a:rPr lang="en-US" sz="2000" dirty="0" smtClean="0"/>
                <a:t>–X</a:t>
              </a:r>
              <a:endParaRPr lang="ru-RU" sz="2000" dirty="0"/>
            </a:p>
          </p:txBody>
        </p:sp>
        <p:sp>
          <p:nvSpPr>
            <p:cNvPr id="42" name="Блок-схема: процесс 41"/>
            <p:cNvSpPr/>
            <p:nvPr/>
          </p:nvSpPr>
          <p:spPr>
            <a:xfrm>
              <a:off x="1328582" y="3350882"/>
              <a:ext cx="800874" cy="360000"/>
            </a:xfrm>
            <a:prstGeom prst="flowChartProcess">
              <a:avLst/>
            </a:prstGeom>
            <a:noFill/>
            <a:ln w="127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600" i="1" dirty="0" smtClean="0"/>
                <a:t>Да</a:t>
              </a:r>
              <a:endParaRPr lang="ru-RU" sz="1600" i="1" dirty="0"/>
            </a:p>
          </p:txBody>
        </p:sp>
        <p:cxnSp>
          <p:nvCxnSpPr>
            <p:cNvPr id="43" name="Прямая со стрелкой 42"/>
            <p:cNvCxnSpPr>
              <a:stCxn id="36" idx="2"/>
              <a:endCxn id="38" idx="1"/>
            </p:cNvCxnSpPr>
            <p:nvPr/>
          </p:nvCxnSpPr>
          <p:spPr>
            <a:xfrm>
              <a:off x="2730110" y="2749878"/>
              <a:ext cx="1" cy="189495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Соединительная линия уступом 43"/>
            <p:cNvCxnSpPr>
              <a:stCxn id="40" idx="1"/>
              <a:endCxn id="41" idx="0"/>
            </p:cNvCxnSpPr>
            <p:nvPr/>
          </p:nvCxnSpPr>
          <p:spPr>
            <a:xfrm rot="10800000" flipV="1">
              <a:off x="1580423" y="3668867"/>
              <a:ext cx="120129" cy="306477"/>
            </a:xfrm>
            <a:prstGeom prst="bentConnector2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Блок-схема: процесс 44"/>
            <p:cNvSpPr/>
            <p:nvPr/>
          </p:nvSpPr>
          <p:spPr>
            <a:xfrm>
              <a:off x="4794689" y="3988360"/>
              <a:ext cx="800874" cy="360000"/>
            </a:xfrm>
            <a:prstGeom prst="flowChartProcess">
              <a:avLst/>
            </a:prstGeom>
            <a:noFill/>
            <a:ln w="127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600" i="1" dirty="0" smtClean="0"/>
                <a:t>Нет</a:t>
              </a:r>
              <a:endParaRPr lang="ru-RU" sz="1600" i="1" dirty="0"/>
            </a:p>
          </p:txBody>
        </p:sp>
        <p:cxnSp>
          <p:nvCxnSpPr>
            <p:cNvPr id="46" name="Прямая со стрелкой 45"/>
            <p:cNvCxnSpPr/>
            <p:nvPr/>
          </p:nvCxnSpPr>
          <p:spPr>
            <a:xfrm>
              <a:off x="2730784" y="5927095"/>
              <a:ext cx="1" cy="189495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 стрелкой 51"/>
            <p:cNvCxnSpPr/>
            <p:nvPr/>
          </p:nvCxnSpPr>
          <p:spPr>
            <a:xfrm>
              <a:off x="2730111" y="3299373"/>
              <a:ext cx="1" cy="189495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Блок-схема: решение 53"/>
            <p:cNvSpPr/>
            <p:nvPr/>
          </p:nvSpPr>
          <p:spPr>
            <a:xfrm>
              <a:off x="2930328" y="4137921"/>
              <a:ext cx="2082272" cy="360000"/>
            </a:xfrm>
            <a:prstGeom prst="flowChartDecision">
              <a:avLst/>
            </a:prstGeom>
            <a:solidFill>
              <a:schemeClr val="bg1"/>
            </a:solidFill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36000" rIns="0" rtlCol="0" anchor="ctr"/>
            <a:lstStyle/>
            <a:p>
              <a:pPr algn="ctr"/>
              <a:r>
                <a:rPr lang="en-US" sz="2000" dirty="0" smtClean="0"/>
                <a:t>X</a:t>
              </a:r>
              <a:r>
                <a:rPr lang="ru-RU" sz="2000" dirty="0" smtClean="0"/>
                <a:t> </a:t>
              </a:r>
              <a:r>
                <a:rPr lang="en-US" sz="2000" dirty="0" smtClean="0"/>
                <a:t>&lt; 4</a:t>
              </a:r>
              <a:endParaRPr lang="ru-RU" sz="2000" dirty="0"/>
            </a:p>
          </p:txBody>
        </p:sp>
        <p:sp>
          <p:nvSpPr>
            <p:cNvPr id="57" name="Блок-схема: процесс 56"/>
            <p:cNvSpPr/>
            <p:nvPr/>
          </p:nvSpPr>
          <p:spPr>
            <a:xfrm>
              <a:off x="2558359" y="3988360"/>
              <a:ext cx="800874" cy="360000"/>
            </a:xfrm>
            <a:prstGeom prst="flowChartProcess">
              <a:avLst/>
            </a:prstGeom>
            <a:noFill/>
            <a:ln w="127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600" i="1" dirty="0" smtClean="0"/>
                <a:t>Да</a:t>
              </a:r>
              <a:endParaRPr lang="ru-RU" sz="1600" i="1" dirty="0"/>
            </a:p>
          </p:txBody>
        </p:sp>
        <p:cxnSp>
          <p:nvCxnSpPr>
            <p:cNvPr id="58" name="Соединительная линия уступом 57"/>
            <p:cNvCxnSpPr>
              <a:stCxn id="54" idx="1"/>
              <a:endCxn id="65" idx="0"/>
            </p:cNvCxnSpPr>
            <p:nvPr/>
          </p:nvCxnSpPr>
          <p:spPr>
            <a:xfrm rot="10800000" flipV="1">
              <a:off x="2810199" y="4317921"/>
              <a:ext cx="120129" cy="294902"/>
            </a:xfrm>
            <a:prstGeom prst="bentConnector2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Блок-схема: процесс 58"/>
            <p:cNvSpPr/>
            <p:nvPr/>
          </p:nvSpPr>
          <p:spPr>
            <a:xfrm>
              <a:off x="4234077" y="4612823"/>
              <a:ext cx="1922099" cy="360000"/>
            </a:xfrm>
            <a:prstGeom prst="flowChartProcess">
              <a:avLst/>
            </a:prstGeom>
            <a:solidFill>
              <a:schemeClr val="bg1"/>
            </a:solidFill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Y </a:t>
              </a:r>
              <a:r>
                <a:rPr lang="en-US" sz="2000" dirty="0" smtClean="0"/>
                <a:t>= </a:t>
              </a:r>
              <a:r>
                <a:rPr lang="en-US" sz="2000" dirty="0" smtClean="0"/>
                <a:t>X – 5</a:t>
              </a:r>
              <a:endParaRPr lang="ru-RU" sz="2000" dirty="0"/>
            </a:p>
          </p:txBody>
        </p:sp>
        <p:cxnSp>
          <p:nvCxnSpPr>
            <p:cNvPr id="60" name="Соединительная линия уступом 59"/>
            <p:cNvCxnSpPr>
              <a:stCxn id="40" idx="3"/>
              <a:endCxn id="54" idx="0"/>
            </p:cNvCxnSpPr>
            <p:nvPr/>
          </p:nvCxnSpPr>
          <p:spPr>
            <a:xfrm>
              <a:off x="3782823" y="3668868"/>
              <a:ext cx="188641" cy="469053"/>
            </a:xfrm>
            <a:prstGeom prst="bentConnector2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Полилиния 63"/>
            <p:cNvSpPr/>
            <p:nvPr/>
          </p:nvSpPr>
          <p:spPr>
            <a:xfrm>
              <a:off x="1601664" y="4339115"/>
              <a:ext cx="2395960" cy="1041722"/>
            </a:xfrm>
            <a:custGeom>
              <a:avLst/>
              <a:gdLst>
                <a:gd name="connsiteX0" fmla="*/ 2395960 w 2395960"/>
                <a:gd name="connsiteY0" fmla="*/ 775504 h 1041722"/>
                <a:gd name="connsiteX1" fmla="*/ 2395960 w 2395960"/>
                <a:gd name="connsiteY1" fmla="*/ 1041722 h 1041722"/>
                <a:gd name="connsiteX2" fmla="*/ 0 w 2395960"/>
                <a:gd name="connsiteY2" fmla="*/ 1041722 h 1041722"/>
                <a:gd name="connsiteX3" fmla="*/ 0 w 2395960"/>
                <a:gd name="connsiteY3" fmla="*/ 23150 h 1041722"/>
                <a:gd name="connsiteX4" fmla="*/ 0 w 2395960"/>
                <a:gd name="connsiteY4" fmla="*/ 0 h 1041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95960" h="1041722">
                  <a:moveTo>
                    <a:pt x="2395960" y="775504"/>
                  </a:moveTo>
                  <a:lnTo>
                    <a:pt x="2395960" y="1041722"/>
                  </a:lnTo>
                  <a:lnTo>
                    <a:pt x="0" y="1041722"/>
                  </a:lnTo>
                  <a:lnTo>
                    <a:pt x="0" y="23150"/>
                  </a:lnTo>
                  <a:lnTo>
                    <a:pt x="0" y="0"/>
                  </a:lnTo>
                </a:path>
              </a:pathLst>
            </a:cu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" name="Блок-схема: процесс 64"/>
            <p:cNvSpPr/>
            <p:nvPr/>
          </p:nvSpPr>
          <p:spPr>
            <a:xfrm>
              <a:off x="1849149" y="4612823"/>
              <a:ext cx="1922099" cy="360000"/>
            </a:xfrm>
            <a:prstGeom prst="flowChartProcess">
              <a:avLst/>
            </a:prstGeom>
            <a:solidFill>
              <a:schemeClr val="bg1"/>
            </a:solidFill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Y </a:t>
              </a:r>
              <a:r>
                <a:rPr lang="en-US" sz="2000" dirty="0" smtClean="0"/>
                <a:t>= </a:t>
              </a:r>
              <a:r>
                <a:rPr lang="en-US" sz="2000" dirty="0" smtClean="0"/>
                <a:t>–1</a:t>
              </a:r>
              <a:endParaRPr lang="ru-RU" sz="2000" dirty="0"/>
            </a:p>
          </p:txBody>
        </p:sp>
        <p:cxnSp>
          <p:nvCxnSpPr>
            <p:cNvPr id="66" name="Прямая со стрелкой 65"/>
            <p:cNvCxnSpPr/>
            <p:nvPr/>
          </p:nvCxnSpPr>
          <p:spPr>
            <a:xfrm>
              <a:off x="2730111" y="5380837"/>
              <a:ext cx="1" cy="189495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Соединительная линия уступом 66"/>
            <p:cNvCxnSpPr>
              <a:stCxn id="54" idx="3"/>
              <a:endCxn id="59" idx="0"/>
            </p:cNvCxnSpPr>
            <p:nvPr/>
          </p:nvCxnSpPr>
          <p:spPr>
            <a:xfrm>
              <a:off x="5012600" y="4317921"/>
              <a:ext cx="182527" cy="294902"/>
            </a:xfrm>
            <a:prstGeom prst="bentConnector2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Полилиния 67"/>
            <p:cNvSpPr/>
            <p:nvPr/>
          </p:nvSpPr>
          <p:spPr>
            <a:xfrm>
              <a:off x="2799645" y="4978380"/>
              <a:ext cx="2395482" cy="133350"/>
            </a:xfrm>
            <a:custGeom>
              <a:avLst/>
              <a:gdLst>
                <a:gd name="connsiteX0" fmla="*/ 0 w 3886200"/>
                <a:gd name="connsiteY0" fmla="*/ 0 h 266700"/>
                <a:gd name="connsiteX1" fmla="*/ 0 w 3886200"/>
                <a:gd name="connsiteY1" fmla="*/ 266700 h 266700"/>
                <a:gd name="connsiteX2" fmla="*/ 3886200 w 3886200"/>
                <a:gd name="connsiteY2" fmla="*/ 266700 h 266700"/>
                <a:gd name="connsiteX3" fmla="*/ 3886200 w 3886200"/>
                <a:gd name="connsiteY3" fmla="*/ 0 h 266700"/>
                <a:gd name="connsiteX4" fmla="*/ 3886200 w 3886200"/>
                <a:gd name="connsiteY4" fmla="*/ 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86200" h="266700">
                  <a:moveTo>
                    <a:pt x="0" y="0"/>
                  </a:moveTo>
                  <a:lnTo>
                    <a:pt x="0" y="266700"/>
                  </a:lnTo>
                  <a:lnTo>
                    <a:pt x="3886200" y="266700"/>
                  </a:lnTo>
                  <a:lnTo>
                    <a:pt x="3886200" y="0"/>
                  </a:lnTo>
                  <a:lnTo>
                    <a:pt x="3886200" y="0"/>
                  </a:lnTo>
                </a:path>
              </a:pathLst>
            </a:cu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xmlns="" val="1780824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80" grpId="0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Циклическая алгоритмическая </a:t>
            </a:r>
            <a:r>
              <a:rPr lang="ru-RU" dirty="0"/>
              <a:t>конструкция</a:t>
            </a:r>
          </a:p>
        </p:txBody>
      </p:sp>
      <p:sp>
        <p:nvSpPr>
          <p:cNvPr id="3" name="Подзаголовок 5"/>
          <p:cNvSpPr txBox="1">
            <a:spLocks/>
          </p:cNvSpPr>
          <p:nvPr/>
        </p:nvSpPr>
        <p:spPr>
          <a:xfrm>
            <a:off x="1331640" y="1059174"/>
            <a:ext cx="7526639" cy="1361674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/>
          <a:p>
            <a:pPr algn="just"/>
            <a:r>
              <a:rPr lang="ru-RU" sz="2000" dirty="0"/>
              <a:t>Алгоритм реализован с использованием </a:t>
            </a:r>
            <a:r>
              <a:rPr lang="ru-RU" sz="2000" b="1" dirty="0"/>
              <a:t>циклической </a:t>
            </a:r>
            <a:r>
              <a:rPr lang="ru-RU" sz="2000" b="1" dirty="0" smtClean="0"/>
              <a:t>алгоритмической </a:t>
            </a:r>
            <a:r>
              <a:rPr lang="ru-RU" sz="2000" b="1" dirty="0"/>
              <a:t>конструкции</a:t>
            </a:r>
            <a:r>
              <a:rPr lang="ru-RU" sz="2000" dirty="0"/>
              <a:t>, если некая группа подряд идущих шагов </a:t>
            </a:r>
            <a:r>
              <a:rPr lang="ru-RU" sz="2000" dirty="0" smtClean="0"/>
              <a:t>алгоритма может </a:t>
            </a:r>
            <a:r>
              <a:rPr lang="ru-RU" sz="2000" dirty="0"/>
              <a:t>выполняться многократно в зависимости от </a:t>
            </a:r>
            <a:r>
              <a:rPr lang="ru-RU" sz="2000" dirty="0" smtClean="0"/>
              <a:t>входных данных</a:t>
            </a:r>
            <a:r>
              <a:rPr lang="ru-RU" sz="2000" dirty="0"/>
              <a:t>. </a:t>
            </a:r>
            <a:endParaRPr lang="ru-RU" sz="2000" dirty="0" smtClean="0"/>
          </a:p>
        </p:txBody>
      </p:sp>
      <p:sp>
        <p:nvSpPr>
          <p:cNvPr id="4" name="Овал 3"/>
          <p:cNvSpPr/>
          <p:nvPr/>
        </p:nvSpPr>
        <p:spPr>
          <a:xfrm>
            <a:off x="541505" y="1294778"/>
            <a:ext cx="714380" cy="71438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Arial Black" pitchFamily="34" charset="0"/>
                <a:cs typeface="Arial" pitchFamily="34" charset="0"/>
              </a:rPr>
              <a:t>!</a:t>
            </a:r>
            <a:endParaRPr lang="ru-RU" sz="4000" b="1" dirty="0">
              <a:latin typeface="Arial Black" pitchFamily="34" charset="0"/>
              <a:cs typeface="Arial" pitchFamily="34" charset="0"/>
            </a:endParaRPr>
          </a:p>
        </p:txBody>
      </p:sp>
      <p:grpSp>
        <p:nvGrpSpPr>
          <p:cNvPr id="5" name="Группа 7"/>
          <p:cNvGrpSpPr/>
          <p:nvPr/>
        </p:nvGrpSpPr>
        <p:grpSpPr>
          <a:xfrm>
            <a:off x="539551" y="1037802"/>
            <a:ext cx="8280000" cy="1383046"/>
            <a:chOff x="428596" y="5072074"/>
            <a:chExt cx="5929354" cy="1785950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 flipV="1">
              <a:off x="428596" y="5072074"/>
              <a:ext cx="5929354" cy="1318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flipV="1">
              <a:off x="428596" y="6844844"/>
              <a:ext cx="5929354" cy="1318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" name="Группа 121"/>
          <p:cNvGrpSpPr/>
          <p:nvPr/>
        </p:nvGrpSpPr>
        <p:grpSpPr>
          <a:xfrm>
            <a:off x="6601079" y="3464984"/>
            <a:ext cx="1728194" cy="1980240"/>
            <a:chOff x="6601077" y="3212976"/>
            <a:chExt cx="1728194" cy="1980240"/>
          </a:xfrm>
        </p:grpSpPr>
        <p:sp>
          <p:nvSpPr>
            <p:cNvPr id="16" name="Блок-схема: процесс 15"/>
            <p:cNvSpPr/>
            <p:nvPr/>
          </p:nvSpPr>
          <p:spPr>
            <a:xfrm>
              <a:off x="6601077" y="4078828"/>
              <a:ext cx="1728193" cy="468000"/>
            </a:xfrm>
            <a:prstGeom prst="flowChartProcess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ru-RU" sz="1600" dirty="0" smtClean="0"/>
                <a:t>Тело цикла</a:t>
              </a:r>
              <a:endParaRPr lang="ru-RU" sz="1600" dirty="0"/>
            </a:p>
          </p:txBody>
        </p:sp>
        <p:cxnSp>
          <p:nvCxnSpPr>
            <p:cNvPr id="19" name="Прямая со стрелкой 18"/>
            <p:cNvCxnSpPr/>
            <p:nvPr/>
          </p:nvCxnSpPr>
          <p:spPr>
            <a:xfrm>
              <a:off x="7465175" y="3889333"/>
              <a:ext cx="1" cy="189495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Соединительная линия уступом 21"/>
            <p:cNvCxnSpPr>
              <a:stCxn id="16" idx="2"/>
              <a:endCxn id="11" idx="3"/>
            </p:cNvCxnSpPr>
            <p:nvPr/>
          </p:nvCxnSpPr>
          <p:spPr>
            <a:xfrm rot="5400000" flipH="1">
              <a:off x="6594004" y="3675659"/>
              <a:ext cx="878243" cy="864097"/>
            </a:xfrm>
            <a:prstGeom prst="bentConnector4">
              <a:avLst>
                <a:gd name="adj1" fmla="val -26029"/>
                <a:gd name="adj2" fmla="val 126455"/>
              </a:avLst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Соединительная линия уступом 24"/>
            <p:cNvCxnSpPr>
              <a:stCxn id="11" idx="0"/>
            </p:cNvCxnSpPr>
            <p:nvPr/>
          </p:nvCxnSpPr>
          <p:spPr>
            <a:xfrm flipH="1">
              <a:off x="7465179" y="3668585"/>
              <a:ext cx="864092" cy="1524631"/>
            </a:xfrm>
            <a:prstGeom prst="bentConnector4">
              <a:avLst>
                <a:gd name="adj1" fmla="val -26456"/>
                <a:gd name="adj2" fmla="val 81209"/>
              </a:avLst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 стрелкой 26"/>
            <p:cNvCxnSpPr/>
            <p:nvPr/>
          </p:nvCxnSpPr>
          <p:spPr>
            <a:xfrm>
              <a:off x="7465176" y="3212976"/>
              <a:ext cx="1" cy="221609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Шестиугольник 10"/>
            <p:cNvSpPr/>
            <p:nvPr/>
          </p:nvSpPr>
          <p:spPr>
            <a:xfrm>
              <a:off x="6601077" y="3434585"/>
              <a:ext cx="1728194" cy="468000"/>
            </a:xfrm>
            <a:prstGeom prst="hexagon">
              <a:avLst>
                <a:gd name="adj" fmla="val 50159"/>
                <a:gd name="vf" fmla="val 115470"/>
              </a:avLst>
            </a:prstGeom>
            <a:solidFill>
              <a:schemeClr val="bg1"/>
            </a:solidFill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ru-RU" sz="1600" dirty="0" smtClean="0"/>
                <a:t>Параметр = НЗ, КЗ</a:t>
              </a:r>
              <a:endParaRPr lang="ru-RU" sz="1600" dirty="0"/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6385682" y="2821578"/>
            <a:ext cx="23769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Цикл с параметром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385920" y="2821578"/>
            <a:ext cx="25408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</a:rPr>
              <a:t>Цикл с постусловием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>
                <a:solidFill>
                  <a:srgbClr val="0070C0"/>
                </a:solidFill>
              </a:rPr>
              <a:t>(цикл-до</a:t>
            </a:r>
            <a:r>
              <a:rPr lang="ru-RU" sz="2000" b="1" dirty="0" smtClean="0">
                <a:solidFill>
                  <a:srgbClr val="0070C0"/>
                </a:solidFill>
              </a:rPr>
              <a:t>)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98345" y="2821578"/>
            <a:ext cx="26055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</a:rPr>
              <a:t>Цикл с предусловием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(цикл-пока)</a:t>
            </a:r>
            <a:endParaRPr lang="ru-RU" sz="2000" b="1" dirty="0">
              <a:solidFill>
                <a:srgbClr val="0070C0"/>
              </a:solidFill>
            </a:endParaRPr>
          </a:p>
        </p:txBody>
      </p:sp>
      <p:grpSp>
        <p:nvGrpSpPr>
          <p:cNvPr id="123" name="Группа 122"/>
          <p:cNvGrpSpPr/>
          <p:nvPr/>
        </p:nvGrpSpPr>
        <p:grpSpPr>
          <a:xfrm>
            <a:off x="863585" y="3464984"/>
            <a:ext cx="2193237" cy="1980240"/>
            <a:chOff x="971594" y="3212976"/>
            <a:chExt cx="2193237" cy="1980240"/>
          </a:xfrm>
        </p:grpSpPr>
        <p:sp>
          <p:nvSpPr>
            <p:cNvPr id="79" name="Блок-схема: процесс 78"/>
            <p:cNvSpPr/>
            <p:nvPr/>
          </p:nvSpPr>
          <p:spPr>
            <a:xfrm>
              <a:off x="971594" y="4078828"/>
              <a:ext cx="1728193" cy="468000"/>
            </a:xfrm>
            <a:prstGeom prst="flowChartProcess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ru-RU" sz="1600" dirty="0" smtClean="0"/>
                <a:t>Тело цикла</a:t>
              </a:r>
              <a:endParaRPr lang="ru-RU" sz="1600" dirty="0"/>
            </a:p>
          </p:txBody>
        </p:sp>
        <p:cxnSp>
          <p:nvCxnSpPr>
            <p:cNvPr id="80" name="Прямая со стрелкой 79"/>
            <p:cNvCxnSpPr/>
            <p:nvPr/>
          </p:nvCxnSpPr>
          <p:spPr>
            <a:xfrm>
              <a:off x="1835692" y="3889333"/>
              <a:ext cx="1" cy="189495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Соединительная линия уступом 80"/>
            <p:cNvCxnSpPr>
              <a:stCxn id="79" idx="2"/>
              <a:endCxn id="84" idx="3"/>
            </p:cNvCxnSpPr>
            <p:nvPr/>
          </p:nvCxnSpPr>
          <p:spPr>
            <a:xfrm rot="5400000" flipH="1">
              <a:off x="964521" y="3675659"/>
              <a:ext cx="878243" cy="864097"/>
            </a:xfrm>
            <a:prstGeom prst="bentConnector4">
              <a:avLst>
                <a:gd name="adj1" fmla="val -26029"/>
                <a:gd name="adj2" fmla="val 126455"/>
              </a:avLst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Соединительная линия уступом 81"/>
            <p:cNvCxnSpPr>
              <a:stCxn id="84" idx="0"/>
            </p:cNvCxnSpPr>
            <p:nvPr/>
          </p:nvCxnSpPr>
          <p:spPr>
            <a:xfrm flipH="1">
              <a:off x="1835696" y="3668585"/>
              <a:ext cx="864092" cy="1524631"/>
            </a:xfrm>
            <a:prstGeom prst="bentConnector4">
              <a:avLst>
                <a:gd name="adj1" fmla="val -26456"/>
                <a:gd name="adj2" fmla="val 78172"/>
              </a:avLst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Прямая со стрелкой 82"/>
            <p:cNvCxnSpPr/>
            <p:nvPr/>
          </p:nvCxnSpPr>
          <p:spPr>
            <a:xfrm>
              <a:off x="1835693" y="3212976"/>
              <a:ext cx="1" cy="221609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Шестиугольник 83"/>
            <p:cNvSpPr/>
            <p:nvPr/>
          </p:nvSpPr>
          <p:spPr>
            <a:xfrm>
              <a:off x="971594" y="3434585"/>
              <a:ext cx="1728194" cy="468000"/>
            </a:xfrm>
            <a:prstGeom prst="hexagon">
              <a:avLst>
                <a:gd name="adj" fmla="val 184636"/>
                <a:gd name="vf" fmla="val 115470"/>
              </a:avLst>
            </a:prstGeom>
            <a:solidFill>
              <a:schemeClr val="bg1"/>
            </a:solidFill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ru-RU" sz="1600" dirty="0" smtClean="0"/>
                <a:t>Условие</a:t>
              </a:r>
              <a:endParaRPr lang="ru-RU" sz="1600" dirty="0"/>
            </a:p>
          </p:txBody>
        </p:sp>
        <p:sp>
          <p:nvSpPr>
            <p:cNvPr id="116" name="Блок-схема: процесс 115"/>
            <p:cNvSpPr/>
            <p:nvPr/>
          </p:nvSpPr>
          <p:spPr>
            <a:xfrm>
              <a:off x="1705813" y="3784318"/>
              <a:ext cx="800874" cy="360000"/>
            </a:xfrm>
            <a:prstGeom prst="flowChartProcess">
              <a:avLst/>
            </a:prstGeom>
            <a:noFill/>
            <a:ln w="127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600" i="1" dirty="0" smtClean="0"/>
                <a:t>Да</a:t>
              </a:r>
              <a:endParaRPr lang="ru-RU" sz="1600" i="1" dirty="0"/>
            </a:p>
          </p:txBody>
        </p:sp>
        <p:sp>
          <p:nvSpPr>
            <p:cNvPr id="117" name="Блок-схема: процесс 116"/>
            <p:cNvSpPr/>
            <p:nvPr/>
          </p:nvSpPr>
          <p:spPr>
            <a:xfrm>
              <a:off x="2363957" y="3345266"/>
              <a:ext cx="800874" cy="360000"/>
            </a:xfrm>
            <a:prstGeom prst="flowChartProcess">
              <a:avLst/>
            </a:prstGeom>
            <a:noFill/>
            <a:ln w="127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600" i="1" dirty="0" smtClean="0"/>
                <a:t>Нет</a:t>
              </a:r>
              <a:endParaRPr lang="ru-RU" sz="1600" i="1" dirty="0"/>
            </a:p>
          </p:txBody>
        </p:sp>
      </p:grpSp>
      <p:grpSp>
        <p:nvGrpSpPr>
          <p:cNvPr id="121" name="Группа 120"/>
          <p:cNvGrpSpPr/>
          <p:nvPr/>
        </p:nvGrpSpPr>
        <p:grpSpPr>
          <a:xfrm>
            <a:off x="3454774" y="3464984"/>
            <a:ext cx="2090365" cy="1960382"/>
            <a:chOff x="3418454" y="3212976"/>
            <a:chExt cx="2090365" cy="1960382"/>
          </a:xfrm>
        </p:grpSpPr>
        <p:sp>
          <p:nvSpPr>
            <p:cNvPr id="103" name="Прямоугольник 102"/>
            <p:cNvSpPr/>
            <p:nvPr/>
          </p:nvSpPr>
          <p:spPr>
            <a:xfrm>
              <a:off x="4658038" y="3381441"/>
              <a:ext cx="648072" cy="2187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Шестиугольник 96"/>
            <p:cNvSpPr/>
            <p:nvPr/>
          </p:nvSpPr>
          <p:spPr>
            <a:xfrm>
              <a:off x="3780621" y="4372589"/>
              <a:ext cx="1728194" cy="468000"/>
            </a:xfrm>
            <a:prstGeom prst="hexagon">
              <a:avLst>
                <a:gd name="adj" fmla="val 184636"/>
                <a:gd name="vf" fmla="val 115470"/>
              </a:avLst>
            </a:prstGeom>
            <a:solidFill>
              <a:schemeClr val="bg1"/>
            </a:solidFill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ru-RU" sz="1600" dirty="0" smtClean="0"/>
                <a:t>Условие</a:t>
              </a:r>
              <a:endParaRPr lang="ru-RU" sz="1600" dirty="0"/>
            </a:p>
          </p:txBody>
        </p:sp>
        <p:cxnSp>
          <p:nvCxnSpPr>
            <p:cNvPr id="89" name="Прямая со стрелкой 88"/>
            <p:cNvCxnSpPr/>
            <p:nvPr/>
          </p:nvCxnSpPr>
          <p:spPr>
            <a:xfrm>
              <a:off x="4644719" y="4165790"/>
              <a:ext cx="1" cy="189495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Соединительная линия уступом 89"/>
            <p:cNvCxnSpPr>
              <a:stCxn id="97" idx="3"/>
              <a:endCxn id="103" idx="1"/>
            </p:cNvCxnSpPr>
            <p:nvPr/>
          </p:nvCxnSpPr>
          <p:spPr>
            <a:xfrm rot="10800000" flipH="1">
              <a:off x="3780620" y="3490839"/>
              <a:ext cx="877417" cy="1115750"/>
            </a:xfrm>
            <a:prstGeom prst="bentConnector3">
              <a:avLst>
                <a:gd name="adj1" fmla="val -26054"/>
              </a:avLst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Прямая со стрелкой 91"/>
            <p:cNvCxnSpPr>
              <a:endCxn id="95" idx="0"/>
            </p:cNvCxnSpPr>
            <p:nvPr/>
          </p:nvCxnSpPr>
          <p:spPr>
            <a:xfrm>
              <a:off x="4644718" y="3212976"/>
              <a:ext cx="5" cy="49806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Блок-схема: процесс 94"/>
            <p:cNvSpPr/>
            <p:nvPr/>
          </p:nvSpPr>
          <p:spPr>
            <a:xfrm>
              <a:off x="3780626" y="3711043"/>
              <a:ext cx="1728193" cy="468000"/>
            </a:xfrm>
            <a:prstGeom prst="flowChartProcess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ru-RU" sz="1600" dirty="0" smtClean="0"/>
                <a:t>Тело цикла</a:t>
              </a:r>
              <a:endParaRPr lang="ru-RU" sz="1600" dirty="0"/>
            </a:p>
          </p:txBody>
        </p:sp>
        <p:cxnSp>
          <p:nvCxnSpPr>
            <p:cNvPr id="111" name="Прямая со стрелкой 110"/>
            <p:cNvCxnSpPr/>
            <p:nvPr/>
          </p:nvCxnSpPr>
          <p:spPr>
            <a:xfrm flipH="1">
              <a:off x="4644718" y="4849358"/>
              <a:ext cx="1" cy="32400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Блок-схема: процесс 117"/>
            <p:cNvSpPr/>
            <p:nvPr/>
          </p:nvSpPr>
          <p:spPr>
            <a:xfrm>
              <a:off x="4494966" y="4811719"/>
              <a:ext cx="800874" cy="360000"/>
            </a:xfrm>
            <a:prstGeom prst="flowChartProcess">
              <a:avLst/>
            </a:prstGeom>
            <a:noFill/>
            <a:ln w="127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600" i="1" dirty="0" smtClean="0"/>
                <a:t>Да</a:t>
              </a:r>
              <a:endParaRPr lang="ru-RU" sz="1600" i="1" dirty="0"/>
            </a:p>
          </p:txBody>
        </p:sp>
        <p:sp>
          <p:nvSpPr>
            <p:cNvPr id="119" name="Блок-схема: процесс 118"/>
            <p:cNvSpPr/>
            <p:nvPr/>
          </p:nvSpPr>
          <p:spPr>
            <a:xfrm>
              <a:off x="3418454" y="4269739"/>
              <a:ext cx="800874" cy="360000"/>
            </a:xfrm>
            <a:prstGeom prst="flowChartProcess">
              <a:avLst/>
            </a:prstGeom>
            <a:noFill/>
            <a:ln w="127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600" i="1" dirty="0" smtClean="0"/>
                <a:t>Нет</a:t>
              </a:r>
              <a:endParaRPr lang="ru-RU" sz="1600" i="1" dirty="0"/>
            </a:p>
          </p:txBody>
        </p:sp>
      </p:grpSp>
      <p:sp>
        <p:nvSpPr>
          <p:cNvPr id="126" name="Подзаголовок 5"/>
          <p:cNvSpPr txBox="1">
            <a:spLocks/>
          </p:cNvSpPr>
          <p:nvPr/>
        </p:nvSpPr>
        <p:spPr>
          <a:xfrm>
            <a:off x="541505" y="5805264"/>
            <a:ext cx="8221110" cy="792088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/>
          <a:p>
            <a:pPr algn="just"/>
            <a:r>
              <a:rPr lang="ru-RU" sz="2000" dirty="0"/>
              <a:t>Последовательность команд, повторяющуюся </a:t>
            </a:r>
            <a:r>
              <a:rPr lang="ru-RU" sz="2000" dirty="0" smtClean="0"/>
              <a:t>при выполнении </a:t>
            </a:r>
            <a:r>
              <a:rPr lang="ru-RU" sz="2000" dirty="0"/>
              <a:t>цикла, называют </a:t>
            </a:r>
            <a:r>
              <a:rPr lang="ru-RU" sz="2000" b="1" dirty="0"/>
              <a:t>телом цикла</a:t>
            </a:r>
            <a:r>
              <a:rPr lang="ru-RU" sz="2000" dirty="0"/>
              <a:t>. </a:t>
            </a: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889830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Объект 17"/>
          <p:cNvSpPr>
            <a:spLocks noGrp="1"/>
          </p:cNvSpPr>
          <p:nvPr>
            <p:ph idx="1"/>
          </p:nvPr>
        </p:nvSpPr>
        <p:spPr>
          <a:xfrm>
            <a:off x="539552" y="1052736"/>
            <a:ext cx="8280920" cy="2232248"/>
          </a:xfrm>
        </p:spPr>
        <p:txBody>
          <a:bodyPr/>
          <a:lstStyle/>
          <a:p>
            <a:r>
              <a:rPr lang="ru-RU" b="1" dirty="0" smtClean="0"/>
              <a:t>Задание </a:t>
            </a:r>
            <a:r>
              <a:rPr lang="ru-RU" b="1" dirty="0" smtClean="0"/>
              <a:t>1. </a:t>
            </a:r>
            <a:r>
              <a:rPr lang="ru-RU" dirty="0" smtClean="0"/>
              <a:t>У </a:t>
            </a:r>
            <a:r>
              <a:rPr lang="ru-RU" dirty="0"/>
              <a:t>исполнителя </a:t>
            </a:r>
            <a:r>
              <a:rPr lang="ru-RU" dirty="0" smtClean="0"/>
              <a:t>Вычислитель три команды:</a:t>
            </a:r>
            <a:endParaRPr lang="ru-RU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b="1" dirty="0" smtClean="0"/>
              <a:t>прибавь 1</a:t>
            </a:r>
            <a:r>
              <a:rPr lang="ru-RU" dirty="0" smtClean="0"/>
              <a:t> – </a:t>
            </a:r>
            <a:r>
              <a:rPr lang="ru-RU" dirty="0"/>
              <a:t>увеличивает число на экране на </a:t>
            </a:r>
            <a:r>
              <a:rPr lang="ru-RU" i="1" dirty="0" smtClean="0"/>
              <a:t>1</a:t>
            </a:r>
            <a:r>
              <a:rPr lang="ru-RU" dirty="0" smtClean="0"/>
              <a:t>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b="1" dirty="0"/>
              <a:t>умножь на </a:t>
            </a:r>
            <a:r>
              <a:rPr lang="ru-RU" b="1" dirty="0" smtClean="0"/>
              <a:t>2 </a:t>
            </a:r>
            <a:r>
              <a:rPr lang="ru-RU" dirty="0"/>
              <a:t>– </a:t>
            </a:r>
            <a:r>
              <a:rPr lang="ru-RU" dirty="0" smtClean="0"/>
              <a:t>удваивает  число;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b="1" dirty="0" smtClean="0"/>
              <a:t>умножь </a:t>
            </a:r>
            <a:r>
              <a:rPr lang="ru-RU" b="1" dirty="0"/>
              <a:t>на </a:t>
            </a:r>
            <a:r>
              <a:rPr lang="ru-RU" b="1" dirty="0" smtClean="0"/>
              <a:t>3 </a:t>
            </a:r>
            <a:r>
              <a:rPr lang="ru-RU" dirty="0" smtClean="0"/>
              <a:t>– утраивает число. </a:t>
            </a:r>
            <a:endParaRPr lang="ru-RU" dirty="0"/>
          </a:p>
          <a:p>
            <a:r>
              <a:rPr lang="ru-RU" dirty="0" smtClean="0"/>
              <a:t>Сколько существует различных программ</a:t>
            </a:r>
            <a:r>
              <a:rPr lang="ru-RU" dirty="0"/>
              <a:t>, которые число </a:t>
            </a:r>
            <a:r>
              <a:rPr lang="ru-RU" i="1" dirty="0"/>
              <a:t>1 </a:t>
            </a:r>
            <a:r>
              <a:rPr lang="ru-RU" dirty="0"/>
              <a:t>преобразуют в число </a:t>
            </a:r>
            <a:r>
              <a:rPr lang="ru-RU" i="1" dirty="0" smtClean="0"/>
              <a:t>12</a:t>
            </a:r>
            <a:r>
              <a:rPr lang="ru-RU" dirty="0" smtClean="0"/>
              <a:t>?</a:t>
            </a:r>
            <a:endParaRPr lang="ru-RU" dirty="0"/>
          </a:p>
        </p:txBody>
      </p:sp>
      <p:grpSp>
        <p:nvGrpSpPr>
          <p:cNvPr id="23" name="Решение1"/>
          <p:cNvGrpSpPr/>
          <p:nvPr/>
        </p:nvGrpSpPr>
        <p:grpSpPr>
          <a:xfrm>
            <a:off x="572649" y="3842905"/>
            <a:ext cx="8263002" cy="2178383"/>
            <a:chOff x="572649" y="4088647"/>
            <a:chExt cx="8263002" cy="217838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0" name="Прямоугольник 19"/>
            <p:cNvSpPr/>
            <p:nvPr/>
          </p:nvSpPr>
          <p:spPr>
            <a:xfrm>
              <a:off x="572649" y="4520695"/>
              <a:ext cx="955455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+ 1</a:t>
              </a:r>
              <a:endParaRPr lang="ru-RU" sz="2000" b="1" dirty="0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572649" y="4952743"/>
              <a:ext cx="955455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× 2</a:t>
              </a:r>
              <a:endParaRPr lang="ru-RU" sz="2000" b="1" dirty="0"/>
            </a:p>
          </p:txBody>
        </p:sp>
        <p:sp>
          <p:nvSpPr>
            <p:cNvPr id="48" name="Прямоугольник 47"/>
            <p:cNvSpPr/>
            <p:nvPr/>
          </p:nvSpPr>
          <p:spPr>
            <a:xfrm>
              <a:off x="572649" y="5379784"/>
              <a:ext cx="955455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b="1" dirty="0"/>
                <a:t>× </a:t>
              </a:r>
              <a:r>
                <a:rPr lang="en-US" sz="2000" b="1" dirty="0" smtClean="0"/>
                <a:t>3</a:t>
              </a:r>
              <a:endParaRPr lang="ru-RU" sz="2000" b="1" dirty="0"/>
            </a:p>
          </p:txBody>
        </p:sp>
        <p:sp>
          <p:nvSpPr>
            <p:cNvPr id="3" name="Прямоугольник 2"/>
            <p:cNvSpPr/>
            <p:nvPr/>
          </p:nvSpPr>
          <p:spPr>
            <a:xfrm>
              <a:off x="572649" y="4088647"/>
              <a:ext cx="955455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b="1"/>
            </a:p>
          </p:txBody>
        </p:sp>
        <p:sp>
          <p:nvSpPr>
            <p:cNvPr id="59" name="Прямоугольник 58"/>
            <p:cNvSpPr/>
            <p:nvPr/>
          </p:nvSpPr>
          <p:spPr>
            <a:xfrm>
              <a:off x="572649" y="5834982"/>
              <a:ext cx="955455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Всего</a:t>
              </a:r>
              <a:endParaRPr lang="ru-RU" sz="2000" b="1" dirty="0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1528105" y="4088647"/>
              <a:ext cx="610368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1</a:t>
              </a:r>
              <a:endParaRPr lang="ru-RU" sz="2000" b="1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138473" y="4088647"/>
              <a:ext cx="610368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2</a:t>
              </a:r>
              <a:endParaRPr lang="ru-RU" sz="2000" b="1" dirty="0"/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748843" y="4088647"/>
              <a:ext cx="610368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3</a:t>
              </a:r>
              <a:endParaRPr lang="ru-RU" sz="2000" b="1" dirty="0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360676" y="4088647"/>
              <a:ext cx="610368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4</a:t>
              </a:r>
              <a:endParaRPr lang="ru-RU" sz="2000" b="1" dirty="0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971045" y="4088647"/>
              <a:ext cx="610368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5</a:t>
              </a:r>
              <a:endParaRPr lang="ru-RU" sz="2000" b="1" dirty="0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581414" y="4088647"/>
              <a:ext cx="610368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6</a:t>
              </a:r>
              <a:endParaRPr lang="ru-RU" sz="2000" b="1" dirty="0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191782" y="4088647"/>
              <a:ext cx="610368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7</a:t>
              </a:r>
              <a:endParaRPr lang="ru-RU" sz="2000" b="1" dirty="0"/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783809" y="4088647"/>
              <a:ext cx="610368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8</a:t>
              </a:r>
              <a:endParaRPr lang="ru-RU" sz="2000" b="1" dirty="0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6394177" y="4088647"/>
              <a:ext cx="610368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9</a:t>
              </a:r>
              <a:endParaRPr lang="ru-RU" sz="2000" b="1" dirty="0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7004545" y="4088647"/>
              <a:ext cx="610368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10</a:t>
              </a:r>
              <a:endParaRPr lang="ru-RU" sz="2000" b="1" dirty="0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7614914" y="4088647"/>
              <a:ext cx="610368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11</a:t>
              </a:r>
              <a:endParaRPr lang="ru-RU" sz="2000" b="1" dirty="0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8225283" y="4088647"/>
              <a:ext cx="610368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12</a:t>
              </a:r>
              <a:endParaRPr lang="ru-RU" sz="2000" b="1" dirty="0"/>
            </a:p>
          </p:txBody>
        </p:sp>
        <p:grpSp>
          <p:nvGrpSpPr>
            <p:cNvPr id="22" name="Группа 21"/>
            <p:cNvGrpSpPr/>
            <p:nvPr/>
          </p:nvGrpSpPr>
          <p:grpSpPr>
            <a:xfrm>
              <a:off x="1528105" y="4520695"/>
              <a:ext cx="7307546" cy="1746335"/>
              <a:chOff x="1528105" y="4520695"/>
              <a:chExt cx="7307546" cy="1746335"/>
            </a:xfrm>
          </p:grpSpPr>
          <p:sp>
            <p:nvSpPr>
              <p:cNvPr id="64" name="Прямоугольник 63"/>
              <p:cNvSpPr/>
              <p:nvPr/>
            </p:nvSpPr>
            <p:spPr>
              <a:xfrm>
                <a:off x="1528105" y="4520695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65" name="Прямоугольник 64"/>
              <p:cNvSpPr/>
              <p:nvPr/>
            </p:nvSpPr>
            <p:spPr>
              <a:xfrm>
                <a:off x="2138473" y="4520695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1</a:t>
                </a:r>
                <a:endParaRPr lang="ru-RU" sz="2000" dirty="0"/>
              </a:p>
            </p:txBody>
          </p:sp>
          <p:sp>
            <p:nvSpPr>
              <p:cNvPr id="66" name="Прямоугольник 65"/>
              <p:cNvSpPr/>
              <p:nvPr/>
            </p:nvSpPr>
            <p:spPr>
              <a:xfrm>
                <a:off x="2748843" y="4520695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2</a:t>
                </a:r>
                <a:endParaRPr lang="ru-RU" sz="2000" dirty="0"/>
              </a:p>
            </p:txBody>
          </p:sp>
          <p:sp>
            <p:nvSpPr>
              <p:cNvPr id="67" name="Прямоугольник 66"/>
              <p:cNvSpPr/>
              <p:nvPr/>
            </p:nvSpPr>
            <p:spPr>
              <a:xfrm>
                <a:off x="3360676" y="4520695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3</a:t>
                </a:r>
                <a:endParaRPr lang="ru-RU" sz="2000" dirty="0"/>
              </a:p>
            </p:txBody>
          </p:sp>
          <p:sp>
            <p:nvSpPr>
              <p:cNvPr id="68" name="Прямоугольник 67"/>
              <p:cNvSpPr/>
              <p:nvPr/>
            </p:nvSpPr>
            <p:spPr>
              <a:xfrm>
                <a:off x="3971045" y="4520695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5</a:t>
                </a:r>
                <a:endParaRPr lang="ru-RU" sz="2000" dirty="0"/>
              </a:p>
            </p:txBody>
          </p:sp>
          <p:sp>
            <p:nvSpPr>
              <p:cNvPr id="69" name="Прямоугольник 68"/>
              <p:cNvSpPr/>
              <p:nvPr/>
            </p:nvSpPr>
            <p:spPr>
              <a:xfrm>
                <a:off x="4581414" y="4520695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5</a:t>
                </a:r>
                <a:endParaRPr lang="ru-RU" sz="2000" dirty="0"/>
              </a:p>
            </p:txBody>
          </p:sp>
          <p:sp>
            <p:nvSpPr>
              <p:cNvPr id="70" name="Прямоугольник 69"/>
              <p:cNvSpPr/>
              <p:nvPr/>
            </p:nvSpPr>
            <p:spPr>
              <a:xfrm>
                <a:off x="5191782" y="4520695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10</a:t>
                </a:r>
                <a:endParaRPr lang="ru-RU" sz="2000" dirty="0"/>
              </a:p>
            </p:txBody>
          </p:sp>
          <p:sp>
            <p:nvSpPr>
              <p:cNvPr id="71" name="Прямоугольник 70"/>
              <p:cNvSpPr/>
              <p:nvPr/>
            </p:nvSpPr>
            <p:spPr>
              <a:xfrm>
                <a:off x="5783809" y="4520695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10</a:t>
                </a:r>
                <a:endParaRPr lang="ru-RU" sz="2000" dirty="0"/>
              </a:p>
            </p:txBody>
          </p:sp>
          <p:sp>
            <p:nvSpPr>
              <p:cNvPr id="72" name="Прямоугольник 71"/>
              <p:cNvSpPr/>
              <p:nvPr/>
            </p:nvSpPr>
            <p:spPr>
              <a:xfrm>
                <a:off x="6394177" y="4520695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15</a:t>
                </a:r>
                <a:endParaRPr lang="ru-RU" sz="2000" dirty="0"/>
              </a:p>
            </p:txBody>
          </p:sp>
          <p:sp>
            <p:nvSpPr>
              <p:cNvPr id="73" name="Прямоугольник 72"/>
              <p:cNvSpPr/>
              <p:nvPr/>
            </p:nvSpPr>
            <p:spPr>
              <a:xfrm>
                <a:off x="7004545" y="4520695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18</a:t>
                </a:r>
                <a:endParaRPr lang="ru-RU" sz="2000" dirty="0"/>
              </a:p>
            </p:txBody>
          </p:sp>
          <p:sp>
            <p:nvSpPr>
              <p:cNvPr id="74" name="Прямоугольник 73"/>
              <p:cNvSpPr/>
              <p:nvPr/>
            </p:nvSpPr>
            <p:spPr>
              <a:xfrm>
                <a:off x="7614914" y="4520695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23</a:t>
                </a:r>
                <a:endParaRPr lang="ru-RU" sz="2000" dirty="0"/>
              </a:p>
            </p:txBody>
          </p:sp>
          <p:sp>
            <p:nvSpPr>
              <p:cNvPr id="75" name="Прямоугольник 74"/>
              <p:cNvSpPr/>
              <p:nvPr/>
            </p:nvSpPr>
            <p:spPr>
              <a:xfrm>
                <a:off x="8225283" y="4520695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23</a:t>
                </a:r>
                <a:endParaRPr lang="ru-RU" sz="2000" dirty="0"/>
              </a:p>
            </p:txBody>
          </p:sp>
          <p:sp>
            <p:nvSpPr>
              <p:cNvPr id="76" name="Прямоугольник 75"/>
              <p:cNvSpPr/>
              <p:nvPr/>
            </p:nvSpPr>
            <p:spPr>
              <a:xfrm>
                <a:off x="1528105" y="4952743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77" name="Прямоугольник 76"/>
              <p:cNvSpPr/>
              <p:nvPr/>
            </p:nvSpPr>
            <p:spPr>
              <a:xfrm>
                <a:off x="2138473" y="4952743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1</a:t>
                </a:r>
                <a:endParaRPr lang="ru-RU" sz="2000" dirty="0"/>
              </a:p>
            </p:txBody>
          </p:sp>
          <p:sp>
            <p:nvSpPr>
              <p:cNvPr id="78" name="Прямоугольник 77"/>
              <p:cNvSpPr/>
              <p:nvPr/>
            </p:nvSpPr>
            <p:spPr>
              <a:xfrm>
                <a:off x="2748843" y="4952743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79" name="Прямоугольник 78"/>
              <p:cNvSpPr/>
              <p:nvPr/>
            </p:nvSpPr>
            <p:spPr>
              <a:xfrm>
                <a:off x="3360676" y="4952743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2</a:t>
                </a:r>
                <a:endParaRPr lang="ru-RU" sz="2000" dirty="0"/>
              </a:p>
            </p:txBody>
          </p:sp>
          <p:sp>
            <p:nvSpPr>
              <p:cNvPr id="80" name="Прямоугольник 79"/>
              <p:cNvSpPr/>
              <p:nvPr/>
            </p:nvSpPr>
            <p:spPr>
              <a:xfrm>
                <a:off x="3971045" y="4952743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81" name="Прямоугольник 80"/>
              <p:cNvSpPr/>
              <p:nvPr/>
            </p:nvSpPr>
            <p:spPr>
              <a:xfrm>
                <a:off x="4581414" y="4952743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3</a:t>
                </a:r>
                <a:endParaRPr lang="ru-RU" sz="2000" dirty="0"/>
              </a:p>
            </p:txBody>
          </p:sp>
          <p:sp>
            <p:nvSpPr>
              <p:cNvPr id="82" name="Прямоугольник 81"/>
              <p:cNvSpPr/>
              <p:nvPr/>
            </p:nvSpPr>
            <p:spPr>
              <a:xfrm>
                <a:off x="5191782" y="4952743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83" name="Прямоугольник 82"/>
              <p:cNvSpPr/>
              <p:nvPr/>
            </p:nvSpPr>
            <p:spPr>
              <a:xfrm>
                <a:off x="5783809" y="4952743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5</a:t>
                </a:r>
                <a:endParaRPr lang="ru-RU" sz="2000" dirty="0"/>
              </a:p>
            </p:txBody>
          </p:sp>
          <p:sp>
            <p:nvSpPr>
              <p:cNvPr id="84" name="Прямоугольник 83"/>
              <p:cNvSpPr/>
              <p:nvPr/>
            </p:nvSpPr>
            <p:spPr>
              <a:xfrm>
                <a:off x="6394177" y="4952743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85" name="Прямоугольник 84"/>
              <p:cNvSpPr/>
              <p:nvPr/>
            </p:nvSpPr>
            <p:spPr>
              <a:xfrm>
                <a:off x="7004545" y="4952743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5</a:t>
                </a:r>
                <a:endParaRPr lang="ru-RU" sz="2000" dirty="0"/>
              </a:p>
            </p:txBody>
          </p:sp>
          <p:sp>
            <p:nvSpPr>
              <p:cNvPr id="86" name="Прямоугольник 85"/>
              <p:cNvSpPr/>
              <p:nvPr/>
            </p:nvSpPr>
            <p:spPr>
              <a:xfrm>
                <a:off x="7614914" y="4952743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87" name="Прямоугольник 86"/>
              <p:cNvSpPr/>
              <p:nvPr/>
            </p:nvSpPr>
            <p:spPr>
              <a:xfrm>
                <a:off x="8225283" y="4952743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10</a:t>
                </a:r>
                <a:endParaRPr lang="ru-RU" sz="2000" dirty="0"/>
              </a:p>
            </p:txBody>
          </p:sp>
          <p:sp>
            <p:nvSpPr>
              <p:cNvPr id="88" name="Прямоугольник 87"/>
              <p:cNvSpPr/>
              <p:nvPr/>
            </p:nvSpPr>
            <p:spPr>
              <a:xfrm>
                <a:off x="1528105" y="5379784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89" name="Прямоугольник 88"/>
              <p:cNvSpPr/>
              <p:nvPr/>
            </p:nvSpPr>
            <p:spPr>
              <a:xfrm>
                <a:off x="2138473" y="5379784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90" name="Прямоугольник 89"/>
              <p:cNvSpPr/>
              <p:nvPr/>
            </p:nvSpPr>
            <p:spPr>
              <a:xfrm>
                <a:off x="2748843" y="5379784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1</a:t>
                </a:r>
                <a:endParaRPr lang="ru-RU" sz="2000" dirty="0"/>
              </a:p>
            </p:txBody>
          </p:sp>
          <p:sp>
            <p:nvSpPr>
              <p:cNvPr id="91" name="Прямоугольник 90"/>
              <p:cNvSpPr/>
              <p:nvPr/>
            </p:nvSpPr>
            <p:spPr>
              <a:xfrm>
                <a:off x="3360676" y="5379784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92" name="Прямоугольник 91"/>
              <p:cNvSpPr/>
              <p:nvPr/>
            </p:nvSpPr>
            <p:spPr>
              <a:xfrm>
                <a:off x="3971045" y="5379784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93" name="Прямоугольник 92"/>
              <p:cNvSpPr/>
              <p:nvPr/>
            </p:nvSpPr>
            <p:spPr>
              <a:xfrm>
                <a:off x="4581414" y="5379784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2</a:t>
                </a:r>
                <a:endParaRPr lang="ru-RU" sz="2000" dirty="0"/>
              </a:p>
            </p:txBody>
          </p:sp>
          <p:sp>
            <p:nvSpPr>
              <p:cNvPr id="94" name="Прямоугольник 93"/>
              <p:cNvSpPr/>
              <p:nvPr/>
            </p:nvSpPr>
            <p:spPr>
              <a:xfrm>
                <a:off x="5191782" y="5379784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95" name="Прямоугольник 94"/>
              <p:cNvSpPr/>
              <p:nvPr/>
            </p:nvSpPr>
            <p:spPr>
              <a:xfrm>
                <a:off x="5783809" y="5379784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96" name="Прямоугольник 95"/>
              <p:cNvSpPr/>
              <p:nvPr/>
            </p:nvSpPr>
            <p:spPr>
              <a:xfrm>
                <a:off x="6394177" y="5379784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3</a:t>
                </a:r>
                <a:endParaRPr lang="ru-RU" sz="2000" dirty="0"/>
              </a:p>
            </p:txBody>
          </p:sp>
          <p:sp>
            <p:nvSpPr>
              <p:cNvPr id="97" name="Прямоугольник 96"/>
              <p:cNvSpPr/>
              <p:nvPr/>
            </p:nvSpPr>
            <p:spPr>
              <a:xfrm>
                <a:off x="7004545" y="5379784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98" name="Прямоугольник 97"/>
              <p:cNvSpPr/>
              <p:nvPr/>
            </p:nvSpPr>
            <p:spPr>
              <a:xfrm>
                <a:off x="7614914" y="5379784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99" name="Прямоугольник 98"/>
              <p:cNvSpPr/>
              <p:nvPr/>
            </p:nvSpPr>
            <p:spPr>
              <a:xfrm>
                <a:off x="8225283" y="5379784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5</a:t>
                </a:r>
                <a:endParaRPr lang="ru-RU" sz="2000" dirty="0"/>
              </a:p>
            </p:txBody>
          </p:sp>
          <p:sp>
            <p:nvSpPr>
              <p:cNvPr id="60" name="Прямоугольник 59"/>
              <p:cNvSpPr/>
              <p:nvPr/>
            </p:nvSpPr>
            <p:spPr>
              <a:xfrm>
                <a:off x="1528105" y="5834982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1</a:t>
                </a:r>
                <a:endParaRPr lang="ru-RU" sz="2000" dirty="0"/>
              </a:p>
            </p:txBody>
          </p:sp>
          <p:sp>
            <p:nvSpPr>
              <p:cNvPr id="100" name="Прямоугольник 99"/>
              <p:cNvSpPr/>
              <p:nvPr/>
            </p:nvSpPr>
            <p:spPr>
              <a:xfrm>
                <a:off x="2138473" y="5834982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2</a:t>
                </a:r>
                <a:endParaRPr lang="ru-RU" sz="2000" dirty="0"/>
              </a:p>
            </p:txBody>
          </p:sp>
          <p:sp>
            <p:nvSpPr>
              <p:cNvPr id="101" name="Прямоугольник 100"/>
              <p:cNvSpPr/>
              <p:nvPr/>
            </p:nvSpPr>
            <p:spPr>
              <a:xfrm>
                <a:off x="2748843" y="5834982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3</a:t>
                </a:r>
                <a:endParaRPr lang="ru-RU" sz="2000" dirty="0"/>
              </a:p>
            </p:txBody>
          </p:sp>
          <p:sp>
            <p:nvSpPr>
              <p:cNvPr id="102" name="Прямоугольник 101"/>
              <p:cNvSpPr/>
              <p:nvPr/>
            </p:nvSpPr>
            <p:spPr>
              <a:xfrm>
                <a:off x="3360676" y="5834982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5</a:t>
                </a:r>
                <a:endParaRPr lang="ru-RU" sz="2000" dirty="0"/>
              </a:p>
            </p:txBody>
          </p:sp>
          <p:sp>
            <p:nvSpPr>
              <p:cNvPr id="103" name="Прямоугольник 102"/>
              <p:cNvSpPr/>
              <p:nvPr/>
            </p:nvSpPr>
            <p:spPr>
              <a:xfrm>
                <a:off x="3971045" y="5834982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5</a:t>
                </a:r>
                <a:endParaRPr lang="ru-RU" sz="2000" dirty="0"/>
              </a:p>
            </p:txBody>
          </p:sp>
          <p:sp>
            <p:nvSpPr>
              <p:cNvPr id="104" name="Прямоугольник 103"/>
              <p:cNvSpPr/>
              <p:nvPr/>
            </p:nvSpPr>
            <p:spPr>
              <a:xfrm>
                <a:off x="4581414" y="5834982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10</a:t>
                </a:r>
                <a:endParaRPr lang="ru-RU" sz="2000" dirty="0"/>
              </a:p>
            </p:txBody>
          </p:sp>
          <p:sp>
            <p:nvSpPr>
              <p:cNvPr id="105" name="Прямоугольник 104"/>
              <p:cNvSpPr/>
              <p:nvPr/>
            </p:nvSpPr>
            <p:spPr>
              <a:xfrm>
                <a:off x="5191782" y="5834982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10</a:t>
                </a:r>
                <a:endParaRPr lang="ru-RU" sz="2000" dirty="0"/>
              </a:p>
            </p:txBody>
          </p:sp>
          <p:sp>
            <p:nvSpPr>
              <p:cNvPr id="106" name="Прямоугольник 105"/>
              <p:cNvSpPr/>
              <p:nvPr/>
            </p:nvSpPr>
            <p:spPr>
              <a:xfrm>
                <a:off x="5783809" y="5834982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15</a:t>
                </a:r>
                <a:endParaRPr lang="ru-RU" sz="2000" dirty="0"/>
              </a:p>
            </p:txBody>
          </p:sp>
          <p:sp>
            <p:nvSpPr>
              <p:cNvPr id="107" name="Прямоугольник 106"/>
              <p:cNvSpPr/>
              <p:nvPr/>
            </p:nvSpPr>
            <p:spPr>
              <a:xfrm>
                <a:off x="6394177" y="5834982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18</a:t>
                </a:r>
                <a:endParaRPr lang="ru-RU" sz="2000" dirty="0"/>
              </a:p>
            </p:txBody>
          </p:sp>
          <p:sp>
            <p:nvSpPr>
              <p:cNvPr id="108" name="Прямоугольник 107"/>
              <p:cNvSpPr/>
              <p:nvPr/>
            </p:nvSpPr>
            <p:spPr>
              <a:xfrm>
                <a:off x="7004545" y="5834982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23</a:t>
                </a:r>
                <a:endParaRPr lang="ru-RU" sz="2000" dirty="0"/>
              </a:p>
            </p:txBody>
          </p:sp>
          <p:sp>
            <p:nvSpPr>
              <p:cNvPr id="109" name="Прямоугольник 108"/>
              <p:cNvSpPr/>
              <p:nvPr/>
            </p:nvSpPr>
            <p:spPr>
              <a:xfrm>
                <a:off x="7614914" y="5834982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23</a:t>
                </a:r>
                <a:endParaRPr lang="ru-RU" sz="2000" dirty="0"/>
              </a:p>
            </p:txBody>
          </p:sp>
          <p:sp>
            <p:nvSpPr>
              <p:cNvPr id="110" name="Прямоугольник 109"/>
              <p:cNvSpPr/>
              <p:nvPr/>
            </p:nvSpPr>
            <p:spPr>
              <a:xfrm>
                <a:off x="8225283" y="5834982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38</a:t>
                </a:r>
                <a:endParaRPr lang="ru-RU" sz="2000" dirty="0"/>
              </a:p>
            </p:txBody>
          </p:sp>
        </p:grpSp>
      </p:grpSp>
      <p:sp>
        <p:nvSpPr>
          <p:cNvPr id="111" name="Слово Реш"/>
          <p:cNvSpPr txBox="1">
            <a:spLocks/>
          </p:cNvSpPr>
          <p:nvPr/>
        </p:nvSpPr>
        <p:spPr>
          <a:xfrm>
            <a:off x="539552" y="3212976"/>
            <a:ext cx="8280920" cy="4564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/>
              <a:t>Решение </a:t>
            </a:r>
            <a:r>
              <a:rPr lang="ru-RU" dirty="0" smtClean="0"/>
              <a:t>:</a:t>
            </a:r>
            <a:endParaRPr lang="ru-RU" dirty="0"/>
          </a:p>
        </p:txBody>
      </p:sp>
      <p:grpSp>
        <p:nvGrpSpPr>
          <p:cNvPr id="112" name="Пустая таблица"/>
          <p:cNvGrpSpPr/>
          <p:nvPr/>
        </p:nvGrpSpPr>
        <p:grpSpPr>
          <a:xfrm>
            <a:off x="562702" y="3838895"/>
            <a:ext cx="8263002" cy="2178383"/>
            <a:chOff x="572649" y="4088647"/>
            <a:chExt cx="8263002" cy="217838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13" name="Прямоугольник 112"/>
            <p:cNvSpPr/>
            <p:nvPr/>
          </p:nvSpPr>
          <p:spPr>
            <a:xfrm>
              <a:off x="572649" y="4520695"/>
              <a:ext cx="955455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+ 1</a:t>
              </a:r>
              <a:endParaRPr lang="ru-RU" sz="2000" b="1" dirty="0"/>
            </a:p>
          </p:txBody>
        </p:sp>
        <p:sp>
          <p:nvSpPr>
            <p:cNvPr id="114" name="Прямоугольник 113"/>
            <p:cNvSpPr/>
            <p:nvPr/>
          </p:nvSpPr>
          <p:spPr>
            <a:xfrm>
              <a:off x="572649" y="4952743"/>
              <a:ext cx="955455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× 2</a:t>
              </a:r>
              <a:endParaRPr lang="ru-RU" sz="2000" b="1" dirty="0"/>
            </a:p>
          </p:txBody>
        </p:sp>
        <p:sp>
          <p:nvSpPr>
            <p:cNvPr id="115" name="Прямоугольник 114"/>
            <p:cNvSpPr/>
            <p:nvPr/>
          </p:nvSpPr>
          <p:spPr>
            <a:xfrm>
              <a:off x="572649" y="5379784"/>
              <a:ext cx="955455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b="1" dirty="0"/>
                <a:t>× </a:t>
              </a:r>
              <a:r>
                <a:rPr lang="en-US" sz="2000" b="1" dirty="0" smtClean="0"/>
                <a:t>3</a:t>
              </a:r>
              <a:endParaRPr lang="ru-RU" sz="2000" b="1" dirty="0"/>
            </a:p>
          </p:txBody>
        </p:sp>
        <p:sp>
          <p:nvSpPr>
            <p:cNvPr id="116" name="Прямоугольник 115"/>
            <p:cNvSpPr/>
            <p:nvPr/>
          </p:nvSpPr>
          <p:spPr>
            <a:xfrm>
              <a:off x="572649" y="4088647"/>
              <a:ext cx="955455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b="1"/>
            </a:p>
          </p:txBody>
        </p:sp>
        <p:sp>
          <p:nvSpPr>
            <p:cNvPr id="117" name="Прямоугольник 116"/>
            <p:cNvSpPr/>
            <p:nvPr/>
          </p:nvSpPr>
          <p:spPr>
            <a:xfrm>
              <a:off x="572649" y="5834982"/>
              <a:ext cx="955455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Всего</a:t>
              </a:r>
              <a:endParaRPr lang="ru-RU" sz="2000" b="1" dirty="0"/>
            </a:p>
          </p:txBody>
        </p:sp>
        <p:sp>
          <p:nvSpPr>
            <p:cNvPr id="118" name="Прямоугольник 117"/>
            <p:cNvSpPr/>
            <p:nvPr/>
          </p:nvSpPr>
          <p:spPr>
            <a:xfrm>
              <a:off x="1528105" y="4088647"/>
              <a:ext cx="610368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1</a:t>
              </a:r>
              <a:endParaRPr lang="ru-RU" sz="2000" b="1" dirty="0"/>
            </a:p>
          </p:txBody>
        </p:sp>
        <p:sp>
          <p:nvSpPr>
            <p:cNvPr id="119" name="Прямоугольник 118"/>
            <p:cNvSpPr/>
            <p:nvPr/>
          </p:nvSpPr>
          <p:spPr>
            <a:xfrm>
              <a:off x="2138473" y="4088647"/>
              <a:ext cx="610368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2</a:t>
              </a:r>
              <a:endParaRPr lang="ru-RU" sz="2000" b="1" dirty="0"/>
            </a:p>
          </p:txBody>
        </p:sp>
        <p:sp>
          <p:nvSpPr>
            <p:cNvPr id="120" name="Прямоугольник 119"/>
            <p:cNvSpPr/>
            <p:nvPr/>
          </p:nvSpPr>
          <p:spPr>
            <a:xfrm>
              <a:off x="2748843" y="4088647"/>
              <a:ext cx="610368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3</a:t>
              </a:r>
              <a:endParaRPr lang="ru-RU" sz="2000" b="1" dirty="0"/>
            </a:p>
          </p:txBody>
        </p:sp>
        <p:sp>
          <p:nvSpPr>
            <p:cNvPr id="121" name="Прямоугольник 120"/>
            <p:cNvSpPr/>
            <p:nvPr/>
          </p:nvSpPr>
          <p:spPr>
            <a:xfrm>
              <a:off x="3360676" y="4088647"/>
              <a:ext cx="610368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4</a:t>
              </a:r>
              <a:endParaRPr lang="ru-RU" sz="2000" b="1" dirty="0"/>
            </a:p>
          </p:txBody>
        </p:sp>
        <p:sp>
          <p:nvSpPr>
            <p:cNvPr id="122" name="Прямоугольник 121"/>
            <p:cNvSpPr/>
            <p:nvPr/>
          </p:nvSpPr>
          <p:spPr>
            <a:xfrm>
              <a:off x="3971045" y="4088647"/>
              <a:ext cx="610368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5</a:t>
              </a:r>
              <a:endParaRPr lang="ru-RU" sz="2000" b="1" dirty="0"/>
            </a:p>
          </p:txBody>
        </p:sp>
        <p:sp>
          <p:nvSpPr>
            <p:cNvPr id="123" name="Прямоугольник 122"/>
            <p:cNvSpPr/>
            <p:nvPr/>
          </p:nvSpPr>
          <p:spPr>
            <a:xfrm>
              <a:off x="4581414" y="4088647"/>
              <a:ext cx="610368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6</a:t>
              </a:r>
              <a:endParaRPr lang="ru-RU" sz="2000" b="1" dirty="0"/>
            </a:p>
          </p:txBody>
        </p:sp>
        <p:sp>
          <p:nvSpPr>
            <p:cNvPr id="124" name="Прямоугольник 123"/>
            <p:cNvSpPr/>
            <p:nvPr/>
          </p:nvSpPr>
          <p:spPr>
            <a:xfrm>
              <a:off x="5191782" y="4088647"/>
              <a:ext cx="610368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7</a:t>
              </a:r>
              <a:endParaRPr lang="ru-RU" sz="2000" b="1" dirty="0"/>
            </a:p>
          </p:txBody>
        </p:sp>
        <p:sp>
          <p:nvSpPr>
            <p:cNvPr id="125" name="Прямоугольник 124"/>
            <p:cNvSpPr/>
            <p:nvPr/>
          </p:nvSpPr>
          <p:spPr>
            <a:xfrm>
              <a:off x="5783809" y="4088647"/>
              <a:ext cx="610368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8</a:t>
              </a:r>
              <a:endParaRPr lang="ru-RU" sz="2000" b="1" dirty="0"/>
            </a:p>
          </p:txBody>
        </p:sp>
        <p:sp>
          <p:nvSpPr>
            <p:cNvPr id="126" name="Прямоугольник 125"/>
            <p:cNvSpPr/>
            <p:nvPr/>
          </p:nvSpPr>
          <p:spPr>
            <a:xfrm>
              <a:off x="6394177" y="4088647"/>
              <a:ext cx="610368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9</a:t>
              </a:r>
              <a:endParaRPr lang="ru-RU" sz="2000" b="1" dirty="0"/>
            </a:p>
          </p:txBody>
        </p:sp>
        <p:sp>
          <p:nvSpPr>
            <p:cNvPr id="127" name="Прямоугольник 126"/>
            <p:cNvSpPr/>
            <p:nvPr/>
          </p:nvSpPr>
          <p:spPr>
            <a:xfrm>
              <a:off x="7004545" y="4088647"/>
              <a:ext cx="610368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10</a:t>
              </a:r>
              <a:endParaRPr lang="ru-RU" sz="2000" b="1" dirty="0"/>
            </a:p>
          </p:txBody>
        </p:sp>
        <p:sp>
          <p:nvSpPr>
            <p:cNvPr id="128" name="Прямоугольник 127"/>
            <p:cNvSpPr/>
            <p:nvPr/>
          </p:nvSpPr>
          <p:spPr>
            <a:xfrm>
              <a:off x="7614914" y="4088647"/>
              <a:ext cx="610368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11</a:t>
              </a:r>
              <a:endParaRPr lang="ru-RU" sz="2000" b="1" dirty="0"/>
            </a:p>
          </p:txBody>
        </p:sp>
        <p:sp>
          <p:nvSpPr>
            <p:cNvPr id="129" name="Прямоугольник 128"/>
            <p:cNvSpPr/>
            <p:nvPr/>
          </p:nvSpPr>
          <p:spPr>
            <a:xfrm>
              <a:off x="8225283" y="4088647"/>
              <a:ext cx="610368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/>
                <a:t>12</a:t>
              </a:r>
              <a:endParaRPr lang="ru-RU" sz="2000" b="1" dirty="0"/>
            </a:p>
          </p:txBody>
        </p:sp>
        <p:grpSp>
          <p:nvGrpSpPr>
            <p:cNvPr id="130" name="Группа 129"/>
            <p:cNvGrpSpPr/>
            <p:nvPr/>
          </p:nvGrpSpPr>
          <p:grpSpPr>
            <a:xfrm>
              <a:off x="1528105" y="4520695"/>
              <a:ext cx="7307546" cy="1746335"/>
              <a:chOff x="1528105" y="4520695"/>
              <a:chExt cx="7307546" cy="1746335"/>
            </a:xfrm>
          </p:grpSpPr>
          <p:sp>
            <p:nvSpPr>
              <p:cNvPr id="131" name="Прямоугольник 130"/>
              <p:cNvSpPr/>
              <p:nvPr/>
            </p:nvSpPr>
            <p:spPr>
              <a:xfrm>
                <a:off x="1528105" y="4520695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32" name="Прямоугольник 131"/>
              <p:cNvSpPr/>
              <p:nvPr/>
            </p:nvSpPr>
            <p:spPr>
              <a:xfrm>
                <a:off x="2138473" y="4520695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33" name="Прямоугольник 132"/>
              <p:cNvSpPr/>
              <p:nvPr/>
            </p:nvSpPr>
            <p:spPr>
              <a:xfrm>
                <a:off x="2748843" y="4520695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34" name="Прямоугольник 133"/>
              <p:cNvSpPr/>
              <p:nvPr/>
            </p:nvSpPr>
            <p:spPr>
              <a:xfrm>
                <a:off x="3360676" y="4520695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35" name="Прямоугольник 134"/>
              <p:cNvSpPr/>
              <p:nvPr/>
            </p:nvSpPr>
            <p:spPr>
              <a:xfrm>
                <a:off x="3971045" y="4520695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36" name="Прямоугольник 135"/>
              <p:cNvSpPr/>
              <p:nvPr/>
            </p:nvSpPr>
            <p:spPr>
              <a:xfrm>
                <a:off x="4581414" y="4520695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37" name="Прямоугольник 136"/>
              <p:cNvSpPr/>
              <p:nvPr/>
            </p:nvSpPr>
            <p:spPr>
              <a:xfrm>
                <a:off x="5191782" y="4520695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38" name="Прямоугольник 137"/>
              <p:cNvSpPr/>
              <p:nvPr/>
            </p:nvSpPr>
            <p:spPr>
              <a:xfrm>
                <a:off x="5783809" y="4520695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39" name="Прямоугольник 138"/>
              <p:cNvSpPr/>
              <p:nvPr/>
            </p:nvSpPr>
            <p:spPr>
              <a:xfrm>
                <a:off x="6394177" y="4520695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40" name="Прямоугольник 139"/>
              <p:cNvSpPr/>
              <p:nvPr/>
            </p:nvSpPr>
            <p:spPr>
              <a:xfrm>
                <a:off x="7004545" y="4520695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41" name="Прямоугольник 140"/>
              <p:cNvSpPr/>
              <p:nvPr/>
            </p:nvSpPr>
            <p:spPr>
              <a:xfrm>
                <a:off x="7614914" y="4520695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42" name="Прямоугольник 141"/>
              <p:cNvSpPr/>
              <p:nvPr/>
            </p:nvSpPr>
            <p:spPr>
              <a:xfrm>
                <a:off x="8225283" y="4520695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43" name="Прямоугольник 142"/>
              <p:cNvSpPr/>
              <p:nvPr/>
            </p:nvSpPr>
            <p:spPr>
              <a:xfrm>
                <a:off x="1528105" y="4952743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44" name="Прямоугольник 143"/>
              <p:cNvSpPr/>
              <p:nvPr/>
            </p:nvSpPr>
            <p:spPr>
              <a:xfrm>
                <a:off x="2138473" y="4952743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45" name="Прямоугольник 144"/>
              <p:cNvSpPr/>
              <p:nvPr/>
            </p:nvSpPr>
            <p:spPr>
              <a:xfrm>
                <a:off x="2748843" y="4952743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46" name="Прямоугольник 145"/>
              <p:cNvSpPr/>
              <p:nvPr/>
            </p:nvSpPr>
            <p:spPr>
              <a:xfrm>
                <a:off x="3360676" y="4952743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47" name="Прямоугольник 146"/>
              <p:cNvSpPr/>
              <p:nvPr/>
            </p:nvSpPr>
            <p:spPr>
              <a:xfrm>
                <a:off x="3971045" y="4952743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48" name="Прямоугольник 147"/>
              <p:cNvSpPr/>
              <p:nvPr/>
            </p:nvSpPr>
            <p:spPr>
              <a:xfrm>
                <a:off x="4581414" y="4952743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49" name="Прямоугольник 148"/>
              <p:cNvSpPr/>
              <p:nvPr/>
            </p:nvSpPr>
            <p:spPr>
              <a:xfrm>
                <a:off x="5191782" y="4952743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50" name="Прямоугольник 149"/>
              <p:cNvSpPr/>
              <p:nvPr/>
            </p:nvSpPr>
            <p:spPr>
              <a:xfrm>
                <a:off x="5783809" y="4952743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51" name="Прямоугольник 150"/>
              <p:cNvSpPr/>
              <p:nvPr/>
            </p:nvSpPr>
            <p:spPr>
              <a:xfrm>
                <a:off x="6394177" y="4952743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52" name="Прямоугольник 151"/>
              <p:cNvSpPr/>
              <p:nvPr/>
            </p:nvSpPr>
            <p:spPr>
              <a:xfrm>
                <a:off x="7004545" y="4952743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53" name="Прямоугольник 152"/>
              <p:cNvSpPr/>
              <p:nvPr/>
            </p:nvSpPr>
            <p:spPr>
              <a:xfrm>
                <a:off x="7614914" y="4952743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54" name="Прямоугольник 153"/>
              <p:cNvSpPr/>
              <p:nvPr/>
            </p:nvSpPr>
            <p:spPr>
              <a:xfrm>
                <a:off x="8225283" y="4952743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55" name="Прямоугольник 154"/>
              <p:cNvSpPr/>
              <p:nvPr/>
            </p:nvSpPr>
            <p:spPr>
              <a:xfrm>
                <a:off x="1528105" y="5379784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56" name="Прямоугольник 155"/>
              <p:cNvSpPr/>
              <p:nvPr/>
            </p:nvSpPr>
            <p:spPr>
              <a:xfrm>
                <a:off x="2138473" y="5379784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57" name="Прямоугольник 156"/>
              <p:cNvSpPr/>
              <p:nvPr/>
            </p:nvSpPr>
            <p:spPr>
              <a:xfrm>
                <a:off x="2748843" y="5379784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58" name="Прямоугольник 157"/>
              <p:cNvSpPr/>
              <p:nvPr/>
            </p:nvSpPr>
            <p:spPr>
              <a:xfrm>
                <a:off x="3360676" y="5379784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59" name="Прямоугольник 158"/>
              <p:cNvSpPr/>
              <p:nvPr/>
            </p:nvSpPr>
            <p:spPr>
              <a:xfrm>
                <a:off x="3971045" y="5379784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60" name="Прямоугольник 159"/>
              <p:cNvSpPr/>
              <p:nvPr/>
            </p:nvSpPr>
            <p:spPr>
              <a:xfrm>
                <a:off x="4581414" y="5379784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61" name="Прямоугольник 160"/>
              <p:cNvSpPr/>
              <p:nvPr/>
            </p:nvSpPr>
            <p:spPr>
              <a:xfrm>
                <a:off x="5191782" y="5379784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62" name="Прямоугольник 161"/>
              <p:cNvSpPr/>
              <p:nvPr/>
            </p:nvSpPr>
            <p:spPr>
              <a:xfrm>
                <a:off x="5783809" y="5379784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63" name="Прямоугольник 162"/>
              <p:cNvSpPr/>
              <p:nvPr/>
            </p:nvSpPr>
            <p:spPr>
              <a:xfrm>
                <a:off x="6394177" y="5379784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64" name="Прямоугольник 163"/>
              <p:cNvSpPr/>
              <p:nvPr/>
            </p:nvSpPr>
            <p:spPr>
              <a:xfrm>
                <a:off x="7004545" y="5379784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65" name="Прямоугольник 164"/>
              <p:cNvSpPr/>
              <p:nvPr/>
            </p:nvSpPr>
            <p:spPr>
              <a:xfrm>
                <a:off x="7614914" y="5379784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66" name="Прямоугольник 165"/>
              <p:cNvSpPr/>
              <p:nvPr/>
            </p:nvSpPr>
            <p:spPr>
              <a:xfrm>
                <a:off x="8225283" y="5379784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67" name="Прямоугольник 166"/>
              <p:cNvSpPr/>
              <p:nvPr/>
            </p:nvSpPr>
            <p:spPr>
              <a:xfrm>
                <a:off x="1528105" y="5834982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68" name="Прямоугольник 167"/>
              <p:cNvSpPr/>
              <p:nvPr/>
            </p:nvSpPr>
            <p:spPr>
              <a:xfrm>
                <a:off x="2138473" y="5834982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69" name="Прямоугольник 168"/>
              <p:cNvSpPr/>
              <p:nvPr/>
            </p:nvSpPr>
            <p:spPr>
              <a:xfrm>
                <a:off x="2748843" y="5834982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70" name="Прямоугольник 169"/>
              <p:cNvSpPr/>
              <p:nvPr/>
            </p:nvSpPr>
            <p:spPr>
              <a:xfrm>
                <a:off x="3360676" y="5834982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71" name="Прямоугольник 170"/>
              <p:cNvSpPr/>
              <p:nvPr/>
            </p:nvSpPr>
            <p:spPr>
              <a:xfrm>
                <a:off x="3971045" y="5834982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72" name="Прямоугольник 171"/>
              <p:cNvSpPr/>
              <p:nvPr/>
            </p:nvSpPr>
            <p:spPr>
              <a:xfrm>
                <a:off x="4581414" y="5834982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73" name="Прямоугольник 172"/>
              <p:cNvSpPr/>
              <p:nvPr/>
            </p:nvSpPr>
            <p:spPr>
              <a:xfrm>
                <a:off x="5191782" y="5834982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74" name="Прямоугольник 173"/>
              <p:cNvSpPr/>
              <p:nvPr/>
            </p:nvSpPr>
            <p:spPr>
              <a:xfrm>
                <a:off x="5783809" y="5834982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75" name="Прямоугольник 174"/>
              <p:cNvSpPr/>
              <p:nvPr/>
            </p:nvSpPr>
            <p:spPr>
              <a:xfrm>
                <a:off x="6394177" y="5834982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76" name="Прямоугольник 175"/>
              <p:cNvSpPr/>
              <p:nvPr/>
            </p:nvSpPr>
            <p:spPr>
              <a:xfrm>
                <a:off x="7004545" y="5834982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77" name="Прямоугольник 176"/>
              <p:cNvSpPr/>
              <p:nvPr/>
            </p:nvSpPr>
            <p:spPr>
              <a:xfrm>
                <a:off x="7614914" y="5834982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178" name="Прямоугольник 177"/>
              <p:cNvSpPr/>
              <p:nvPr/>
            </p:nvSpPr>
            <p:spPr>
              <a:xfrm>
                <a:off x="8225283" y="5834982"/>
                <a:ext cx="610368" cy="43204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</p:grpSp>
      </p:grpSp>
      <p:sp>
        <p:nvSpPr>
          <p:cNvPr id="180" name="Заголовок 17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57612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t="5334" r="64763" b="41467"/>
          <a:stretch>
            <a:fillRect/>
          </a:stretch>
        </p:blipFill>
        <p:spPr bwMode="auto">
          <a:xfrm>
            <a:off x="971600" y="476672"/>
            <a:ext cx="6912768" cy="5870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45761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 t="5334" r="6882" b="49867"/>
          <a:stretch>
            <a:fillRect/>
          </a:stretch>
        </p:blipFill>
        <p:spPr bwMode="auto">
          <a:xfrm>
            <a:off x="467544" y="2204864"/>
            <a:ext cx="8514693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45761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Объект 17"/>
          <p:cNvSpPr>
            <a:spLocks noGrp="1"/>
          </p:cNvSpPr>
          <p:nvPr>
            <p:ph idx="1"/>
          </p:nvPr>
        </p:nvSpPr>
        <p:spPr>
          <a:xfrm>
            <a:off x="539552" y="1052736"/>
            <a:ext cx="8280920" cy="2232248"/>
          </a:xfrm>
        </p:spPr>
        <p:txBody>
          <a:bodyPr/>
          <a:lstStyle/>
          <a:p>
            <a:r>
              <a:rPr lang="ru-RU" sz="2600" b="1" dirty="0" smtClean="0"/>
              <a:t>Задание </a:t>
            </a:r>
            <a:r>
              <a:rPr lang="en-US" sz="2600" b="1" dirty="0" smtClean="0"/>
              <a:t>2:</a:t>
            </a:r>
            <a:r>
              <a:rPr lang="ru-RU" sz="2600" b="1" dirty="0" smtClean="0"/>
              <a:t> </a:t>
            </a:r>
            <a:r>
              <a:rPr lang="ru-RU" sz="2600" dirty="0" smtClean="0"/>
              <a:t>У </a:t>
            </a:r>
            <a:r>
              <a:rPr lang="ru-RU" sz="2600" dirty="0"/>
              <a:t>исполнителя </a:t>
            </a:r>
            <a:r>
              <a:rPr lang="ru-RU" sz="2600" dirty="0" smtClean="0"/>
              <a:t>Вычислитель три команды:</a:t>
            </a:r>
            <a:endParaRPr lang="ru-RU" sz="26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600" b="1" dirty="0" smtClean="0"/>
              <a:t>прибавь 1</a:t>
            </a:r>
            <a:r>
              <a:rPr lang="ru-RU" sz="2600" dirty="0" smtClean="0"/>
              <a:t> – </a:t>
            </a:r>
            <a:r>
              <a:rPr lang="ru-RU" sz="2600" dirty="0"/>
              <a:t>увеличивает число на экране на </a:t>
            </a:r>
            <a:r>
              <a:rPr lang="ru-RU" sz="2600" i="1" dirty="0" smtClean="0"/>
              <a:t>1</a:t>
            </a:r>
            <a:r>
              <a:rPr lang="ru-RU" sz="2600" dirty="0" smtClean="0"/>
              <a:t>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600" b="1" dirty="0" smtClean="0"/>
              <a:t>прибавь </a:t>
            </a:r>
            <a:r>
              <a:rPr lang="en-US" sz="2600" b="1" dirty="0" smtClean="0"/>
              <a:t>3</a:t>
            </a:r>
            <a:r>
              <a:rPr lang="ru-RU" sz="2600" dirty="0" smtClean="0"/>
              <a:t> </a:t>
            </a:r>
            <a:r>
              <a:rPr lang="ru-RU" sz="2600" dirty="0" smtClean="0"/>
              <a:t>– увеличивает число на экране на </a:t>
            </a:r>
            <a:r>
              <a:rPr lang="en-US" sz="2600" dirty="0" smtClean="0"/>
              <a:t>3</a:t>
            </a:r>
            <a:r>
              <a:rPr lang="ru-RU" sz="2600" dirty="0" smtClean="0"/>
              <a:t>;</a:t>
            </a:r>
            <a:endParaRPr lang="ru-RU" sz="26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600" b="1" dirty="0" smtClean="0"/>
              <a:t>умножь </a:t>
            </a:r>
            <a:r>
              <a:rPr lang="ru-RU" sz="2600" b="1" dirty="0"/>
              <a:t>на </a:t>
            </a:r>
            <a:r>
              <a:rPr lang="en-US" sz="2600" b="1" dirty="0" smtClean="0"/>
              <a:t>2</a:t>
            </a:r>
            <a:r>
              <a:rPr lang="ru-RU" sz="2600" b="1" dirty="0" smtClean="0"/>
              <a:t> </a:t>
            </a:r>
            <a:r>
              <a:rPr lang="ru-RU" sz="2600" dirty="0" smtClean="0"/>
              <a:t>– </a:t>
            </a:r>
            <a:r>
              <a:rPr lang="ru-RU" sz="2600" dirty="0" smtClean="0"/>
              <a:t>у</a:t>
            </a:r>
            <a:r>
              <a:rPr lang="ru-RU" sz="2600" dirty="0" smtClean="0"/>
              <a:t>дваивает</a:t>
            </a:r>
            <a:r>
              <a:rPr lang="ru-RU" sz="2600" dirty="0" smtClean="0"/>
              <a:t> </a:t>
            </a:r>
            <a:r>
              <a:rPr lang="ru-RU" sz="2600" dirty="0" smtClean="0"/>
              <a:t>число. </a:t>
            </a:r>
            <a:endParaRPr lang="ru-RU" sz="2600" dirty="0"/>
          </a:p>
          <a:p>
            <a:r>
              <a:rPr lang="ru-RU" sz="2600" dirty="0" smtClean="0"/>
              <a:t>Сколько существует различных программ</a:t>
            </a:r>
            <a:r>
              <a:rPr lang="ru-RU" sz="2600" dirty="0"/>
              <a:t>, которые число </a:t>
            </a:r>
            <a:r>
              <a:rPr lang="ru-RU" sz="2600" dirty="0" smtClean="0"/>
              <a:t>2</a:t>
            </a:r>
            <a:r>
              <a:rPr lang="ru-RU" sz="2600" i="1" dirty="0" smtClean="0"/>
              <a:t> </a:t>
            </a:r>
            <a:r>
              <a:rPr lang="ru-RU" sz="2600" dirty="0"/>
              <a:t>преобразуют в число </a:t>
            </a:r>
            <a:r>
              <a:rPr lang="ru-RU" sz="2600" dirty="0" smtClean="0"/>
              <a:t>11?</a:t>
            </a:r>
            <a:endParaRPr lang="ru-RU" sz="2600" dirty="0"/>
          </a:p>
        </p:txBody>
      </p:sp>
      <p:sp>
        <p:nvSpPr>
          <p:cNvPr id="180" name="Заголовок 17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5761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2486</TotalTime>
  <Words>517</Words>
  <Application>Microsoft Office PowerPoint</Application>
  <PresentationFormat>Экран (4:3)</PresentationFormat>
  <Paragraphs>168</Paragraphs>
  <Slides>9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АЛГОРИТМИЧЕСКИЕ СТРУКТУРЫ</vt:lpstr>
      <vt:lpstr>Основные алгоритмические структуры</vt:lpstr>
      <vt:lpstr>Последовательная алгоритмическая конструкция</vt:lpstr>
      <vt:lpstr>Ветвящаяся алгоритмическая конструкция</vt:lpstr>
      <vt:lpstr>Циклическая алгоритмическая конструкция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kuklintnec@outlook.com</dc:creator>
  <cp:lastModifiedBy>admin</cp:lastModifiedBy>
  <cp:revision>232</cp:revision>
  <dcterms:created xsi:type="dcterms:W3CDTF">2017-03-11T11:20:52Z</dcterms:created>
  <dcterms:modified xsi:type="dcterms:W3CDTF">2025-11-12T05:25:00Z</dcterms:modified>
</cp:coreProperties>
</file>