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84" r:id="rId4"/>
    <p:sldId id="287" r:id="rId5"/>
    <p:sldId id="285" r:id="rId6"/>
    <p:sldId id="288" r:id="rId7"/>
    <p:sldId id="289" r:id="rId8"/>
    <p:sldId id="290" r:id="rId9"/>
    <p:sldId id="291" r:id="rId10"/>
    <p:sldId id="29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652"/>
    <a:srgbClr val="0000FF"/>
    <a:srgbClr val="8F255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72" autoAdjust="0"/>
  </p:normalViewPr>
  <p:slideViewPr>
    <p:cSldViewPr>
      <p:cViewPr varScale="1">
        <p:scale>
          <a:sx n="102" d="100"/>
          <a:sy n="102" d="100"/>
        </p:scale>
        <p:origin x="-18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10B78-E764-41A4-9DF8-750D41649161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AAE3-FCB9-4A0F-9090-14262E49B8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90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Самое главное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258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 marL="342900" indent="-342900">
              <a:buFont typeface="Wingdings" pitchFamily="2" charset="2"/>
              <a:buChar char="§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Ключевые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1857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518120" y="1052736"/>
            <a:ext cx="1533600" cy="58052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552817" y="1196751"/>
            <a:ext cx="1498904" cy="1408223"/>
            <a:chOff x="552817" y="1196751"/>
            <a:chExt cx="1498904" cy="1408223"/>
          </a:xfrm>
        </p:grpSpPr>
        <p:sp>
          <p:nvSpPr>
            <p:cNvPr id="6" name="TextBox 5"/>
            <p:cNvSpPr txBox="1"/>
            <p:nvPr/>
          </p:nvSpPr>
          <p:spPr>
            <a:xfrm>
              <a:off x="552817" y="2204864"/>
              <a:ext cx="14989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Pascal</a:t>
              </a:r>
              <a:endParaRPr lang="ru-RU" sz="2000" dirty="0"/>
            </a:p>
          </p:txBody>
        </p:sp>
        <p:pic>
          <p:nvPicPr>
            <p:cNvPr id="7" name="Picture 7" descr="D:\Documents and Settings\Администратор.HOME-FDD52612A3\Рабочий стол\Ирина_Раб стол\10 Презентации для Босовой\11 класс\7-1-1\Рисунок1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264" y="1196751"/>
              <a:ext cx="1084468" cy="11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22619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3808" y="1052736"/>
            <a:ext cx="5976664" cy="5400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552816" y="1052736"/>
            <a:ext cx="2146976" cy="54004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 userDrawn="1"/>
        </p:nvSpPr>
        <p:spPr>
          <a:xfrm>
            <a:off x="555875" y="2272953"/>
            <a:ext cx="2146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Pascal ABC</a:t>
            </a:r>
            <a:endParaRPr lang="ru-RU" dirty="0"/>
          </a:p>
        </p:txBody>
      </p:sp>
      <p:pic>
        <p:nvPicPr>
          <p:cNvPr id="6" name="Picture 7" descr="D:\Documents and Settings\Администратор.HOME-FDD52612A3\Рабочий стол\Ирина_Раб стол\10 Презентации для Босовой\11 класс\7-1-1\Рисунок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8097" y="1196752"/>
            <a:ext cx="1045793" cy="107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hlinkClick r:id="" action="ppaction://noaction"/>
          </p:cNvPr>
          <p:cNvSpPr/>
          <p:nvPr userDrawn="1"/>
        </p:nvSpPr>
        <p:spPr>
          <a:xfrm>
            <a:off x="611560" y="3336201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Элементы</a:t>
            </a:r>
            <a:endParaRPr lang="ru-RU" sz="2000" b="1" dirty="0"/>
          </a:p>
        </p:txBody>
      </p:sp>
      <p:sp>
        <p:nvSpPr>
          <p:cNvPr id="8" name="Прямоугольник 7">
            <a:hlinkClick r:id="" action="ppaction://noaction"/>
          </p:cNvPr>
          <p:cNvSpPr/>
          <p:nvPr userDrawn="1"/>
        </p:nvSpPr>
        <p:spPr>
          <a:xfrm>
            <a:off x="611560" y="3830014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Идентификаторы</a:t>
            </a:r>
            <a:endParaRPr lang="ru-RU" sz="2000" b="1" dirty="0"/>
          </a:p>
        </p:txBody>
      </p:sp>
      <p:sp>
        <p:nvSpPr>
          <p:cNvPr id="9" name="Прямоугольник 8">
            <a:hlinkClick r:id="" action="ppaction://noaction"/>
          </p:cNvPr>
          <p:cNvSpPr/>
          <p:nvPr userDrawn="1"/>
        </p:nvSpPr>
        <p:spPr>
          <a:xfrm>
            <a:off x="611560" y="5311453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Структура</a:t>
            </a:r>
            <a:endParaRPr lang="ru-RU" sz="2000" b="1" dirty="0"/>
          </a:p>
        </p:txBody>
      </p:sp>
      <p:sp>
        <p:nvSpPr>
          <p:cNvPr id="10" name="Прямоугольник 9">
            <a:hlinkClick r:id="" action="ppaction://noaction"/>
          </p:cNvPr>
          <p:cNvSpPr/>
          <p:nvPr userDrawn="1"/>
        </p:nvSpPr>
        <p:spPr>
          <a:xfrm>
            <a:off x="618192" y="4817640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Операции</a:t>
            </a:r>
            <a:endParaRPr lang="ru-RU" sz="2000" b="1" dirty="0"/>
          </a:p>
        </p:txBody>
      </p:sp>
      <p:sp>
        <p:nvSpPr>
          <p:cNvPr id="11" name="Прямоугольник 10">
            <a:hlinkClick r:id="" action="ppaction://noaction"/>
          </p:cNvPr>
          <p:cNvSpPr/>
          <p:nvPr userDrawn="1"/>
        </p:nvSpPr>
        <p:spPr>
          <a:xfrm>
            <a:off x="618192" y="5805264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Операторы</a:t>
            </a:r>
            <a:endParaRPr lang="ru-RU" sz="2000" b="1" dirty="0"/>
          </a:p>
        </p:txBody>
      </p:sp>
      <p:sp>
        <p:nvSpPr>
          <p:cNvPr id="12" name="Прямоугольник 11">
            <a:hlinkClick r:id="" action="ppaction://noaction"/>
          </p:cNvPr>
          <p:cNvSpPr/>
          <p:nvPr userDrawn="1"/>
        </p:nvSpPr>
        <p:spPr>
          <a:xfrm>
            <a:off x="618349" y="4323827"/>
            <a:ext cx="2016224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/>
              <a:t>Типы данных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05859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5" r:id="rId3"/>
    <p:sldLayoutId id="2147483664" r:id="rId4"/>
    <p:sldLayoutId id="2147483662" r:id="rId5"/>
    <p:sldLayoutId id="2147483650" r:id="rId6"/>
    <p:sldLayoutId id="2147483667" r:id="rId7"/>
    <p:sldLayoutId id="2147483666" r:id="rId8"/>
    <p:sldLayoutId id="2147483653" r:id="rId9"/>
    <p:sldLayoutId id="2147483654" r:id="rId10"/>
    <p:sldLayoutId id="2147483663" r:id="rId11"/>
    <p:sldLayoutId id="2147483655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jetbrains.com/pycharm/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s://www.python.org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hyperlink" Target="https://visualstudio.microsoft.com/ru/" TargetMode="External"/><Relationship Id="rId4" Type="http://schemas.openxmlformats.org/officeDocument/2006/relationships/hyperlink" Target="https://eclipseide.org/" TargetMode="External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Язык программирования </a:t>
            </a:r>
            <a:r>
              <a:rPr lang="en-US" dirty="0" smtClean="0"/>
              <a:t>Python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ОСНОВНЫЕ СВЕДЕНИЯ ОБ </a:t>
            </a:r>
            <a:r>
              <a:rPr lang="ru-RU" dirty="0" smtClean="0"/>
              <a:t>АЛГОРИТМАХ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02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Напишите программу, выводящую на экран все четные трехзначные числа.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Напишите программу, подсчитывающую сумму квадратов всех чисел от 1 до </a:t>
            </a:r>
            <a:r>
              <a:rPr lang="en-US" sz="2800" dirty="0" smtClean="0"/>
              <a:t>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Напишите </a:t>
            </a:r>
            <a:r>
              <a:rPr lang="ru-RU" sz="2800" dirty="0" smtClean="0"/>
              <a:t>программу для перевода десятичного натурального числа в двоичную систему счисления.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 smtClean="0"/>
              <a:t>Шифр кодового замка является двухзначным числом. Известно, что сумма цифр кода сложенная с их произведением, равна самому коду. Определите все возможное варианты кода.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 программирования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295232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Язык программирования </a:t>
            </a:r>
            <a:r>
              <a:rPr lang="ru-RU" sz="3200" dirty="0" smtClean="0"/>
              <a:t>– </a:t>
            </a:r>
            <a:r>
              <a:rPr lang="ru-RU" sz="3200" dirty="0"/>
              <a:t>формальная знаковая система</a:t>
            </a:r>
            <a:r>
              <a:rPr lang="ru-RU" sz="3200" dirty="0" smtClean="0"/>
              <a:t>, предназначенная </a:t>
            </a:r>
            <a:r>
              <a:rPr lang="ru-RU" sz="3200" dirty="0"/>
              <a:t>для записи компьютерных программ</a:t>
            </a:r>
            <a:r>
              <a:rPr lang="ru-RU" sz="3200" dirty="0" smtClean="0"/>
              <a:t>.</a:t>
            </a:r>
            <a:endParaRPr lang="ru-RU" sz="3200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611560" y="2924944"/>
            <a:ext cx="3236788" cy="3236788"/>
            <a:chOff x="3351436" y="4001988"/>
            <a:chExt cx="2444700" cy="24447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Овал 7"/>
            <p:cNvSpPr/>
            <p:nvPr/>
          </p:nvSpPr>
          <p:spPr>
            <a:xfrm>
              <a:off x="3351436" y="4001988"/>
              <a:ext cx="2444700" cy="24447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" name="Picture 6" descr="C:\Documents and Settings\Администратор.HOME-FDD52612A3\Рабочий стол\Ирина_Раб стол\10-8\93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02521" y="4131729"/>
              <a:ext cx="2262224" cy="22597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12" name="TextBox 11"/>
          <p:cNvSpPr txBox="1"/>
          <p:nvPr/>
        </p:nvSpPr>
        <p:spPr>
          <a:xfrm>
            <a:off x="4932040" y="4820959"/>
            <a:ext cx="3724096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1800" b="1" dirty="0" smtClean="0">
                <a:latin typeface="+mn-lt"/>
              </a:rPr>
              <a:t>Год начала разработки: 1989 г.</a:t>
            </a:r>
          </a:p>
          <a:p>
            <a:r>
              <a:rPr lang="ru-RU" sz="1800" b="1" dirty="0" smtClean="0">
                <a:latin typeface="+mn-lt"/>
              </a:rPr>
              <a:t>Версия 1.0: 1994 г.</a:t>
            </a:r>
          </a:p>
          <a:p>
            <a:r>
              <a:rPr lang="ru-RU" sz="1800" b="1" dirty="0" smtClean="0">
                <a:latin typeface="+mn-lt"/>
              </a:rPr>
              <a:t>Версия 2.0: 2000 г.</a:t>
            </a:r>
          </a:p>
          <a:p>
            <a:r>
              <a:rPr lang="ru-RU" sz="1800" b="1" dirty="0" smtClean="0">
                <a:latin typeface="+mn-lt"/>
              </a:rPr>
              <a:t>Версия 3.0: 2008 г.</a:t>
            </a:r>
            <a:endParaRPr lang="ru-RU" sz="1800" b="1" dirty="0">
              <a:latin typeface="+mn-lt"/>
            </a:endParaRPr>
          </a:p>
        </p:txBody>
      </p:sp>
      <p:pic>
        <p:nvPicPr>
          <p:cNvPr id="13" name="Picture 6" descr="Логотип Pyth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212976"/>
            <a:ext cx="2745599" cy="1190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752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Calibri" pitchFamily="34" charset="0"/>
                <a:cs typeface="Calibri" pitchFamily="34" charset="0"/>
              </a:rPr>
              <a:t>Особенности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Python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28600" algn="just">
              <a:spcBef>
                <a:spcPts val="0"/>
              </a:spcBef>
              <a:buSzPts val="2600"/>
              <a:defRPr/>
            </a:pPr>
            <a:r>
              <a:rPr lang="ru-RU" sz="2600" b="1" dirty="0" smtClean="0">
                <a:latin typeface="Calibri" pitchFamily="34" charset="0"/>
                <a:cs typeface="Calibri" pitchFamily="34" charset="0"/>
              </a:rPr>
              <a:t>Понятность кода</a:t>
            </a:r>
          </a:p>
          <a:p>
            <a:pPr marL="731520" lvl="1" indent="-228600" algn="just">
              <a:spcBef>
                <a:spcPts val="0"/>
              </a:spcBef>
              <a:buSzPts val="2600"/>
              <a:defRPr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(выделение блоков кода отступами, что значительно упрощает зрительное восприятие программ)</a:t>
            </a:r>
          </a:p>
          <a:p>
            <a:pPr marL="274320" lvl="0" indent="-228600" algn="just">
              <a:spcBef>
                <a:spcPts val="0"/>
              </a:spcBef>
              <a:buSzPts val="2600"/>
              <a:defRPr/>
            </a:pPr>
            <a:r>
              <a:rPr lang="ru-RU" sz="2600" b="1" dirty="0" smtClean="0">
                <a:latin typeface="Calibri" pitchFamily="34" charset="0"/>
                <a:cs typeface="Calibri" pitchFamily="34" charset="0"/>
              </a:rPr>
              <a:t>Интерпретируемость</a:t>
            </a:r>
          </a:p>
          <a:p>
            <a:pPr marL="731520" lvl="1" indent="-228600" algn="just">
              <a:spcBef>
                <a:spcPts val="0"/>
              </a:spcBef>
              <a:buSzPts val="2600"/>
              <a:defRPr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(программы, написанные на языке программирования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Python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не переводятся в машинный код, а сразу выполняются программой-интерпретатором)</a:t>
            </a:r>
          </a:p>
          <a:p>
            <a:pPr marL="274320" lvl="0" indent="-228600" algn="just">
              <a:spcBef>
                <a:spcPts val="0"/>
              </a:spcBef>
              <a:buSzPts val="2600"/>
              <a:defRPr/>
            </a:pPr>
            <a:r>
              <a:rPr lang="ru-RU" sz="2600" b="1" dirty="0" err="1" smtClean="0">
                <a:latin typeface="Calibri" pitchFamily="34" charset="0"/>
                <a:cs typeface="Calibri" pitchFamily="34" charset="0"/>
              </a:rPr>
              <a:t>Объектно-ориентированность</a:t>
            </a:r>
            <a:endParaRPr lang="ru-RU" sz="2600" b="1" dirty="0" smtClean="0">
              <a:latin typeface="Calibri" pitchFamily="34" charset="0"/>
              <a:cs typeface="Calibri" pitchFamily="34" charset="0"/>
            </a:endParaRPr>
          </a:p>
          <a:p>
            <a:pPr marL="731520" lvl="1" indent="-228600" algn="just">
              <a:spcBef>
                <a:spcPts val="0"/>
              </a:spcBef>
              <a:buSzPts val="2600"/>
              <a:defRPr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(язык, созданный согласно парадигме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объектно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- ориентированного программирования (ООП))</a:t>
            </a:r>
          </a:p>
          <a:p>
            <a:pPr marL="274320" lvl="0" indent="-228600" algn="just">
              <a:spcBef>
                <a:spcPts val="0"/>
              </a:spcBef>
              <a:buSzPts val="2600"/>
              <a:defRPr/>
            </a:pPr>
            <a:r>
              <a:rPr lang="ru-RU" sz="2600" b="1" dirty="0" smtClean="0">
                <a:latin typeface="Calibri" pitchFamily="34" charset="0"/>
                <a:cs typeface="Calibri" pitchFamily="34" charset="0"/>
              </a:rPr>
              <a:t>Динамическая типизация</a:t>
            </a:r>
          </a:p>
          <a:p>
            <a:pPr marL="731520" lvl="1" indent="-228600" algn="just">
              <a:spcBef>
                <a:spcPts val="0"/>
              </a:spcBef>
              <a:buSzPts val="2600"/>
              <a:defRPr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(переменные связываются с типом в момент присваивания в них конкретных значений)</a:t>
            </a:r>
          </a:p>
          <a:p>
            <a:endParaRPr lang="ru-RU" dirty="0"/>
          </a:p>
        </p:txBody>
      </p:sp>
      <p:sp>
        <p:nvSpPr>
          <p:cNvPr id="7" name="Google Shape;112;p2"/>
          <p:cNvSpPr txBox="1">
            <a:spLocks/>
          </p:cNvSpPr>
          <p:nvPr/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 Medium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СРЕДЫ РАЗРАБОТКИ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28600">
              <a:spcBef>
                <a:spcPts val="0"/>
              </a:spcBef>
              <a:buSzPts val="2600"/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IDLE</a:t>
            </a:r>
          </a:p>
          <a:p>
            <a:pPr marL="731520" lvl="1" indent="-228600">
              <a:spcBef>
                <a:spcPts val="0"/>
              </a:spcBef>
              <a:buSzPts val="2600"/>
            </a:pPr>
            <a:r>
              <a:rPr lang="pt-BR" sz="2400" dirty="0" smtClean="0">
                <a:latin typeface="Calibri" pitchFamily="34" charset="0"/>
                <a:cs typeface="Calibri" pitchFamily="34" charset="0"/>
                <a:hlinkClick r:id="rId2"/>
              </a:rPr>
              <a:t>https://www.python.org/</a:t>
            </a:r>
            <a:endParaRPr lang="pt-BR" sz="2400" dirty="0" smtClean="0">
              <a:latin typeface="Calibri" pitchFamily="34" charset="0"/>
              <a:cs typeface="Calibri" pitchFamily="34" charset="0"/>
            </a:endParaRPr>
          </a:p>
          <a:p>
            <a:pPr marL="274320" indent="-228600">
              <a:spcBef>
                <a:spcPts val="0"/>
              </a:spcBef>
              <a:buSzPts val="2600"/>
            </a:pPr>
            <a:endParaRPr lang="pt-BR" sz="2600" dirty="0" smtClean="0">
              <a:latin typeface="Calibri" pitchFamily="34" charset="0"/>
              <a:cs typeface="Calibri" pitchFamily="34" charset="0"/>
            </a:endParaRPr>
          </a:p>
          <a:p>
            <a:pPr marL="274320" indent="-228600">
              <a:spcBef>
                <a:spcPts val="0"/>
              </a:spcBef>
              <a:buSzPts val="2600"/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PyCharm</a:t>
            </a:r>
          </a:p>
          <a:p>
            <a:pPr marL="731520" lvl="1" indent="-228600">
              <a:spcBef>
                <a:spcPts val="0"/>
              </a:spcBef>
              <a:buSzPts val="2600"/>
            </a:pP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t-BR" sz="2400" dirty="0" smtClean="0">
                <a:latin typeface="Calibri" pitchFamily="34" charset="0"/>
                <a:cs typeface="Calibri" pitchFamily="34" charset="0"/>
                <a:hlinkClick r:id="rId3"/>
              </a:rPr>
              <a:t>https://www.jetbrains.com/pycharm/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274320" indent="-228600">
              <a:spcBef>
                <a:spcPts val="0"/>
              </a:spcBef>
              <a:buSzPts val="2600"/>
            </a:pPr>
            <a:endParaRPr lang="pt-BR" sz="2600" dirty="0" smtClean="0">
              <a:latin typeface="Calibri" pitchFamily="34" charset="0"/>
              <a:cs typeface="Calibri" pitchFamily="34" charset="0"/>
            </a:endParaRPr>
          </a:p>
          <a:p>
            <a:pPr marL="274320" indent="-228600">
              <a:spcBef>
                <a:spcPts val="0"/>
              </a:spcBef>
              <a:buSzPts val="2600"/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Eclipse + PyDev</a:t>
            </a:r>
          </a:p>
          <a:p>
            <a:pPr marL="731520" lvl="1" indent="-228600">
              <a:spcBef>
                <a:spcPts val="0"/>
              </a:spcBef>
              <a:buSzPts val="2600"/>
            </a:pPr>
            <a:r>
              <a:rPr lang="pt-BR" sz="2400" dirty="0" smtClean="0">
                <a:latin typeface="Calibri" pitchFamily="34" charset="0"/>
                <a:cs typeface="Calibri" pitchFamily="34" charset="0"/>
                <a:hlinkClick r:id="rId4"/>
              </a:rPr>
              <a:t>https://eclipseide.org/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274320" indent="-228600">
              <a:spcBef>
                <a:spcPts val="0"/>
              </a:spcBef>
              <a:buSzPts val="2600"/>
            </a:pPr>
            <a:endParaRPr lang="pt-BR" sz="2600" dirty="0" smtClean="0">
              <a:latin typeface="Calibri" pitchFamily="34" charset="0"/>
              <a:cs typeface="Calibri" pitchFamily="34" charset="0"/>
            </a:endParaRPr>
          </a:p>
          <a:p>
            <a:pPr marL="274320" indent="-228600">
              <a:spcBef>
                <a:spcPts val="0"/>
              </a:spcBef>
              <a:buSzPts val="2600"/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Visual Studio</a:t>
            </a:r>
          </a:p>
          <a:p>
            <a:pPr marL="731520" lvl="1" indent="-228600">
              <a:spcBef>
                <a:spcPts val="0"/>
              </a:spcBef>
              <a:buSzPts val="2600"/>
            </a:pPr>
            <a:r>
              <a:rPr lang="pt-BR" sz="2400" dirty="0" smtClean="0">
                <a:latin typeface="Calibri" pitchFamily="34" charset="0"/>
                <a:cs typeface="Calibri" pitchFamily="34" charset="0"/>
                <a:hlinkClick r:id="rId5"/>
              </a:rPr>
              <a:t>https://visualstudio.microsoft.com/ru/</a:t>
            </a:r>
            <a:r>
              <a:rPr lang="pt-BR" sz="24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Picture 4" descr="Логотип программы PyChar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7106" y="2099534"/>
            <a:ext cx="1544127" cy="1544127"/>
          </a:xfrm>
          <a:prstGeom prst="rect">
            <a:avLst/>
          </a:prstGeom>
          <a:noFill/>
        </p:spPr>
      </p:pic>
      <p:pic>
        <p:nvPicPr>
          <p:cNvPr id="5" name="Picture 6" descr="Introduction to Python IDL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1124744"/>
            <a:ext cx="2223913" cy="1233577"/>
          </a:xfrm>
          <a:prstGeom prst="rect">
            <a:avLst/>
          </a:prstGeom>
          <a:noFill/>
        </p:spPr>
      </p:pic>
      <p:pic>
        <p:nvPicPr>
          <p:cNvPr id="6" name="Picture 8" descr="Логотип программы Eclips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56429" y="3570117"/>
            <a:ext cx="3191773" cy="746410"/>
          </a:xfrm>
          <a:prstGeom prst="rect">
            <a:avLst/>
          </a:prstGeom>
          <a:noFill/>
        </p:spPr>
      </p:pic>
      <p:pic>
        <p:nvPicPr>
          <p:cNvPr id="7" name="Picture 10" descr="Логотип программы Microsoft Visual Studi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60291" y="4411410"/>
            <a:ext cx="1199070" cy="11990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алгоритмические конструкции на </a:t>
            </a:r>
            <a:r>
              <a:rPr lang="ru-RU" dirty="0" err="1" smtClean="0"/>
              <a:t>Python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339752" y="1844824"/>
            <a:ext cx="4644056" cy="209288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600" b="1" dirty="0" smtClean="0"/>
              <a:t>Ветвление</a:t>
            </a:r>
            <a:endParaRPr lang="ru-RU" sz="2600" b="1" dirty="0" smtClean="0"/>
          </a:p>
          <a:p>
            <a:pPr algn="just"/>
            <a:r>
              <a:rPr lang="en-US" sz="2600" b="1" dirty="0" smtClean="0"/>
              <a:t>if</a:t>
            </a:r>
            <a:r>
              <a:rPr lang="en-US" sz="2600" dirty="0" smtClean="0"/>
              <a:t> &lt;</a:t>
            </a:r>
            <a:r>
              <a:rPr lang="ru-RU" sz="2600" dirty="0" smtClean="0"/>
              <a:t>логическое выражение</a:t>
            </a:r>
            <a:r>
              <a:rPr lang="en-US" sz="2600" dirty="0" smtClean="0"/>
              <a:t>&gt;:</a:t>
            </a:r>
            <a:endParaRPr lang="ru-RU" sz="2600" dirty="0" smtClean="0"/>
          </a:p>
          <a:p>
            <a:pPr algn="just"/>
            <a:r>
              <a:rPr lang="en-US" sz="2600" b="1" dirty="0" smtClean="0"/>
              <a:t>	</a:t>
            </a:r>
            <a:r>
              <a:rPr lang="en-US" sz="2600" dirty="0" smtClean="0"/>
              <a:t> &lt;</a:t>
            </a:r>
            <a:r>
              <a:rPr lang="ru-RU" sz="2600" dirty="0" smtClean="0"/>
              <a:t>серия 1</a:t>
            </a:r>
            <a:r>
              <a:rPr lang="en-US" sz="2600" dirty="0" smtClean="0"/>
              <a:t>&gt;</a:t>
            </a:r>
            <a:endParaRPr lang="ru-RU" sz="2600" dirty="0" smtClean="0"/>
          </a:p>
          <a:p>
            <a:pPr algn="just"/>
            <a:r>
              <a:rPr lang="en-US" sz="2600" b="1" dirty="0" smtClean="0"/>
              <a:t>else:</a:t>
            </a:r>
          </a:p>
          <a:p>
            <a:pPr algn="just"/>
            <a:r>
              <a:rPr lang="en-US" sz="2600" b="1" dirty="0" smtClean="0"/>
              <a:t>	</a:t>
            </a:r>
            <a:r>
              <a:rPr lang="en-US" sz="2600" dirty="0" smtClean="0"/>
              <a:t>&lt;</a:t>
            </a:r>
            <a:r>
              <a:rPr lang="ru-RU" sz="2600" dirty="0" smtClean="0"/>
              <a:t>серия 2</a:t>
            </a:r>
            <a:r>
              <a:rPr lang="en-US" sz="2600" dirty="0" smtClean="0"/>
              <a:t>&gt;</a:t>
            </a:r>
            <a:endParaRPr lang="ru-RU" sz="26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5795" y="4293096"/>
            <a:ext cx="3211971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алгоритмические конструкции на </a:t>
            </a:r>
            <a:r>
              <a:rPr lang="ru-RU" dirty="0" err="1" smtClean="0"/>
              <a:t>Python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1988840"/>
            <a:ext cx="5256584" cy="12926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600" b="1" dirty="0" err="1" smtClean="0"/>
              <a:t>Цикл-пока</a:t>
            </a:r>
            <a:endParaRPr lang="ru-RU" sz="2600" b="1" dirty="0" smtClean="0"/>
          </a:p>
          <a:p>
            <a:r>
              <a:rPr lang="en-US" sz="2600" b="1" dirty="0" smtClean="0"/>
              <a:t>while</a:t>
            </a:r>
            <a:r>
              <a:rPr lang="en-US" sz="2600" dirty="0" smtClean="0"/>
              <a:t> &lt;</a:t>
            </a:r>
            <a:r>
              <a:rPr lang="ru-RU" sz="2600" dirty="0" smtClean="0"/>
              <a:t>логическое выражение</a:t>
            </a:r>
            <a:r>
              <a:rPr lang="en-US" sz="2600" dirty="0" smtClean="0"/>
              <a:t>&gt;:</a:t>
            </a:r>
          </a:p>
          <a:p>
            <a:r>
              <a:rPr lang="en-US" sz="2600" dirty="0" smtClean="0"/>
              <a:t>	&lt;</a:t>
            </a:r>
            <a:r>
              <a:rPr lang="ru-RU" sz="2600" dirty="0" smtClean="0"/>
              <a:t>серия</a:t>
            </a:r>
            <a:r>
              <a:rPr lang="en-US" sz="2600" dirty="0" smtClean="0"/>
              <a:t>&gt;</a:t>
            </a:r>
            <a:endParaRPr lang="ru-RU" sz="26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577555"/>
            <a:ext cx="28289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алгоритмические конструкции на </a:t>
            </a:r>
            <a:r>
              <a:rPr lang="ru-RU" dirty="0" err="1" smtClean="0"/>
              <a:t>Python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79712" y="1816948"/>
            <a:ext cx="5688632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200" b="1" dirty="0" smtClean="0"/>
              <a:t>Цикл с параметром</a:t>
            </a:r>
          </a:p>
          <a:p>
            <a:r>
              <a:rPr lang="ru-RU" sz="2200" b="1" dirty="0" err="1" smtClean="0"/>
              <a:t>for</a:t>
            </a:r>
            <a:r>
              <a:rPr lang="ru-RU" sz="2200" dirty="0" smtClean="0"/>
              <a:t> </a:t>
            </a:r>
            <a:r>
              <a:rPr lang="ru-RU" sz="2200" dirty="0" smtClean="0"/>
              <a:t>&lt;переменная&gt; </a:t>
            </a:r>
            <a:r>
              <a:rPr lang="ru-RU" sz="2200" b="1" dirty="0" err="1" smtClean="0"/>
              <a:t>in</a:t>
            </a:r>
            <a:r>
              <a:rPr lang="ru-RU" sz="2200" dirty="0" smtClean="0"/>
              <a:t> &lt;последовательность&gt;:</a:t>
            </a:r>
            <a:endParaRPr lang="en-US" sz="2200" dirty="0" smtClean="0"/>
          </a:p>
          <a:p>
            <a:r>
              <a:rPr lang="en-US" sz="2200" dirty="0" smtClean="0"/>
              <a:t>	</a:t>
            </a:r>
            <a:r>
              <a:rPr lang="ru-RU" sz="2200" dirty="0" smtClean="0"/>
              <a:t>&lt;действие</a:t>
            </a:r>
            <a:r>
              <a:rPr lang="ru-RU" sz="2200" dirty="0" smtClean="0"/>
              <a:t>&gt;</a:t>
            </a:r>
            <a:endParaRPr lang="en-US" sz="2200" dirty="0" smtClean="0"/>
          </a:p>
        </p:txBody>
      </p:sp>
      <p:pic>
        <p:nvPicPr>
          <p:cNvPr id="1028" name="Picture 4" descr="Цикл со счетчиком (с параметром)"/>
          <p:cNvPicPr>
            <a:picLocks noChangeAspect="1" noChangeArrowheads="1"/>
          </p:cNvPicPr>
          <p:nvPr/>
        </p:nvPicPr>
        <p:blipFill>
          <a:blip r:embed="rId2" cstate="print"/>
          <a:srcRect t="22680" b="20866"/>
          <a:stretch>
            <a:fillRect/>
          </a:stretch>
        </p:blipFill>
        <p:spPr bwMode="auto">
          <a:xfrm>
            <a:off x="3419872" y="3284984"/>
            <a:ext cx="2665828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Арифметические операции</a:t>
            </a:r>
            <a:endParaRPr lang="ru-RU" dirty="0"/>
          </a:p>
        </p:txBody>
      </p:sp>
      <p:graphicFrame>
        <p:nvGraphicFramePr>
          <p:cNvPr id="7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2147664"/>
          <a:ext cx="8407401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664"/>
                <a:gridCol w="2016224"/>
                <a:gridCol w="52245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Знак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Выражение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Операция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+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 +b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Сложение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-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a-b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Вычитание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*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a*b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Умножение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\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a\b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Деление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\\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a\\b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Целочисленное деление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%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a%b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Остаток от целочисленного деления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**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a**b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Возведение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ru-RU" sz="2400" b="0" dirty="0" smtClean="0"/>
                        <a:t>в степень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Встроенные функции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39552" y="2132856"/>
          <a:ext cx="84074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736"/>
                <a:gridCol w="65926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Функция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Описание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err="1" smtClean="0"/>
                        <a:t>int</a:t>
                      </a:r>
                      <a:r>
                        <a:rPr lang="ru-RU" sz="2200" dirty="0" smtClean="0"/>
                        <a:t>(</a:t>
                      </a:r>
                      <a:r>
                        <a:rPr lang="ru-RU" sz="2200" dirty="0" err="1" smtClean="0"/>
                        <a:t>x</a:t>
                      </a:r>
                      <a:r>
                        <a:rPr lang="ru-RU" sz="2200" dirty="0" smtClean="0"/>
                        <a:t>)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приведение вещественного числа </a:t>
                      </a:r>
                      <a:r>
                        <a:rPr lang="ru-RU" sz="2200" dirty="0" err="1" smtClean="0"/>
                        <a:t>x</a:t>
                      </a:r>
                      <a:r>
                        <a:rPr lang="ru-RU" sz="2200" dirty="0" smtClean="0"/>
                        <a:t> к целому, отбрасывание дробной части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err="1" smtClean="0"/>
                        <a:t>len</a:t>
                      </a:r>
                      <a:r>
                        <a:rPr lang="ru-RU" sz="2200" dirty="0" smtClean="0"/>
                        <a:t>(</a:t>
                      </a:r>
                      <a:r>
                        <a:rPr lang="ru-RU" sz="2200" dirty="0" err="1" smtClean="0"/>
                        <a:t>x</a:t>
                      </a:r>
                      <a:r>
                        <a:rPr lang="ru-RU" sz="2200" dirty="0" smtClean="0"/>
                        <a:t>)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возвращает число элементов в указанном объекте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err="1" smtClean="0"/>
                        <a:t>max</a:t>
                      </a:r>
                      <a:r>
                        <a:rPr lang="ru-RU" sz="2200" dirty="0" smtClean="0"/>
                        <a:t>() 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Максимальный элемент последовательности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err="1" smtClean="0"/>
                        <a:t>min</a:t>
                      </a:r>
                      <a:r>
                        <a:rPr lang="ru-RU" sz="2200" dirty="0" smtClean="0"/>
                        <a:t>()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Минимальный элемент последовательности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err="1" smtClean="0"/>
                        <a:t>sum</a:t>
                      </a:r>
                      <a:r>
                        <a:rPr lang="ru-RU" sz="2200" dirty="0" smtClean="0"/>
                        <a:t>()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Сумма элементов последовательности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</TotalTime>
  <Words>319</Words>
  <Application>Microsoft Office PowerPoint</Application>
  <PresentationFormat>Экран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Язык программирования Python</vt:lpstr>
      <vt:lpstr>Язык программирования</vt:lpstr>
      <vt:lpstr>Особенности Python</vt:lpstr>
      <vt:lpstr>СРЕДЫ РАЗРАБОТКИ</vt:lpstr>
      <vt:lpstr>Основные алгоритмические конструкции на Python</vt:lpstr>
      <vt:lpstr>Основные алгоритмические конструкции на Python</vt:lpstr>
      <vt:lpstr>Основные алгоритмические конструкции на Python</vt:lpstr>
      <vt:lpstr>Арифметические операции</vt:lpstr>
      <vt:lpstr>Встроенные функции</vt:lpstr>
      <vt:lpstr>Задачи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78</cp:revision>
  <dcterms:created xsi:type="dcterms:W3CDTF">2017-03-11T11:20:52Z</dcterms:created>
  <dcterms:modified xsi:type="dcterms:W3CDTF">2025-11-19T07:17:40Z</dcterms:modified>
</cp:coreProperties>
</file>