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68" r:id="rId4"/>
    <p:sldId id="284" r:id="rId5"/>
    <p:sldId id="285" r:id="rId6"/>
    <p:sldId id="272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78" autoAdjust="0"/>
  </p:normalViewPr>
  <p:slideViewPr>
    <p:cSldViewPr>
      <p:cViewPr>
        <p:scale>
          <a:sx n="90" d="100"/>
          <a:sy n="90" d="100"/>
        </p:scale>
        <p:origin x="-165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6BAC-61FA-4EBC-9495-7E042DD58D78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711D-6586-4693-85C4-0FD488F2B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2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155222" y="0"/>
            <a:ext cx="7020000" cy="6858000"/>
          </a:xfrm>
          <a:prstGeom prst="rect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155708" y="2285992"/>
            <a:ext cx="702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14546" y="857233"/>
            <a:ext cx="6572296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14546" y="4214818"/>
            <a:ext cx="6572296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11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4" name="Picture 2" descr="D:\Documents and Settings\Администратор.HOME-FDD52612A3\Рабочий стол\Ирина_Раб стол\10 Презентации для Босовой\11 класс\11кл_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48" y="2285992"/>
            <a:ext cx="215857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25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43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22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вал 3"/>
          <p:cNvSpPr/>
          <p:nvPr userDrawn="1"/>
        </p:nvSpPr>
        <p:spPr>
          <a:xfrm>
            <a:off x="8192129" y="19434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09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92129" y="19434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18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617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906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539552" y="260648"/>
            <a:ext cx="835292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Самое главное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5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Autofit/>
          </a:bodyPr>
          <a:lstStyle>
            <a:lvl1pPr marL="342900" indent="-342900">
              <a:buFont typeface="Wingdings" pitchFamily="2" charset="2"/>
              <a:buChar char="§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539552" y="260648"/>
            <a:ext cx="835292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Ключевые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185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562074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64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518120" y="1052736"/>
            <a:ext cx="1533600" cy="580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552817" y="1196751"/>
            <a:ext cx="1498904" cy="1408223"/>
            <a:chOff x="552817" y="1196751"/>
            <a:chExt cx="1498904" cy="1408223"/>
          </a:xfrm>
        </p:grpSpPr>
        <p:sp>
          <p:nvSpPr>
            <p:cNvPr id="6" name="TextBox 5"/>
            <p:cNvSpPr txBox="1"/>
            <p:nvPr/>
          </p:nvSpPr>
          <p:spPr>
            <a:xfrm>
              <a:off x="552817" y="2204864"/>
              <a:ext cx="1498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Pascal</a:t>
              </a:r>
              <a:endParaRPr lang="ru-RU" sz="2000" dirty="0"/>
            </a:p>
          </p:txBody>
        </p:sp>
        <p:pic>
          <p:nvPicPr>
            <p:cNvPr id="7" name="Picture 7" descr="D:\Documents and Settings\Администратор.HOME-FDD52612A3\Рабочий стол\Ирина_Раб стол\10 Презентации для Босовой\11 класс\7-1-1\Рисунок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64" y="1196751"/>
              <a:ext cx="1084468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8901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518120" y="1052736"/>
            <a:ext cx="1533600" cy="580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552817" y="1196751"/>
            <a:ext cx="1498904" cy="1408223"/>
            <a:chOff x="552817" y="1196751"/>
            <a:chExt cx="1498904" cy="1408223"/>
          </a:xfrm>
        </p:grpSpPr>
        <p:sp>
          <p:nvSpPr>
            <p:cNvPr id="6" name="TextBox 5"/>
            <p:cNvSpPr txBox="1"/>
            <p:nvPr/>
          </p:nvSpPr>
          <p:spPr>
            <a:xfrm>
              <a:off x="552817" y="2204864"/>
              <a:ext cx="1498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PascalABC</a:t>
              </a:r>
              <a:endParaRPr lang="ru-RU" sz="2000" dirty="0"/>
            </a:p>
          </p:txBody>
        </p:sp>
        <p:pic>
          <p:nvPicPr>
            <p:cNvPr id="7" name="Picture 7" descr="D:\Documents and Settings\Администратор.HOME-FDD52612A3\Рабочий стол\Ирина_Раб стол\10 Презентации для Босовой\11 класс\7-1-1\Рисунок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64" y="1196751"/>
              <a:ext cx="1084468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5033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31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20490"/>
            <a:ext cx="4040188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472" y="980728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472" y="1620490"/>
            <a:ext cx="4032000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58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28092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16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4" r:id="rId4"/>
    <p:sldLayoutId id="2147483662" r:id="rId5"/>
    <p:sldLayoutId id="2147483666" r:id="rId6"/>
    <p:sldLayoutId id="2147483669" r:id="rId7"/>
    <p:sldLayoutId id="2147483650" r:id="rId8"/>
    <p:sldLayoutId id="2147483653" r:id="rId9"/>
    <p:sldLayoutId id="2147483654" r:id="rId10"/>
    <p:sldLayoutId id="2147483663" r:id="rId11"/>
    <p:sldLayoutId id="2147483668" r:id="rId12"/>
    <p:sldLayoutId id="2147483667" r:id="rId13"/>
    <p:sldLayoutId id="214748365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Рекурсивные функции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ОСНОВНЫЕ СВЕДЕНИЯ ОБ </a:t>
            </a:r>
            <a:r>
              <a:rPr lang="ru-RU" dirty="0" smtClean="0"/>
              <a:t>АЛГОРИТМАХ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02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Рекурсия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836712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 определение, описание, изображение какого-либо объекта или процесса внутри самого этого объекта или процесса, то есть ситуация, когда объект является частью самого себя.</a:t>
            </a:r>
            <a:endParaRPr lang="ru-RU" sz="28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2195736" y="2996952"/>
            <a:ext cx="4752528" cy="3537684"/>
            <a:chOff x="1547664" y="2996952"/>
            <a:chExt cx="4752528" cy="3537684"/>
          </a:xfrm>
        </p:grpSpPr>
        <p:pic>
          <p:nvPicPr>
            <p:cNvPr id="36" name="Picture 2" descr="D:\Documents and Settings\Администратор.HOME-FDD52612A3\Рабочий стол\Ирина_Раб стол\10 Презентации для Босовой\11 класс\9-1-1\doll_1920_2 — копия (2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996952"/>
              <a:ext cx="4752528" cy="3159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323090" y="6165304"/>
              <a:ext cx="1201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Матрешка</a:t>
              </a:r>
              <a:endParaRPr lang="ru-RU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27784" y="2780928"/>
            <a:ext cx="4085472" cy="3897724"/>
            <a:chOff x="7101264" y="620688"/>
            <a:chExt cx="4085472" cy="3897724"/>
          </a:xfrm>
        </p:grpSpPr>
        <p:pic>
          <p:nvPicPr>
            <p:cNvPr id="1026" name="Picture 2" descr="undefin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101264" y="620688"/>
              <a:ext cx="4085472" cy="3501378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7792636" y="4149080"/>
              <a:ext cx="2702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Треугольник </a:t>
              </a:r>
              <a:r>
                <a:rPr lang="ru-RU" dirty="0" err="1" smtClean="0"/>
                <a:t>Серпинского</a:t>
              </a:r>
              <a:endParaRPr lang="ru-RU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059832" y="2708920"/>
            <a:ext cx="2858203" cy="3917898"/>
            <a:chOff x="7151561" y="503750"/>
            <a:chExt cx="3866315" cy="5299773"/>
          </a:xfrm>
        </p:grpSpPr>
        <p:pic>
          <p:nvPicPr>
            <p:cNvPr id="1028" name="Picture 4" descr="undefin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87641" y="503750"/>
              <a:ext cx="2994154" cy="4544253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7151561" y="5157192"/>
              <a:ext cx="38663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Эффект </a:t>
              </a:r>
              <a:r>
                <a:rPr lang="ru-RU" dirty="0" err="1" smtClean="0"/>
                <a:t>Дросте</a:t>
              </a:r>
              <a:endParaRPr lang="ru-RU" dirty="0" smtClean="0"/>
            </a:p>
            <a:p>
              <a:pPr algn="ctr"/>
              <a:r>
                <a:rPr lang="ru-RU" dirty="0" smtClean="0"/>
                <a:t>(копия изображения в изображении)</a:t>
              </a:r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411760" y="2708920"/>
            <a:ext cx="4392488" cy="3969732"/>
            <a:chOff x="-3276872" y="404664"/>
            <a:chExt cx="4392488" cy="3969732"/>
          </a:xfrm>
        </p:grpSpPr>
        <p:pic>
          <p:nvPicPr>
            <p:cNvPr id="1030" name="Picture 6" descr="Капуста романеско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276872" y="404664"/>
              <a:ext cx="4392488" cy="351399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-2170959" y="4005064"/>
              <a:ext cx="2180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Романеско</a:t>
              </a:r>
              <a:r>
                <a:rPr lang="ru-RU" dirty="0" smtClean="0"/>
                <a:t> (капуста)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065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Рекурсивные алгоритмы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539552" y="1059173"/>
            <a:ext cx="8318727" cy="13617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800" dirty="0"/>
              <a:t>Алгоритм называется </a:t>
            </a:r>
            <a:r>
              <a:rPr lang="ru-RU" sz="2800" b="1" dirty="0"/>
              <a:t>рекурсивным</a:t>
            </a:r>
            <a:r>
              <a:rPr lang="ru-RU" sz="2800" dirty="0"/>
              <a:t>, если на </a:t>
            </a:r>
            <a:r>
              <a:rPr lang="ru-RU" sz="2800" dirty="0" smtClean="0"/>
              <a:t>каком-либо </a:t>
            </a:r>
            <a:r>
              <a:rPr lang="ru-RU" sz="2800" dirty="0"/>
              <a:t>шаге </a:t>
            </a:r>
            <a:r>
              <a:rPr lang="ru-RU" sz="2800" dirty="0" smtClean="0"/>
              <a:t>он прямо </a:t>
            </a:r>
            <a:r>
              <a:rPr lang="ru-RU" sz="2800" dirty="0"/>
              <a:t>или косвенно обращается сам к себе</a:t>
            </a:r>
            <a:r>
              <a:rPr lang="ru-RU" sz="2800" dirty="0" smtClean="0"/>
              <a:t>.</a:t>
            </a:r>
          </a:p>
        </p:txBody>
      </p:sp>
      <p:grpSp>
        <p:nvGrpSpPr>
          <p:cNvPr id="5" name="Группа 7"/>
          <p:cNvGrpSpPr/>
          <p:nvPr/>
        </p:nvGrpSpPr>
        <p:grpSpPr>
          <a:xfrm>
            <a:off x="539551" y="1037802"/>
            <a:ext cx="8280000" cy="1383086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971600" y="3342471"/>
            <a:ext cx="7632848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Рекурсивная функция: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базовый случай</a:t>
            </a:r>
            <a:r>
              <a:rPr lang="ru-RU" sz="2800" dirty="0" smtClean="0"/>
              <a:t> (условие выхода, которое не вызывает </a:t>
            </a:r>
            <a:r>
              <a:rPr lang="ru-RU" sz="2800" dirty="0" smtClean="0"/>
              <a:t>рекурсию)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рекурсивный </a:t>
            </a:r>
            <a:r>
              <a:rPr lang="ru-RU" sz="2800" b="1" dirty="0" smtClean="0"/>
              <a:t>шаг</a:t>
            </a:r>
            <a:r>
              <a:rPr lang="ru-RU" sz="2800" dirty="0" smtClean="0"/>
              <a:t> (вызов самой функции с </a:t>
            </a:r>
            <a:r>
              <a:rPr lang="ru-RU" sz="2800" dirty="0" smtClean="0"/>
              <a:t>измененными)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520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«Очередь в магазин»</a:t>
            </a:r>
            <a:endParaRPr lang="ru-RU" dirty="0"/>
          </a:p>
        </p:txBody>
      </p:sp>
      <p:pic>
        <p:nvPicPr>
          <p:cNvPr id="37890" name="Picture 2" descr="https://habrastorage.org/r/w1560/getpro/habr/upload_files/8a8/583/ed1/8a8583ed189fd70e9b32617d77f371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878980" cy="5400000"/>
          </a:xfrm>
          <a:prstGeom prst="rect">
            <a:avLst/>
          </a:prstGeom>
          <a:noFill/>
        </p:spPr>
      </p:pic>
      <p:pic>
        <p:nvPicPr>
          <p:cNvPr id="37892" name="Picture 4" descr="https://habrastorage.org/r/w1560/getpro/habr/upload_files/bc6/8fb/514/bc68fb514bf752a015e3a1627ed82e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687898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20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«Очередь в магазин»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307" y="1589881"/>
            <a:ext cx="7477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20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39552" y="1052513"/>
            <a:ext cx="8232550" cy="7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b="1" dirty="0" smtClean="0"/>
              <a:t>1. </a:t>
            </a:r>
            <a:r>
              <a:rPr lang="ru-RU" sz="2600" dirty="0" smtClean="0"/>
              <a:t>Напишите функцию для определения факториала числа. </a:t>
            </a:r>
            <a:endParaRPr lang="ru-RU" sz="2600" dirty="0" smtClean="0"/>
          </a:p>
          <a:p>
            <a:pPr algn="just"/>
            <a:endParaRPr lang="ru-RU" sz="2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4869160"/>
            <a:ext cx="8232550" cy="1233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b="1" dirty="0" smtClean="0"/>
              <a:t>3</a:t>
            </a:r>
            <a:r>
              <a:rPr lang="ru-RU" sz="2600" b="1" dirty="0" smtClean="0"/>
              <a:t>.  </a:t>
            </a:r>
            <a:r>
              <a:rPr lang="ru-RU" sz="2600" dirty="0" smtClean="0"/>
              <a:t>Запишите </a:t>
            </a:r>
            <a:r>
              <a:rPr lang="ru-RU" sz="2600" dirty="0" smtClean="0"/>
              <a:t>функцию, вычисляющую </a:t>
            </a:r>
            <a:r>
              <a:rPr lang="ru-RU" sz="2600" dirty="0" smtClean="0"/>
              <a:t>количество цифр в натуральном числе </a:t>
            </a:r>
            <a:r>
              <a:rPr lang="en-US" sz="2600" i="1" dirty="0" smtClean="0"/>
              <a:t>n</a:t>
            </a:r>
            <a:r>
              <a:rPr lang="ru-RU" sz="2600" dirty="0" smtClean="0"/>
              <a:t>. </a:t>
            </a:r>
          </a:p>
          <a:p>
            <a:pPr algn="just"/>
            <a:endParaRPr lang="ru-RU" sz="2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9552" y="2241949"/>
            <a:ext cx="8232550" cy="2232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b="1" dirty="0" smtClean="0"/>
              <a:t>2. </a:t>
            </a:r>
            <a:r>
              <a:rPr lang="ru-RU" sz="2600" dirty="0" smtClean="0"/>
              <a:t>Числа Фибоначчи – элементы последовательности 1</a:t>
            </a:r>
            <a:r>
              <a:rPr lang="ru-RU" sz="2600" dirty="0"/>
              <a:t>, 1, 2, 3, 5, 8, 13, 21, 34, 55, </a:t>
            </a:r>
            <a:r>
              <a:rPr lang="ru-RU" sz="2600" dirty="0" smtClean="0"/>
              <a:t>… , в </a:t>
            </a:r>
            <a:r>
              <a:rPr lang="ru-RU" sz="2600" dirty="0"/>
              <a:t>которой первые два числа равны </a:t>
            </a:r>
            <a:r>
              <a:rPr lang="ru-RU" sz="2600" dirty="0" smtClean="0"/>
              <a:t>1, </a:t>
            </a:r>
            <a:r>
              <a:rPr lang="ru-RU" sz="2600" dirty="0"/>
              <a:t>а каждое </a:t>
            </a:r>
            <a:r>
              <a:rPr lang="ru-RU" sz="2600" dirty="0" smtClean="0"/>
              <a:t>следующее </a:t>
            </a:r>
            <a:r>
              <a:rPr lang="ru-RU" sz="2600" dirty="0"/>
              <a:t>число равно сумме двух предыдущих чисел. </a:t>
            </a:r>
            <a:r>
              <a:rPr lang="ru-RU" sz="2600" dirty="0" smtClean="0"/>
              <a:t> </a:t>
            </a:r>
            <a:r>
              <a:rPr lang="ru-RU" sz="2600" dirty="0" smtClean="0"/>
              <a:t>Напишите функцию для определения произвольного числа Фибоначчи. </a:t>
            </a:r>
            <a:endParaRPr lang="ru-RU" sz="2600" dirty="0" smtClean="0"/>
          </a:p>
          <a:p>
            <a:pPr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7040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39552" y="1052513"/>
            <a:ext cx="8232550" cy="2232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smtClean="0"/>
              <a:t>4</a:t>
            </a:r>
            <a:r>
              <a:rPr lang="ru-RU" sz="2600" b="1" dirty="0" smtClean="0"/>
              <a:t>. </a:t>
            </a:r>
            <a:r>
              <a:rPr lang="ru-RU" sz="2600" dirty="0"/>
              <a:t>Алгоритм вычисления значения функции </a:t>
            </a:r>
            <a:r>
              <a:rPr lang="ru-RU" sz="2600" i="1" dirty="0" smtClean="0"/>
              <a:t>F</a:t>
            </a:r>
            <a:r>
              <a:rPr lang="en-US" sz="2600" i="1" dirty="0" smtClean="0"/>
              <a:t> </a:t>
            </a:r>
            <a:r>
              <a:rPr lang="ru-RU" sz="2600" dirty="0" smtClean="0"/>
              <a:t>(</a:t>
            </a:r>
            <a:r>
              <a:rPr lang="ru-RU" sz="2600" i="1" dirty="0"/>
              <a:t>n</a:t>
            </a:r>
            <a:r>
              <a:rPr lang="ru-RU" sz="2600" dirty="0"/>
              <a:t>), </a:t>
            </a:r>
            <a:r>
              <a:rPr lang="ru-RU" sz="2600" dirty="0" smtClean="0"/>
              <a:t>где</a:t>
            </a:r>
            <a:r>
              <a:rPr lang="en-US" sz="2600" dirty="0" smtClean="0"/>
              <a:t> </a:t>
            </a:r>
            <a:r>
              <a:rPr lang="ru-RU" sz="2600" i="1" dirty="0" smtClean="0"/>
              <a:t>n</a:t>
            </a:r>
            <a:r>
              <a:rPr lang="ru-RU" sz="2600" dirty="0" smtClean="0"/>
              <a:t> </a:t>
            </a:r>
            <a:r>
              <a:rPr lang="en-US" sz="2600" dirty="0" smtClean="0"/>
              <a:t>–</a:t>
            </a:r>
            <a:r>
              <a:rPr lang="ru-RU" sz="2600" dirty="0" smtClean="0"/>
              <a:t> </a:t>
            </a:r>
            <a:r>
              <a:rPr lang="ru-RU" sz="2600" dirty="0"/>
              <a:t>натуральное число, задан следующими соотношениями:</a:t>
            </a:r>
          </a:p>
          <a:p>
            <a:r>
              <a:rPr lang="ru-RU" sz="2600" i="1" dirty="0" smtClean="0"/>
              <a:t>F</a:t>
            </a:r>
            <a:r>
              <a:rPr lang="en-US" sz="2600" dirty="0" smtClean="0"/>
              <a:t> </a:t>
            </a:r>
            <a:r>
              <a:rPr lang="ru-RU" sz="2600" dirty="0" smtClean="0"/>
              <a:t>(</a:t>
            </a:r>
            <a:r>
              <a:rPr lang="ru-RU" sz="2600" i="1" dirty="0" smtClean="0"/>
              <a:t>1</a:t>
            </a:r>
            <a:r>
              <a:rPr lang="ru-RU" sz="2600" dirty="0" smtClean="0"/>
              <a:t>) </a:t>
            </a:r>
            <a:r>
              <a:rPr lang="ru-RU" sz="2600" dirty="0"/>
              <a:t>= </a:t>
            </a:r>
            <a:r>
              <a:rPr lang="ru-RU" sz="2600" dirty="0" smtClean="0"/>
              <a:t>2;</a:t>
            </a:r>
            <a:br>
              <a:rPr lang="ru-RU" sz="2600" dirty="0" smtClean="0"/>
            </a:br>
            <a:r>
              <a:rPr lang="ru-RU" sz="2600" i="1" dirty="0" smtClean="0"/>
              <a:t>F</a:t>
            </a:r>
            <a:r>
              <a:rPr lang="en-US" sz="2600" dirty="0" smtClean="0"/>
              <a:t> </a:t>
            </a:r>
            <a:r>
              <a:rPr lang="ru-RU" sz="2600" dirty="0" smtClean="0"/>
              <a:t>(</a:t>
            </a:r>
            <a:r>
              <a:rPr lang="ru-RU" sz="2600" i="1" dirty="0"/>
              <a:t>n</a:t>
            </a:r>
            <a:r>
              <a:rPr lang="ru-RU" sz="2600" dirty="0"/>
              <a:t>) = </a:t>
            </a:r>
            <a:r>
              <a:rPr lang="ru-RU" sz="2600" i="1" dirty="0" smtClean="0"/>
              <a:t>n </a:t>
            </a:r>
            <a:r>
              <a:rPr lang="ru-RU" sz="2600" dirty="0" smtClean="0"/>
              <a:t>∙ </a:t>
            </a:r>
            <a:r>
              <a:rPr lang="ru-RU" sz="2600" i="1" dirty="0" smtClean="0"/>
              <a:t>F</a:t>
            </a:r>
            <a:r>
              <a:rPr lang="en-US" sz="2600" dirty="0" smtClean="0"/>
              <a:t> </a:t>
            </a:r>
            <a:r>
              <a:rPr lang="ru-RU" sz="2600" dirty="0" smtClean="0"/>
              <a:t>(</a:t>
            </a:r>
            <a:r>
              <a:rPr lang="ru-RU" sz="2600" i="1" dirty="0"/>
              <a:t>n</a:t>
            </a:r>
            <a:r>
              <a:rPr lang="ru-RU" sz="2600" dirty="0"/>
              <a:t> </a:t>
            </a:r>
            <a:r>
              <a:rPr lang="ru-RU" sz="2600" dirty="0" smtClean="0"/>
              <a:t>– </a:t>
            </a:r>
            <a:r>
              <a:rPr lang="ru-RU" sz="2600" dirty="0"/>
              <a:t>1) </a:t>
            </a:r>
            <a:r>
              <a:rPr lang="ru-RU" sz="2600" dirty="0" smtClean="0"/>
              <a:t>при </a:t>
            </a:r>
            <a:r>
              <a:rPr lang="ru-RU" sz="2600" i="1" dirty="0"/>
              <a:t>n</a:t>
            </a:r>
            <a:r>
              <a:rPr lang="ru-RU" sz="2600" dirty="0"/>
              <a:t> &gt; </a:t>
            </a:r>
            <a:r>
              <a:rPr lang="ru-RU" sz="2600" dirty="0" smtClean="0"/>
              <a:t>1.</a:t>
            </a:r>
            <a:endParaRPr lang="ru-RU" sz="2600" dirty="0"/>
          </a:p>
          <a:p>
            <a:pPr algn="just"/>
            <a:r>
              <a:rPr lang="ru-RU" sz="2600" dirty="0" smtClean="0"/>
              <a:t>Определите значение </a:t>
            </a:r>
            <a:r>
              <a:rPr lang="ru-RU" sz="2600" dirty="0"/>
              <a:t>функции </a:t>
            </a:r>
            <a:r>
              <a:rPr lang="ru-RU" sz="2600" i="1" dirty="0" smtClean="0"/>
              <a:t>F </a:t>
            </a:r>
            <a:r>
              <a:rPr lang="ru-RU" sz="2600" dirty="0" smtClean="0"/>
              <a:t>(</a:t>
            </a:r>
            <a:r>
              <a:rPr lang="ru-RU" sz="2600" i="1" dirty="0" smtClean="0"/>
              <a:t>6</a:t>
            </a:r>
            <a:r>
              <a:rPr lang="ru-RU" sz="2600" dirty="0" smtClean="0"/>
              <a:t>).</a:t>
            </a:r>
            <a:endParaRPr lang="ru-RU" sz="2600" dirty="0"/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611560" y="3429000"/>
            <a:ext cx="8280920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У исполнителя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Калькулятор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есть две команды: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511425" algn="l"/>
              </a:tabLst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Прибавить 1 	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 увеличивает число на экране на 1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Умножить на 2	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 умножает число на экране на 2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Программа для исполнителя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это последовательность команд.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Сколько существует программ, для которых при исходном числе 4 результатом является число 14?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3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177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Рекурсивные функции</vt:lpstr>
      <vt:lpstr>Рекурсия</vt:lpstr>
      <vt:lpstr>Рекурсивные алгоритмы</vt:lpstr>
      <vt:lpstr>Пример «Очередь в магазин»</vt:lpstr>
      <vt:lpstr>Пример «Очередь в магазин»</vt:lpstr>
      <vt:lpstr>Задачи</vt:lpstr>
      <vt:lpstr>Задачи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admin</cp:lastModifiedBy>
  <cp:revision>73</cp:revision>
  <dcterms:created xsi:type="dcterms:W3CDTF">2017-03-11T11:20:52Z</dcterms:created>
  <dcterms:modified xsi:type="dcterms:W3CDTF">2026-01-14T08:32:46Z</dcterms:modified>
</cp:coreProperties>
</file>