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97" r:id="rId3"/>
    <p:sldId id="299" r:id="rId4"/>
    <p:sldId id="300" r:id="rId5"/>
    <p:sldId id="301" r:id="rId6"/>
    <p:sldId id="302" r:id="rId7"/>
    <p:sldId id="30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39" userDrawn="1">
          <p15:clr>
            <a:srgbClr val="A4A3A4"/>
          </p15:clr>
        </p15:guide>
        <p15:guide id="2" pos="340" userDrawn="1">
          <p15:clr>
            <a:srgbClr val="A4A3A4"/>
          </p15:clr>
        </p15:guide>
        <p15:guide id="3" pos="5556" userDrawn="1">
          <p15:clr>
            <a:srgbClr val="A4A3A4"/>
          </p15:clr>
        </p15:guide>
        <p15:guide id="4" orient="horz" pos="663" userDrawn="1">
          <p15:clr>
            <a:srgbClr val="A4A3A4"/>
          </p15:clr>
        </p15:guide>
        <p15:guide id="5" orient="horz" pos="4065" userDrawn="1">
          <p15:clr>
            <a:srgbClr val="A4A3A4"/>
          </p15:clr>
        </p15:guide>
        <p15:guide id="6" pos="2562" userDrawn="1">
          <p15:clr>
            <a:srgbClr val="A4A3A4"/>
          </p15:clr>
        </p15:guide>
        <p15:guide id="7" orient="horz" pos="15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6DF89"/>
    <a:srgbClr val="37441C"/>
    <a:srgbClr val="DCE6F2"/>
    <a:srgbClr val="0000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87" autoAdjust="0"/>
    <p:restoredTop sz="86496" autoAdjust="0"/>
  </p:normalViewPr>
  <p:slideViewPr>
    <p:cSldViewPr>
      <p:cViewPr>
        <p:scale>
          <a:sx n="75" d="100"/>
          <a:sy n="75" d="100"/>
        </p:scale>
        <p:origin x="-3126" y="-636"/>
      </p:cViewPr>
      <p:guideLst>
        <p:guide orient="horz" pos="3339"/>
        <p:guide orient="horz" pos="663"/>
        <p:guide orient="horz" pos="4065"/>
        <p:guide orient="horz" pos="1570"/>
        <p:guide pos="340"/>
        <p:guide pos="5556"/>
        <p:guide pos="25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C31C3-87E0-40F0-BE16-306DBEFD81CD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737CF-D94C-43B0-87F0-F72D61694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2318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Слайд</a:t>
            </a:r>
            <a:r>
              <a:rPr lang="ru-RU" baseline="0" dirty="0" smtClean="0"/>
              <a:t> содержит активные элементы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5570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Рисунок</a:t>
            </a:r>
            <a:r>
              <a:rPr lang="ru-RU" baseline="0" dirty="0" smtClean="0"/>
              <a:t>: </a:t>
            </a:r>
            <a:r>
              <a:rPr lang="ru-RU" baseline="0" dirty="0" err="1" smtClean="0"/>
              <a:t>Конаныхиной</a:t>
            </a:r>
            <a:r>
              <a:rPr lang="ru-RU" baseline="0" dirty="0" smtClean="0"/>
              <a:t> 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235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155222" y="0"/>
            <a:ext cx="7020000" cy="6858000"/>
          </a:xfrm>
          <a:prstGeom prst="rect">
            <a:avLst/>
          </a:prstGeom>
          <a:solidFill>
            <a:srgbClr val="00B0F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155708" y="2285992"/>
            <a:ext cx="702000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214546" y="857233"/>
            <a:ext cx="6572296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214546" y="4214818"/>
            <a:ext cx="6572296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0768"/>
            <a:ext cx="2071670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400" b="1" cap="none" spc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11 класс</a:t>
            </a:r>
            <a:endParaRPr lang="ru-RU" sz="3400" b="1" cap="none" spc="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572264" y="214290"/>
            <a:ext cx="22145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400" b="0" cap="none" spc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Информатика</a:t>
            </a:r>
            <a:endParaRPr lang="ru-RU" sz="2400" b="0" cap="none" spc="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Ирина\фото\Выпускной\логотип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929330"/>
            <a:ext cx="2075784" cy="678995"/>
          </a:xfrm>
          <a:prstGeom prst="rect">
            <a:avLst/>
          </a:prstGeom>
          <a:noFill/>
        </p:spPr>
      </p:pic>
      <p:pic>
        <p:nvPicPr>
          <p:cNvPr id="4" name="Picture 2" descr="D:\Documents and Settings\Администратор.HOME-FDD52612A3\Рабочий стол\Ирина_Раб стол\10 Презентации для Босовой\11 класс\11кл_лого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48" y="2285992"/>
            <a:ext cx="2158571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1325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2071670" y="2285992"/>
            <a:ext cx="707233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071670" y="857233"/>
            <a:ext cx="6715172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071670" y="4214818"/>
            <a:ext cx="6715172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2285992"/>
            <a:ext cx="2071670" cy="180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906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8" cy="562074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rm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5964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431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2" y="1620490"/>
            <a:ext cx="4040188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8472" y="980728"/>
            <a:ext cx="403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472" y="1620490"/>
            <a:ext cx="4032000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5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43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pic>
        <p:nvPicPr>
          <p:cNvPr id="3" name="Объект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43900" y="150790"/>
            <a:ext cx="810838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722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4617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Два объект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94968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052736"/>
            <a:ext cx="8280920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TextBox 3"/>
          <p:cNvSpPr txBox="1"/>
          <p:nvPr userDrawn="1"/>
        </p:nvSpPr>
        <p:spPr>
          <a:xfrm>
            <a:off x="642910" y="0"/>
            <a:ext cx="700120" cy="107722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" dirty="0" smtClean="0">
                <a:solidFill>
                  <a:schemeClr val="bg1"/>
                </a:solidFill>
              </a:rPr>
              <a:t>МК</a:t>
            </a:r>
            <a:endParaRPr lang="ru-RU" sz="1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57158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2285992"/>
            <a:ext cx="357158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161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50" r:id="rId4"/>
    <p:sldLayoutId id="2147483653" r:id="rId5"/>
    <p:sldLayoutId id="2147483654" r:id="rId6"/>
    <p:sldLayoutId id="2147483663" r:id="rId7"/>
    <p:sldLayoutId id="2147483655" r:id="rId8"/>
    <p:sldLayoutId id="2147483664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3652" y="908720"/>
            <a:ext cx="7000322" cy="3214709"/>
          </a:xfrm>
        </p:spPr>
        <p:txBody>
          <a:bodyPr>
            <a:normAutofit/>
          </a:bodyPr>
          <a:lstStyle/>
          <a:p>
            <a:r>
              <a:rPr lang="ru-RU" dirty="0" smtClean="0"/>
              <a:t>МОДЕЛИ И МОДЕЛИРОВАНИЕ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63652" y="4214818"/>
            <a:ext cx="6836840" cy="1643074"/>
          </a:xfrm>
        </p:spPr>
        <p:txBody>
          <a:bodyPr/>
          <a:lstStyle/>
          <a:p>
            <a:r>
              <a:rPr lang="ru-RU" dirty="0" smtClean="0"/>
              <a:t>ИНФОРМАЦИОННОЕ МОДЕЛИРОВАНИЕ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053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750" y="1052513"/>
            <a:ext cx="8280722" cy="51847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8700000" scaled="0"/>
            <a:tileRect/>
          </a:gra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 о моделировании</a:t>
            </a:r>
            <a:endParaRPr lang="ru-RU" dirty="0"/>
          </a:p>
        </p:txBody>
      </p:sp>
      <p:sp>
        <p:nvSpPr>
          <p:cNvPr id="29" name="Подложка1"/>
          <p:cNvSpPr/>
          <p:nvPr/>
        </p:nvSpPr>
        <p:spPr>
          <a:xfrm>
            <a:off x="710722" y="1340768"/>
            <a:ext cx="3657150" cy="104818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8700000" scaled="0"/>
            <a:tileRect/>
          </a:gra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одложка2"/>
          <p:cNvSpPr/>
          <p:nvPr/>
        </p:nvSpPr>
        <p:spPr>
          <a:xfrm>
            <a:off x="710722" y="2466794"/>
            <a:ext cx="3657150" cy="104818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8700000" scaled="0"/>
            <a:tileRect/>
          </a:gra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Термин 1 черный"/>
          <p:cNvSpPr txBox="1"/>
          <p:nvPr/>
        </p:nvSpPr>
        <p:spPr>
          <a:xfrm>
            <a:off x="1750286" y="1664804"/>
            <a:ext cx="10477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Модель</a:t>
            </a:r>
            <a:endParaRPr lang="ru-RU" sz="2000" dirty="0"/>
          </a:p>
        </p:txBody>
      </p:sp>
      <p:sp>
        <p:nvSpPr>
          <p:cNvPr id="28" name="Термин 2 Черный"/>
          <p:cNvSpPr txBox="1"/>
          <p:nvPr/>
        </p:nvSpPr>
        <p:spPr>
          <a:xfrm>
            <a:off x="1724635" y="2790830"/>
            <a:ext cx="19855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Моделирование</a:t>
            </a:r>
            <a:endParaRPr lang="ru-RU" sz="2000" dirty="0"/>
          </a:p>
        </p:txBody>
      </p:sp>
      <p:sp>
        <p:nvSpPr>
          <p:cNvPr id="31" name="Подложка3"/>
          <p:cNvSpPr/>
          <p:nvPr/>
        </p:nvSpPr>
        <p:spPr>
          <a:xfrm>
            <a:off x="710722" y="3646030"/>
            <a:ext cx="3657150" cy="104818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8700000" scaled="0"/>
            <a:tileRect/>
          </a:gra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Термин 3 черный"/>
          <p:cNvSpPr txBox="1"/>
          <p:nvPr/>
        </p:nvSpPr>
        <p:spPr>
          <a:xfrm>
            <a:off x="1741511" y="3970066"/>
            <a:ext cx="2420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Натурная модель</a:t>
            </a:r>
            <a:endParaRPr lang="ru-RU" sz="2000" dirty="0"/>
          </a:p>
        </p:txBody>
      </p:sp>
      <p:sp>
        <p:nvSpPr>
          <p:cNvPr id="34" name="Подложка4"/>
          <p:cNvSpPr/>
          <p:nvPr/>
        </p:nvSpPr>
        <p:spPr>
          <a:xfrm>
            <a:off x="710722" y="4775722"/>
            <a:ext cx="3657150" cy="104818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8700000" scaled="0"/>
            <a:tileRect/>
          </a:gra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Термин 4 черный"/>
          <p:cNvSpPr txBox="1"/>
          <p:nvPr/>
        </p:nvSpPr>
        <p:spPr>
          <a:xfrm>
            <a:off x="1725516" y="4910013"/>
            <a:ext cx="2365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Информационная модель</a:t>
            </a:r>
            <a:endParaRPr lang="ru-RU" sz="2000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4586263" y="1340769"/>
            <a:ext cx="3962608" cy="4564568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8700000" scaled="0"/>
            <a:tileRect/>
          </a:gra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76326" y="1554030"/>
            <a:ext cx="3605362" cy="4176464"/>
          </a:xfrm>
          <a:prstGeom prst="roundRect">
            <a:avLst/>
          </a:prstGeom>
          <a:gradFill>
            <a:gsLst>
              <a:gs pos="12000">
                <a:srgbClr val="37441C"/>
              </a:gs>
              <a:gs pos="1000">
                <a:srgbClr val="92D050"/>
              </a:gs>
              <a:gs pos="87000">
                <a:srgbClr val="37441C"/>
              </a:gs>
              <a:gs pos="100000">
                <a:schemeClr val="accent3">
                  <a:lumMod val="75000"/>
                </a:schemeClr>
              </a:gs>
            </a:gsLst>
            <a:lin ang="87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уга 37"/>
          <p:cNvSpPr/>
          <p:nvPr/>
        </p:nvSpPr>
        <p:spPr>
          <a:xfrm>
            <a:off x="7611720" y="1746237"/>
            <a:ext cx="610125" cy="704514"/>
          </a:xfrm>
          <a:prstGeom prst="arc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10800000">
            <a:off x="4927129" y="4825847"/>
            <a:ext cx="610125" cy="704514"/>
          </a:xfrm>
          <a:prstGeom prst="arc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Желтая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286" y="1397318"/>
            <a:ext cx="972000" cy="972000"/>
          </a:xfrm>
          <a:prstGeom prst="rect">
            <a:avLst/>
          </a:prstGeom>
        </p:spPr>
      </p:pic>
      <p:pic>
        <p:nvPicPr>
          <p:cNvPr id="47" name="Желтая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286" y="4832272"/>
            <a:ext cx="972000" cy="972000"/>
          </a:xfrm>
          <a:prstGeom prst="rect">
            <a:avLst/>
          </a:prstGeom>
        </p:spPr>
      </p:pic>
      <p:pic>
        <p:nvPicPr>
          <p:cNvPr id="46" name="Желтая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286" y="3702580"/>
            <a:ext cx="972000" cy="972000"/>
          </a:xfrm>
          <a:prstGeom prst="rect">
            <a:avLst/>
          </a:prstGeom>
        </p:spPr>
      </p:pic>
      <p:pic>
        <p:nvPicPr>
          <p:cNvPr id="40" name="Желтая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0399" y="2533160"/>
            <a:ext cx="972000" cy="972000"/>
          </a:xfrm>
          <a:prstGeom prst="rect">
            <a:avLst/>
          </a:prstGeom>
        </p:spPr>
      </p:pic>
      <p:pic>
        <p:nvPicPr>
          <p:cNvPr id="35" name="Серая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798" y="4832272"/>
            <a:ext cx="972000" cy="972000"/>
          </a:xfrm>
          <a:prstGeom prst="rect">
            <a:avLst/>
          </a:prstGeom>
        </p:spPr>
      </p:pic>
      <p:pic>
        <p:nvPicPr>
          <p:cNvPr id="26" name="Серая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6119" y="2524575"/>
            <a:ext cx="972000" cy="972000"/>
          </a:xfrm>
          <a:prstGeom prst="rect">
            <a:avLst/>
          </a:prstGeom>
        </p:spPr>
      </p:pic>
      <p:pic>
        <p:nvPicPr>
          <p:cNvPr id="32" name="Серая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9798" y="3702580"/>
            <a:ext cx="972000" cy="972000"/>
          </a:xfrm>
          <a:prstGeom prst="rect">
            <a:avLst/>
          </a:prstGeom>
        </p:spPr>
      </p:pic>
      <p:pic>
        <p:nvPicPr>
          <p:cNvPr id="41" name="Серая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286" y="1395396"/>
            <a:ext cx="972000" cy="972000"/>
          </a:xfrm>
          <a:prstGeom prst="rect">
            <a:avLst/>
          </a:prstGeom>
        </p:spPr>
      </p:pic>
      <p:sp>
        <p:nvSpPr>
          <p:cNvPr id="13" name="Определение1"/>
          <p:cNvSpPr txBox="1"/>
          <p:nvPr/>
        </p:nvSpPr>
        <p:spPr>
          <a:xfrm>
            <a:off x="4761854" y="3027800"/>
            <a:ext cx="3636000" cy="13234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B6DF89"/>
                </a:solidFill>
              </a:rPr>
              <a:t>Новый </a:t>
            </a:r>
            <a:r>
              <a:rPr lang="ru-RU" sz="2000" dirty="0">
                <a:solidFill>
                  <a:srgbClr val="B6DF89"/>
                </a:solidFill>
              </a:rPr>
              <a:t>объект, который имеет свойства </a:t>
            </a:r>
            <a:r>
              <a:rPr lang="ru-RU" sz="2000" dirty="0" smtClean="0">
                <a:solidFill>
                  <a:srgbClr val="B6DF89"/>
                </a:solidFill>
              </a:rPr>
              <a:t>данного объекта</a:t>
            </a:r>
            <a:r>
              <a:rPr lang="ru-RU" sz="2000" dirty="0">
                <a:solidFill>
                  <a:srgbClr val="B6DF89"/>
                </a:solidFill>
              </a:rPr>
              <a:t>, существенные для определённого </a:t>
            </a:r>
            <a:r>
              <a:rPr lang="ru-RU" sz="2000" dirty="0" smtClean="0">
                <a:solidFill>
                  <a:srgbClr val="B6DF89"/>
                </a:solidFill>
              </a:rPr>
              <a:t>исследования </a:t>
            </a:r>
            <a:endParaRPr lang="ru-RU" sz="2000" dirty="0">
              <a:solidFill>
                <a:srgbClr val="B6DF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пределение 4"/>
          <p:cNvSpPr txBox="1"/>
          <p:nvPr/>
        </p:nvSpPr>
        <p:spPr>
          <a:xfrm>
            <a:off x="4761854" y="3181688"/>
            <a:ext cx="363600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B6DF89"/>
                </a:solidFill>
              </a:rPr>
              <a:t>Описание </a:t>
            </a:r>
            <a:r>
              <a:rPr lang="ru-RU" sz="2000" dirty="0">
                <a:solidFill>
                  <a:srgbClr val="B6DF89"/>
                </a:solidFill>
              </a:rPr>
              <a:t>объекта-оригинала </a:t>
            </a:r>
            <a:r>
              <a:rPr lang="ru-RU" sz="2000" dirty="0" smtClean="0">
                <a:solidFill>
                  <a:srgbClr val="B6DF89"/>
                </a:solidFill>
              </a:rPr>
              <a:t>на одном </a:t>
            </a:r>
            <a:r>
              <a:rPr lang="ru-RU" sz="2000" dirty="0">
                <a:solidFill>
                  <a:srgbClr val="B6DF89"/>
                </a:solidFill>
              </a:rPr>
              <a:t>из языков кодирования информации</a:t>
            </a:r>
            <a:endParaRPr lang="ru-RU" sz="2000" dirty="0">
              <a:solidFill>
                <a:srgbClr val="B6DF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пределение 2"/>
          <p:cNvSpPr txBox="1"/>
          <p:nvPr/>
        </p:nvSpPr>
        <p:spPr>
          <a:xfrm>
            <a:off x="4761854" y="3181688"/>
            <a:ext cx="363600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B6DF89"/>
                </a:solidFill>
              </a:rPr>
              <a:t>Метод </a:t>
            </a:r>
            <a:r>
              <a:rPr lang="ru-RU" sz="2000" dirty="0">
                <a:solidFill>
                  <a:srgbClr val="B6DF89"/>
                </a:solidFill>
              </a:rPr>
              <a:t>познания, заключающийся в </a:t>
            </a:r>
            <a:r>
              <a:rPr lang="ru-RU" sz="2000" dirty="0" smtClean="0">
                <a:solidFill>
                  <a:srgbClr val="B6DF89"/>
                </a:solidFill>
              </a:rPr>
              <a:t>создании и </a:t>
            </a:r>
            <a:r>
              <a:rPr lang="ru-RU" sz="2000" dirty="0">
                <a:solidFill>
                  <a:srgbClr val="B6DF89"/>
                </a:solidFill>
              </a:rPr>
              <a:t>исследовании моделей</a:t>
            </a:r>
            <a:endParaRPr lang="ru-RU" sz="2000" dirty="0">
              <a:solidFill>
                <a:srgbClr val="B6DF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пределение 3"/>
          <p:cNvSpPr txBox="1"/>
          <p:nvPr/>
        </p:nvSpPr>
        <p:spPr>
          <a:xfrm>
            <a:off x="4761854" y="2720023"/>
            <a:ext cx="3636000" cy="19389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B6DF89"/>
                </a:solidFill>
              </a:rPr>
              <a:t>Р</a:t>
            </a:r>
            <a:r>
              <a:rPr lang="ru-RU" sz="2000" dirty="0" smtClean="0">
                <a:solidFill>
                  <a:srgbClr val="B6DF89"/>
                </a:solidFill>
              </a:rPr>
              <a:t>еальный </a:t>
            </a:r>
            <a:r>
              <a:rPr lang="ru-RU" sz="2000" dirty="0">
                <a:solidFill>
                  <a:srgbClr val="B6DF89"/>
                </a:solidFill>
              </a:rPr>
              <a:t>предмет, </a:t>
            </a:r>
            <a:r>
              <a:rPr lang="ru-RU" sz="2000" dirty="0" smtClean="0">
                <a:solidFill>
                  <a:srgbClr val="B6DF89"/>
                </a:solidFill>
              </a:rPr>
              <a:t>в уменьшенном </a:t>
            </a:r>
            <a:r>
              <a:rPr lang="ru-RU" sz="2000" dirty="0">
                <a:solidFill>
                  <a:srgbClr val="B6DF89"/>
                </a:solidFill>
              </a:rPr>
              <a:t>или увеличенном виде воспроизводящий </a:t>
            </a:r>
            <a:r>
              <a:rPr lang="ru-RU" sz="2000" dirty="0" smtClean="0">
                <a:solidFill>
                  <a:srgbClr val="B6DF89"/>
                </a:solidFill>
              </a:rPr>
              <a:t> внешний </a:t>
            </a:r>
            <a:r>
              <a:rPr lang="ru-RU" sz="2000" dirty="0">
                <a:solidFill>
                  <a:srgbClr val="B6DF89"/>
                </a:solidFill>
              </a:rPr>
              <a:t>вид, структуру или поведение моделируемого объекта</a:t>
            </a:r>
            <a:endParaRPr lang="ru-RU" sz="2000" dirty="0">
              <a:solidFill>
                <a:srgbClr val="B6DF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Термин 1 белый"/>
          <p:cNvSpPr txBox="1"/>
          <p:nvPr/>
        </p:nvSpPr>
        <p:spPr>
          <a:xfrm>
            <a:off x="1750286" y="1664804"/>
            <a:ext cx="10477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Модель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3" name="Термин 2 белый"/>
          <p:cNvSpPr txBox="1"/>
          <p:nvPr/>
        </p:nvSpPr>
        <p:spPr>
          <a:xfrm>
            <a:off x="1724635" y="2790830"/>
            <a:ext cx="19855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Моделирование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4" name="Термин 3 белый"/>
          <p:cNvSpPr txBox="1"/>
          <p:nvPr/>
        </p:nvSpPr>
        <p:spPr>
          <a:xfrm>
            <a:off x="1741511" y="3970066"/>
            <a:ext cx="24207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Натурная модель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5" name="Термин 4 белый"/>
          <p:cNvSpPr txBox="1"/>
          <p:nvPr/>
        </p:nvSpPr>
        <p:spPr>
          <a:xfrm>
            <a:off x="1725516" y="4910013"/>
            <a:ext cx="2365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Информационная модель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" name="Определение 0"/>
          <p:cNvSpPr/>
          <p:nvPr/>
        </p:nvSpPr>
        <p:spPr>
          <a:xfrm>
            <a:off x="4776326" y="2566135"/>
            <a:ext cx="3636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B6DF89"/>
                </a:solidFill>
              </a:rPr>
              <a:t>В информатике рассматриваются общие подходы к созданию и использованию информационных моделей, связанные с использованием компьютерной техники.</a:t>
            </a:r>
            <a:endParaRPr lang="ru-RU" sz="2000" dirty="0">
              <a:solidFill>
                <a:srgbClr val="B6DF89"/>
              </a:solidFill>
              <a:cs typeface="Arial" panose="020B0604020202020204" pitchFamily="34" charset="0"/>
            </a:endParaRPr>
          </a:p>
        </p:txBody>
      </p:sp>
      <p:pic>
        <p:nvPicPr>
          <p:cNvPr id="48" name="Рисунок 47" descr="клик.png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1084286" y="5957936"/>
            <a:ext cx="360000" cy="495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825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3" grpId="2"/>
      <p:bldP spid="13" grpId="3"/>
      <p:bldP spid="13" grpId="4"/>
      <p:bldP spid="18" grpId="0"/>
      <p:bldP spid="18" grpId="1"/>
      <p:bldP spid="18" grpId="2"/>
      <p:bldP spid="18" grpId="3"/>
      <p:bldP spid="18" grpId="4"/>
      <p:bldP spid="14" grpId="0"/>
      <p:bldP spid="14" grpId="1"/>
      <p:bldP spid="14" grpId="2"/>
      <p:bldP spid="14" grpId="3"/>
      <p:bldP spid="14" grpId="4"/>
      <p:bldP spid="16" grpId="0"/>
      <p:bldP spid="16" grpId="1"/>
      <p:bldP spid="16" grpId="2"/>
      <p:bldP spid="16" grpId="3"/>
      <p:bldP spid="16" grpId="4"/>
      <p:bldP spid="42" grpId="0"/>
      <p:bldP spid="42" grpId="1"/>
      <p:bldP spid="42" grpId="2"/>
      <p:bldP spid="42" grpId="3"/>
      <p:bldP spid="42" grpId="4"/>
      <p:bldP spid="43" grpId="0"/>
      <p:bldP spid="43" grpId="1"/>
      <p:bldP spid="43" grpId="2"/>
      <p:bldP spid="43" grpId="3"/>
      <p:bldP spid="43" grpId="4"/>
      <p:bldP spid="44" grpId="0"/>
      <p:bldP spid="44" grpId="1"/>
      <p:bldP spid="44" grpId="2"/>
      <p:bldP spid="44" grpId="3"/>
      <p:bldP spid="44" grpId="4"/>
      <p:bldP spid="45" grpId="0"/>
      <p:bldP spid="45" grpId="1"/>
      <p:bldP spid="45" grpId="2"/>
      <p:bldP spid="45" grpId="3"/>
      <p:bldP spid="45" grpId="4"/>
      <p:bldP spid="2" grpId="0"/>
      <p:bldP spid="2" grpId="1"/>
      <p:bldP spid="2" grpId="2"/>
      <p:bldP spid="2" grpId="3"/>
      <p:bldP spid="2" grpId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Прямоугольник 143"/>
          <p:cNvSpPr/>
          <p:nvPr/>
        </p:nvSpPr>
        <p:spPr>
          <a:xfrm>
            <a:off x="1979712" y="1719606"/>
            <a:ext cx="6696744" cy="2192763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 anchorCtr="0"/>
          <a:lstStyle/>
          <a:p>
            <a:r>
              <a:rPr lang="ru-RU" sz="2000" dirty="0" smtClean="0"/>
              <a:t>Невзвешенный </a:t>
            </a:r>
            <a:endParaRPr lang="ru-RU" sz="2000" dirty="0"/>
          </a:p>
        </p:txBody>
      </p:sp>
      <p:sp>
        <p:nvSpPr>
          <p:cNvPr id="145" name="Прямоугольник 144"/>
          <p:cNvSpPr/>
          <p:nvPr/>
        </p:nvSpPr>
        <p:spPr>
          <a:xfrm>
            <a:off x="1979712" y="3911400"/>
            <a:ext cx="6696744" cy="2158289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 anchorCtr="0"/>
          <a:lstStyle/>
          <a:p>
            <a:r>
              <a:rPr lang="ru-RU" sz="2000" dirty="0" smtClean="0"/>
              <a:t>Взвешенный</a:t>
            </a:r>
            <a:endParaRPr lang="ru-RU" sz="2000" dirty="0"/>
          </a:p>
        </p:txBody>
      </p:sp>
      <p:sp>
        <p:nvSpPr>
          <p:cNvPr id="143" name="Прямоугольник 142"/>
          <p:cNvSpPr/>
          <p:nvPr/>
        </p:nvSpPr>
        <p:spPr>
          <a:xfrm>
            <a:off x="6334266" y="1215550"/>
            <a:ext cx="2342190" cy="4854139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ru-RU" sz="2000" dirty="0" smtClean="0"/>
              <a:t>Ориентированный </a:t>
            </a:r>
            <a:endParaRPr lang="ru-RU" sz="2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842905" y="1215550"/>
            <a:ext cx="2492978" cy="4854139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ru-RU" sz="2000" dirty="0"/>
              <a:t>Неориентированный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r>
              <a:rPr lang="ru-RU" dirty="0" smtClean="0"/>
              <a:t>раф – набор элементов (вершин) с набор отношений между ними.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4060849" y="1847260"/>
            <a:ext cx="2088976" cy="1957173"/>
            <a:chOff x="683568" y="1744556"/>
            <a:chExt cx="2412739" cy="2260508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683568" y="1744556"/>
              <a:ext cx="2412739" cy="2260508"/>
            </a:xfrm>
            <a:prstGeom prst="roundRect">
              <a:avLst>
                <a:gd name="adj" fmla="val 5813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Овал 3"/>
            <p:cNvSpPr/>
            <p:nvPr/>
          </p:nvSpPr>
          <p:spPr>
            <a:xfrm>
              <a:off x="1408016" y="1848200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2416128" y="2352256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1468504" y="2903997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2416128" y="3432376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759944" y="3432376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" name="Прямая соединительная линия 9"/>
            <p:cNvCxnSpPr>
              <a:stCxn id="8" idx="0"/>
              <a:endCxn id="4" idx="3"/>
            </p:cNvCxnSpPr>
            <p:nvPr/>
          </p:nvCxnSpPr>
          <p:spPr>
            <a:xfrm flipV="1">
              <a:off x="975968" y="2216976"/>
              <a:ext cx="495320" cy="12154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2" name="Прямая соединительная линия 11"/>
            <p:cNvCxnSpPr>
              <a:stCxn id="4" idx="6"/>
              <a:endCxn id="5" idx="1"/>
            </p:cNvCxnSpPr>
            <p:nvPr/>
          </p:nvCxnSpPr>
          <p:spPr>
            <a:xfrm>
              <a:off x="1840064" y="2064224"/>
              <a:ext cx="639336" cy="351304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" name="Прямая соединительная линия 13"/>
            <p:cNvCxnSpPr>
              <a:stCxn id="6" idx="0"/>
              <a:endCxn id="4" idx="4"/>
            </p:cNvCxnSpPr>
            <p:nvPr/>
          </p:nvCxnSpPr>
          <p:spPr>
            <a:xfrm flipH="1" flipV="1">
              <a:off x="1624040" y="2280248"/>
              <a:ext cx="60488" cy="623749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Прямая соединительная линия 17"/>
            <p:cNvCxnSpPr>
              <a:stCxn id="5" idx="3"/>
              <a:endCxn id="6" idx="7"/>
            </p:cNvCxnSpPr>
            <p:nvPr/>
          </p:nvCxnSpPr>
          <p:spPr>
            <a:xfrm flipH="1">
              <a:off x="1837280" y="2721032"/>
              <a:ext cx="642120" cy="246237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Прямая соединительная линия 20"/>
            <p:cNvCxnSpPr>
              <a:stCxn id="8" idx="6"/>
              <a:endCxn id="7" idx="2"/>
            </p:cNvCxnSpPr>
            <p:nvPr/>
          </p:nvCxnSpPr>
          <p:spPr>
            <a:xfrm>
              <a:off x="1191992" y="3648400"/>
              <a:ext cx="1224136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3662669" y="2223883"/>
            <a:ext cx="820361" cy="408623"/>
          </a:xfrm>
          <a:prstGeom prst="wedgeRoundRectCallout">
            <a:avLst>
              <a:gd name="adj1" fmla="val 50381"/>
              <a:gd name="adj2" fmla="val 121552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Ребро</a:t>
            </a:r>
            <a:endParaRPr lang="ru-RU" dirty="0"/>
          </a:p>
        </p:txBody>
      </p:sp>
      <p:grpSp>
        <p:nvGrpSpPr>
          <p:cNvPr id="41" name="Группа 40"/>
          <p:cNvGrpSpPr/>
          <p:nvPr/>
        </p:nvGrpSpPr>
        <p:grpSpPr>
          <a:xfrm>
            <a:off x="6497106" y="1850050"/>
            <a:ext cx="2088976" cy="1957173"/>
            <a:chOff x="683568" y="1744556"/>
            <a:chExt cx="2412739" cy="2260508"/>
          </a:xfrm>
        </p:grpSpPr>
        <p:sp>
          <p:nvSpPr>
            <p:cNvPr id="42" name="Скругленный прямоугольник 41"/>
            <p:cNvSpPr/>
            <p:nvPr/>
          </p:nvSpPr>
          <p:spPr>
            <a:xfrm>
              <a:off x="683568" y="1744556"/>
              <a:ext cx="2412739" cy="2260508"/>
            </a:xfrm>
            <a:prstGeom prst="roundRect">
              <a:avLst>
                <a:gd name="adj" fmla="val 5813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1408016" y="1848200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2416128" y="2352256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1468504" y="2903997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2416128" y="3432376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759944" y="3432376"/>
              <a:ext cx="432048" cy="43204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8" name="Прямая соединительная линия 47"/>
            <p:cNvCxnSpPr>
              <a:stCxn id="47" idx="0"/>
              <a:endCxn id="43" idx="3"/>
            </p:cNvCxnSpPr>
            <p:nvPr/>
          </p:nvCxnSpPr>
          <p:spPr>
            <a:xfrm flipV="1">
              <a:off x="975968" y="2216976"/>
              <a:ext cx="495320" cy="121540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49" name="Прямая соединительная линия 48"/>
            <p:cNvCxnSpPr>
              <a:stCxn id="43" idx="6"/>
              <a:endCxn id="44" idx="1"/>
            </p:cNvCxnSpPr>
            <p:nvPr/>
          </p:nvCxnSpPr>
          <p:spPr>
            <a:xfrm>
              <a:off x="1840064" y="2064224"/>
              <a:ext cx="639336" cy="351304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50" name="Прямая соединительная линия 49"/>
            <p:cNvCxnSpPr>
              <a:stCxn id="45" idx="0"/>
              <a:endCxn id="43" idx="4"/>
            </p:cNvCxnSpPr>
            <p:nvPr/>
          </p:nvCxnSpPr>
          <p:spPr>
            <a:xfrm flipH="1" flipV="1">
              <a:off x="1624040" y="2280248"/>
              <a:ext cx="60488" cy="623749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51" name="Прямая соединительная линия 50"/>
            <p:cNvCxnSpPr>
              <a:stCxn id="44" idx="3"/>
              <a:endCxn id="45" idx="7"/>
            </p:cNvCxnSpPr>
            <p:nvPr/>
          </p:nvCxnSpPr>
          <p:spPr>
            <a:xfrm flipH="1">
              <a:off x="1837280" y="2721032"/>
              <a:ext cx="642120" cy="246237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52" name="Прямая соединительная линия 51"/>
            <p:cNvCxnSpPr>
              <a:stCxn id="47" idx="6"/>
              <a:endCxn id="46" idx="2"/>
            </p:cNvCxnSpPr>
            <p:nvPr/>
          </p:nvCxnSpPr>
          <p:spPr>
            <a:xfrm>
              <a:off x="1191992" y="3648400"/>
              <a:ext cx="1224136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2" name="Группа 21"/>
          <p:cNvGrpSpPr/>
          <p:nvPr/>
        </p:nvGrpSpPr>
        <p:grpSpPr>
          <a:xfrm>
            <a:off x="4060849" y="4016782"/>
            <a:ext cx="2088976" cy="1957173"/>
            <a:chOff x="3131841" y="4496162"/>
            <a:chExt cx="2088976" cy="1957173"/>
          </a:xfrm>
        </p:grpSpPr>
        <p:grpSp>
          <p:nvGrpSpPr>
            <p:cNvPr id="53" name="Группа 52"/>
            <p:cNvGrpSpPr/>
            <p:nvPr/>
          </p:nvGrpSpPr>
          <p:grpSpPr>
            <a:xfrm>
              <a:off x="3131841" y="4496162"/>
              <a:ext cx="2088976" cy="1957173"/>
              <a:chOff x="683568" y="1744556"/>
              <a:chExt cx="2412739" cy="2260508"/>
            </a:xfrm>
          </p:grpSpPr>
          <p:sp>
            <p:nvSpPr>
              <p:cNvPr id="54" name="Скругленный прямоугольник 53"/>
              <p:cNvSpPr/>
              <p:nvPr/>
            </p:nvSpPr>
            <p:spPr>
              <a:xfrm>
                <a:off x="683568" y="1744556"/>
                <a:ext cx="2412739" cy="2260508"/>
              </a:xfrm>
              <a:prstGeom prst="roundRect">
                <a:avLst>
                  <a:gd name="adj" fmla="val 5813"/>
                </a:avLst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6" name="Овал 75"/>
              <p:cNvSpPr/>
              <p:nvPr/>
            </p:nvSpPr>
            <p:spPr>
              <a:xfrm>
                <a:off x="1408016" y="1848200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9" name="Овал 78"/>
              <p:cNvSpPr/>
              <p:nvPr/>
            </p:nvSpPr>
            <p:spPr>
              <a:xfrm>
                <a:off x="2416128" y="2352256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0" name="Овал 79"/>
              <p:cNvSpPr/>
              <p:nvPr/>
            </p:nvSpPr>
            <p:spPr>
              <a:xfrm>
                <a:off x="1468504" y="2903997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1" name="Овал 80"/>
              <p:cNvSpPr/>
              <p:nvPr/>
            </p:nvSpPr>
            <p:spPr>
              <a:xfrm>
                <a:off x="2416128" y="3432376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2" name="Овал 81"/>
              <p:cNvSpPr/>
              <p:nvPr/>
            </p:nvSpPr>
            <p:spPr>
              <a:xfrm>
                <a:off x="759944" y="3432376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83" name="Прямая соединительная линия 82"/>
              <p:cNvCxnSpPr>
                <a:stCxn id="82" idx="0"/>
                <a:endCxn id="76" idx="3"/>
              </p:cNvCxnSpPr>
              <p:nvPr/>
            </p:nvCxnSpPr>
            <p:spPr>
              <a:xfrm flipV="1">
                <a:off x="975968" y="2216976"/>
                <a:ext cx="495320" cy="12154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4" name="Прямая соединительная линия 83"/>
              <p:cNvCxnSpPr>
                <a:stCxn id="76" idx="6"/>
                <a:endCxn id="79" idx="1"/>
              </p:cNvCxnSpPr>
              <p:nvPr/>
            </p:nvCxnSpPr>
            <p:spPr>
              <a:xfrm>
                <a:off x="1840064" y="2064224"/>
                <a:ext cx="639336" cy="351304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5" name="Прямая соединительная линия 84"/>
              <p:cNvCxnSpPr>
                <a:stCxn id="80" idx="0"/>
                <a:endCxn id="76" idx="4"/>
              </p:cNvCxnSpPr>
              <p:nvPr/>
            </p:nvCxnSpPr>
            <p:spPr>
              <a:xfrm flipH="1" flipV="1">
                <a:off x="1624040" y="2280248"/>
                <a:ext cx="60488" cy="623749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6" name="Прямая соединительная линия 85"/>
              <p:cNvCxnSpPr>
                <a:stCxn id="79" idx="3"/>
                <a:endCxn id="80" idx="7"/>
              </p:cNvCxnSpPr>
              <p:nvPr/>
            </p:nvCxnSpPr>
            <p:spPr>
              <a:xfrm flipH="1">
                <a:off x="1837280" y="2721032"/>
                <a:ext cx="642120" cy="246237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7" name="Прямая соединительная линия 86"/>
              <p:cNvCxnSpPr>
                <a:stCxn id="82" idx="6"/>
                <a:endCxn id="81" idx="2"/>
              </p:cNvCxnSpPr>
              <p:nvPr/>
            </p:nvCxnSpPr>
            <p:spPr>
              <a:xfrm>
                <a:off x="1191992" y="3648400"/>
                <a:ext cx="1224136" cy="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3287415" y="5169706"/>
              <a:ext cx="4292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10</a:t>
              </a:r>
              <a:endParaRPr lang="ru-RU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938480" y="5024969"/>
              <a:ext cx="2612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3</a:t>
              </a:r>
              <a:endParaRPr lang="ru-RU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4342297" y="4648337"/>
              <a:ext cx="2612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8</a:t>
              </a:r>
              <a:endParaRPr lang="ru-RU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304533" y="5381401"/>
              <a:ext cx="6067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40</a:t>
              </a:r>
              <a:endParaRPr lang="ru-RU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950549" y="5860006"/>
              <a:ext cx="4781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17</a:t>
              </a:r>
              <a:endParaRPr lang="ru-RU" dirty="0"/>
            </a:p>
          </p:txBody>
        </p:sp>
      </p:grpSp>
      <p:grpSp>
        <p:nvGrpSpPr>
          <p:cNvPr id="124" name="Группа 123"/>
          <p:cNvGrpSpPr/>
          <p:nvPr/>
        </p:nvGrpSpPr>
        <p:grpSpPr>
          <a:xfrm>
            <a:off x="6502190" y="4026024"/>
            <a:ext cx="2088976" cy="1957173"/>
            <a:chOff x="3131841" y="4496162"/>
            <a:chExt cx="2088976" cy="1957173"/>
          </a:xfrm>
        </p:grpSpPr>
        <p:grpSp>
          <p:nvGrpSpPr>
            <p:cNvPr id="125" name="Группа 124"/>
            <p:cNvGrpSpPr/>
            <p:nvPr/>
          </p:nvGrpSpPr>
          <p:grpSpPr>
            <a:xfrm>
              <a:off x="3131841" y="4496162"/>
              <a:ext cx="2088976" cy="1957173"/>
              <a:chOff x="683568" y="1744556"/>
              <a:chExt cx="2412739" cy="2260508"/>
            </a:xfrm>
          </p:grpSpPr>
          <p:sp>
            <p:nvSpPr>
              <p:cNvPr id="131" name="Скругленный прямоугольник 130"/>
              <p:cNvSpPr/>
              <p:nvPr/>
            </p:nvSpPr>
            <p:spPr>
              <a:xfrm>
                <a:off x="683568" y="1744556"/>
                <a:ext cx="2412739" cy="2260508"/>
              </a:xfrm>
              <a:prstGeom prst="roundRect">
                <a:avLst>
                  <a:gd name="adj" fmla="val 5813"/>
                </a:avLst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2" name="Овал 131"/>
              <p:cNvSpPr/>
              <p:nvPr/>
            </p:nvSpPr>
            <p:spPr>
              <a:xfrm>
                <a:off x="1408016" y="1848200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3" name="Овал 132"/>
              <p:cNvSpPr/>
              <p:nvPr/>
            </p:nvSpPr>
            <p:spPr>
              <a:xfrm>
                <a:off x="2416128" y="2352256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4" name="Овал 133"/>
              <p:cNvSpPr/>
              <p:nvPr/>
            </p:nvSpPr>
            <p:spPr>
              <a:xfrm>
                <a:off x="1468504" y="2903997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5" name="Овал 134"/>
              <p:cNvSpPr/>
              <p:nvPr/>
            </p:nvSpPr>
            <p:spPr>
              <a:xfrm>
                <a:off x="2416128" y="3432376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6" name="Овал 135"/>
              <p:cNvSpPr/>
              <p:nvPr/>
            </p:nvSpPr>
            <p:spPr>
              <a:xfrm>
                <a:off x="759944" y="3432376"/>
                <a:ext cx="432048" cy="432048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37" name="Прямая соединительная линия 136"/>
              <p:cNvCxnSpPr>
                <a:stCxn id="136" idx="0"/>
                <a:endCxn id="132" idx="3"/>
              </p:cNvCxnSpPr>
              <p:nvPr/>
            </p:nvCxnSpPr>
            <p:spPr>
              <a:xfrm flipV="1">
                <a:off x="975968" y="2216976"/>
                <a:ext cx="495320" cy="121540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8" name="Прямая соединительная линия 137"/>
              <p:cNvCxnSpPr>
                <a:stCxn id="132" idx="6"/>
                <a:endCxn id="133" idx="1"/>
              </p:cNvCxnSpPr>
              <p:nvPr/>
            </p:nvCxnSpPr>
            <p:spPr>
              <a:xfrm>
                <a:off x="1840064" y="2064224"/>
                <a:ext cx="639336" cy="351304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39" name="Прямая соединительная линия 138"/>
              <p:cNvCxnSpPr>
                <a:stCxn id="134" idx="0"/>
                <a:endCxn id="132" idx="4"/>
              </p:cNvCxnSpPr>
              <p:nvPr/>
            </p:nvCxnSpPr>
            <p:spPr>
              <a:xfrm flipH="1" flipV="1">
                <a:off x="1624040" y="2280248"/>
                <a:ext cx="60488" cy="623749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0" name="Прямая соединительная линия 139"/>
              <p:cNvCxnSpPr>
                <a:stCxn id="133" idx="3"/>
                <a:endCxn id="134" idx="7"/>
              </p:cNvCxnSpPr>
              <p:nvPr/>
            </p:nvCxnSpPr>
            <p:spPr>
              <a:xfrm flipH="1">
                <a:off x="1837280" y="2721032"/>
                <a:ext cx="642120" cy="246237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1" name="Прямая соединительная линия 140"/>
              <p:cNvCxnSpPr>
                <a:stCxn id="136" idx="6"/>
                <a:endCxn id="135" idx="2"/>
              </p:cNvCxnSpPr>
              <p:nvPr/>
            </p:nvCxnSpPr>
            <p:spPr>
              <a:xfrm>
                <a:off x="1191992" y="3648400"/>
                <a:ext cx="1224136" cy="0"/>
              </a:xfrm>
              <a:prstGeom prst="line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126" name="TextBox 125"/>
            <p:cNvSpPr txBox="1"/>
            <p:nvPr/>
          </p:nvSpPr>
          <p:spPr>
            <a:xfrm>
              <a:off x="3261035" y="5173664"/>
              <a:ext cx="4292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10</a:t>
              </a:r>
              <a:endParaRPr lang="ru-RU" dirty="0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938480" y="5024969"/>
              <a:ext cx="2612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3</a:t>
              </a:r>
              <a:endParaRPr lang="ru-RU" dirty="0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342297" y="4648337"/>
              <a:ext cx="2612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8</a:t>
              </a:r>
              <a:endParaRPr lang="ru-RU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4304533" y="5381401"/>
              <a:ext cx="6067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40</a:t>
              </a:r>
              <a:endParaRPr lang="ru-RU" dirty="0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3950549" y="5860006"/>
              <a:ext cx="4781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17</a:t>
              </a:r>
              <a:endParaRPr lang="ru-RU" dirty="0"/>
            </a:p>
          </p:txBody>
        </p:sp>
      </p:grpSp>
      <p:cxnSp>
        <p:nvCxnSpPr>
          <p:cNvPr id="24" name="Прямая соединительная линия 23"/>
          <p:cNvCxnSpPr>
            <a:stCxn id="4" idx="3"/>
            <a:endCxn id="8" idx="0"/>
          </p:cNvCxnSpPr>
          <p:nvPr/>
        </p:nvCxnSpPr>
        <p:spPr>
          <a:xfrm flipH="1">
            <a:off x="4314012" y="2256286"/>
            <a:ext cx="428854" cy="10523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>
            <a:stCxn id="47" idx="0"/>
            <a:endCxn id="43" idx="3"/>
          </p:cNvCxnSpPr>
          <p:nvPr/>
        </p:nvCxnSpPr>
        <p:spPr>
          <a:xfrm flipV="1">
            <a:off x="6750269" y="2259076"/>
            <a:ext cx="428854" cy="1052307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6239408" y="2236569"/>
            <a:ext cx="660905" cy="408623"/>
          </a:xfrm>
          <a:prstGeom prst="wedgeRoundRectCallout">
            <a:avLst>
              <a:gd name="adj1" fmla="val 50381"/>
              <a:gd name="adj2" fmla="val 121552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Дуга</a:t>
            </a:r>
            <a:endParaRPr lang="ru-RU" dirty="0"/>
          </a:p>
        </p:txBody>
      </p:sp>
      <p:sp>
        <p:nvSpPr>
          <p:cNvPr id="148" name="TextBox 147"/>
          <p:cNvSpPr txBox="1"/>
          <p:nvPr/>
        </p:nvSpPr>
        <p:spPr>
          <a:xfrm>
            <a:off x="3076724" y="4241323"/>
            <a:ext cx="1202824" cy="408623"/>
          </a:xfrm>
          <a:prstGeom prst="wedgeRoundRectCallout">
            <a:avLst>
              <a:gd name="adj1" fmla="val 50553"/>
              <a:gd name="adj2" fmla="val 90472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Вес ребра</a:t>
            </a:r>
            <a:endParaRPr lang="ru-RU" dirty="0"/>
          </a:p>
        </p:txBody>
      </p:sp>
      <p:sp>
        <p:nvSpPr>
          <p:cNvPr id="149" name="TextBox 148"/>
          <p:cNvSpPr txBox="1"/>
          <p:nvPr/>
        </p:nvSpPr>
        <p:spPr>
          <a:xfrm>
            <a:off x="4216423" y="4690326"/>
            <a:ext cx="42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10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674973" y="4105262"/>
            <a:ext cx="429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19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5223379" y="3786842"/>
            <a:ext cx="1523224" cy="408623"/>
          </a:xfrm>
          <a:prstGeom prst="wedgeRoundRectCallout">
            <a:avLst>
              <a:gd name="adj1" fmla="val -68758"/>
              <a:gd name="adj2" fmla="val 56284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Вес вершины</a:t>
            </a:r>
            <a:endParaRPr lang="ru-RU" dirty="0"/>
          </a:p>
        </p:txBody>
      </p:sp>
      <p:sp>
        <p:nvSpPr>
          <p:cNvPr id="152" name="TextBox 151"/>
          <p:cNvSpPr txBox="1"/>
          <p:nvPr/>
        </p:nvSpPr>
        <p:spPr>
          <a:xfrm>
            <a:off x="5281359" y="1628508"/>
            <a:ext cx="1105503" cy="408623"/>
          </a:xfrm>
          <a:prstGeom prst="wedgeRoundRectCallout">
            <a:avLst>
              <a:gd name="adj1" fmla="val -74838"/>
              <a:gd name="adj2" fmla="val 53176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Вершина</a:t>
            </a:r>
            <a:endParaRPr lang="ru-RU" dirty="0"/>
          </a:p>
        </p:txBody>
      </p:sp>
      <p:sp>
        <p:nvSpPr>
          <p:cNvPr id="153" name="Овал 152"/>
          <p:cNvSpPr/>
          <p:nvPr/>
        </p:nvSpPr>
        <p:spPr>
          <a:xfrm>
            <a:off x="4689288" y="1936368"/>
            <a:ext cx="374072" cy="374072"/>
          </a:xfrm>
          <a:prstGeom prst="ellips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4" name="Прямоугольник 153"/>
          <p:cNvSpPr/>
          <p:nvPr/>
        </p:nvSpPr>
        <p:spPr>
          <a:xfrm>
            <a:off x="1979712" y="1213334"/>
            <a:ext cx="1863194" cy="5055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 anchorCtr="0"/>
          <a:lstStyle/>
          <a:p>
            <a:r>
              <a:rPr lang="ru-RU" sz="2000" dirty="0" smtClean="0"/>
              <a:t>Таблица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26924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4" grpId="1" animBg="1"/>
      <p:bldP spid="144" grpId="2" animBg="1"/>
      <p:bldP spid="144" grpId="3" animBg="1"/>
      <p:bldP spid="145" grpId="0" animBg="1"/>
      <p:bldP spid="145" grpId="1" animBg="1"/>
      <p:bldP spid="143" grpId="0" animBg="1"/>
      <p:bldP spid="143" grpId="1" animBg="1"/>
      <p:bldP spid="143" grpId="2" animBg="1"/>
      <p:bldP spid="143" grpId="3" animBg="1"/>
      <p:bldP spid="20" grpId="0" animBg="1"/>
      <p:bldP spid="20" grpId="1" animBg="1"/>
      <p:bldP spid="20" grpId="2" animBg="1"/>
      <p:bldP spid="20" grpId="3" animBg="1"/>
      <p:bldP spid="13" grpId="0" animBg="1"/>
      <p:bldP spid="13" grpId="1" animBg="1"/>
      <p:bldP spid="147" grpId="0" animBg="1"/>
      <p:bldP spid="147" grpId="1" animBg="1"/>
      <p:bldP spid="148" grpId="0" animBg="1"/>
      <p:bldP spid="148" grpId="1" animBg="1"/>
      <p:bldP spid="149" grpId="0"/>
      <p:bldP spid="149" grpId="1"/>
      <p:bldP spid="150" grpId="0"/>
      <p:bldP spid="150" grpId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1786210"/>
          </a:xfrm>
        </p:spPr>
        <p:txBody>
          <a:bodyPr/>
          <a:lstStyle/>
          <a:p>
            <a:r>
              <a:rPr lang="ru-RU" dirty="0" smtClean="0"/>
              <a:t>Дерево </a:t>
            </a:r>
            <a:r>
              <a:rPr lang="ru-RU" dirty="0" smtClean="0"/>
              <a:t>- </a:t>
            </a:r>
            <a:r>
              <a:rPr lang="ru-RU" dirty="0" smtClean="0"/>
              <a:t>граф, </a:t>
            </a:r>
            <a:r>
              <a:rPr lang="ru-RU" dirty="0" smtClean="0"/>
              <a:t>в </a:t>
            </a:r>
            <a:r>
              <a:rPr lang="ru-RU" dirty="0" smtClean="0"/>
              <a:t>котором </a:t>
            </a:r>
            <a:r>
              <a:rPr lang="ru-RU" dirty="0" smtClean="0"/>
              <a:t>выделен один элемент, а остальные элементы разбиты на непересекающиеся </a:t>
            </a:r>
            <a:r>
              <a:rPr lang="ru-RU" dirty="0" smtClean="0"/>
              <a:t>множества.</a:t>
            </a:r>
            <a:endParaRPr lang="ru-RU" dirty="0"/>
          </a:p>
        </p:txBody>
      </p:sp>
      <p:sp>
        <p:nvSpPr>
          <p:cNvPr id="108" name="Скругленный прямоугольник 107"/>
          <p:cNvSpPr/>
          <p:nvPr/>
        </p:nvSpPr>
        <p:spPr>
          <a:xfrm>
            <a:off x="4889019" y="2977663"/>
            <a:ext cx="4009701" cy="3442857"/>
          </a:xfrm>
          <a:prstGeom prst="roundRect">
            <a:avLst>
              <a:gd name="adj" fmla="val 213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Овал 108"/>
          <p:cNvSpPr/>
          <p:nvPr/>
        </p:nvSpPr>
        <p:spPr>
          <a:xfrm>
            <a:off x="5627291" y="3097930"/>
            <a:ext cx="374072" cy="374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Овал 109"/>
          <p:cNvSpPr/>
          <p:nvPr/>
        </p:nvSpPr>
        <p:spPr>
          <a:xfrm>
            <a:off x="7744258" y="3356987"/>
            <a:ext cx="374072" cy="374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Овал 110"/>
          <p:cNvSpPr/>
          <p:nvPr/>
        </p:nvSpPr>
        <p:spPr>
          <a:xfrm rot="20504583">
            <a:off x="6543887" y="3872985"/>
            <a:ext cx="374072" cy="374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Овал 111"/>
          <p:cNvSpPr/>
          <p:nvPr/>
        </p:nvSpPr>
        <p:spPr>
          <a:xfrm>
            <a:off x="6959339" y="4845708"/>
            <a:ext cx="374072" cy="374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Овал 112"/>
          <p:cNvSpPr/>
          <p:nvPr/>
        </p:nvSpPr>
        <p:spPr>
          <a:xfrm>
            <a:off x="5066183" y="4469527"/>
            <a:ext cx="374072" cy="374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4" name="Прямая соединительная линия 113"/>
          <p:cNvCxnSpPr>
            <a:stCxn id="113" idx="0"/>
            <a:endCxn id="109" idx="3"/>
          </p:cNvCxnSpPr>
          <p:nvPr/>
        </p:nvCxnSpPr>
        <p:spPr>
          <a:xfrm flipV="1">
            <a:off x="5253219" y="3417220"/>
            <a:ext cx="428854" cy="105230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9" name="Овал 118"/>
          <p:cNvSpPr/>
          <p:nvPr/>
        </p:nvSpPr>
        <p:spPr>
          <a:xfrm>
            <a:off x="6396438" y="5892153"/>
            <a:ext cx="374072" cy="374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Овал 119"/>
          <p:cNvSpPr/>
          <p:nvPr/>
        </p:nvSpPr>
        <p:spPr>
          <a:xfrm>
            <a:off x="8302956" y="4406077"/>
            <a:ext cx="374072" cy="374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Овал 120"/>
          <p:cNvSpPr/>
          <p:nvPr/>
        </p:nvSpPr>
        <p:spPr>
          <a:xfrm>
            <a:off x="8147798" y="5751099"/>
            <a:ext cx="374072" cy="37407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2" name="Прямая соединительная линия 121"/>
          <p:cNvCxnSpPr>
            <a:stCxn id="113" idx="5"/>
            <a:endCxn id="119" idx="1"/>
          </p:cNvCxnSpPr>
          <p:nvPr/>
        </p:nvCxnSpPr>
        <p:spPr>
          <a:xfrm>
            <a:off x="5385473" y="4788817"/>
            <a:ext cx="1065747" cy="115811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3" name="Прямая соединительная линия 122"/>
          <p:cNvCxnSpPr>
            <a:stCxn id="120" idx="2"/>
            <a:endCxn id="112" idx="6"/>
          </p:cNvCxnSpPr>
          <p:nvPr/>
        </p:nvCxnSpPr>
        <p:spPr>
          <a:xfrm flipH="1">
            <a:off x="7333411" y="4593113"/>
            <a:ext cx="969545" cy="43963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42" name="Прямая соединительная линия 141"/>
          <p:cNvCxnSpPr>
            <a:stCxn id="121" idx="1"/>
            <a:endCxn id="112" idx="5"/>
          </p:cNvCxnSpPr>
          <p:nvPr/>
        </p:nvCxnSpPr>
        <p:spPr>
          <a:xfrm flipH="1" flipV="1">
            <a:off x="7278629" y="5164998"/>
            <a:ext cx="923951" cy="64088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55" name="Прямая соединительная линия 154"/>
          <p:cNvCxnSpPr>
            <a:stCxn id="112" idx="2"/>
            <a:endCxn id="113" idx="6"/>
          </p:cNvCxnSpPr>
          <p:nvPr/>
        </p:nvCxnSpPr>
        <p:spPr>
          <a:xfrm flipH="1" flipV="1">
            <a:off x="5440255" y="4656563"/>
            <a:ext cx="1519084" cy="37618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8" name="Прямая соединительная линия 117"/>
          <p:cNvCxnSpPr>
            <a:stCxn id="113" idx="6"/>
            <a:endCxn id="111" idx="2"/>
          </p:cNvCxnSpPr>
          <p:nvPr/>
        </p:nvCxnSpPr>
        <p:spPr>
          <a:xfrm flipV="1">
            <a:off x="5440255" y="4118615"/>
            <a:ext cx="1113047" cy="53794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57" name="Прямая соединительная линия 156"/>
          <p:cNvCxnSpPr>
            <a:stCxn id="120" idx="0"/>
            <a:endCxn id="110" idx="5"/>
          </p:cNvCxnSpPr>
          <p:nvPr/>
        </p:nvCxnSpPr>
        <p:spPr>
          <a:xfrm flipH="1" flipV="1">
            <a:off x="8063548" y="3676277"/>
            <a:ext cx="426444" cy="7298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60" name="Овал 159"/>
          <p:cNvSpPr/>
          <p:nvPr/>
        </p:nvSpPr>
        <p:spPr>
          <a:xfrm>
            <a:off x="5066183" y="4469527"/>
            <a:ext cx="374072" cy="374072"/>
          </a:xfrm>
          <a:prstGeom prst="ellips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9" name="TextBox 158"/>
          <p:cNvSpPr txBox="1"/>
          <p:nvPr/>
        </p:nvSpPr>
        <p:spPr>
          <a:xfrm>
            <a:off x="4209000" y="3943373"/>
            <a:ext cx="932675" cy="408623"/>
          </a:xfrm>
          <a:prstGeom prst="wedgeRoundRectCallout">
            <a:avLst>
              <a:gd name="adj1" fmla="val 50553"/>
              <a:gd name="adj2" fmla="val 90472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Корень</a:t>
            </a:r>
            <a:endParaRPr lang="ru-RU" dirty="0"/>
          </a:p>
        </p:txBody>
      </p:sp>
      <p:cxnSp>
        <p:nvCxnSpPr>
          <p:cNvPr id="116" name="Прямая соединительная линия 115"/>
          <p:cNvCxnSpPr>
            <a:stCxn id="111" idx="1"/>
            <a:endCxn id="109" idx="5"/>
          </p:cNvCxnSpPr>
          <p:nvPr/>
        </p:nvCxnSpPr>
        <p:spPr>
          <a:xfrm flipH="1" flipV="1">
            <a:off x="5946581" y="3417220"/>
            <a:ext cx="617313" cy="55863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7" name="Прямая соединительная линия 116"/>
          <p:cNvCxnSpPr>
            <a:stCxn id="110" idx="3"/>
            <a:endCxn id="111" idx="6"/>
          </p:cNvCxnSpPr>
          <p:nvPr/>
        </p:nvCxnSpPr>
        <p:spPr>
          <a:xfrm flipH="1">
            <a:off x="6908544" y="3676277"/>
            <a:ext cx="890496" cy="32515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5" name="Прямая соединительная линия 114"/>
          <p:cNvCxnSpPr>
            <a:stCxn id="109" idx="6"/>
            <a:endCxn id="110" idx="1"/>
          </p:cNvCxnSpPr>
          <p:nvPr/>
        </p:nvCxnSpPr>
        <p:spPr>
          <a:xfrm>
            <a:off x="6001363" y="3284966"/>
            <a:ext cx="1797677" cy="12680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56" name="Прямая соединительная линия 155"/>
          <p:cNvCxnSpPr>
            <a:stCxn id="119" idx="6"/>
            <a:endCxn id="121" idx="3"/>
          </p:cNvCxnSpPr>
          <p:nvPr/>
        </p:nvCxnSpPr>
        <p:spPr>
          <a:xfrm flipV="1">
            <a:off x="6770510" y="6070389"/>
            <a:ext cx="1432070" cy="88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grpSp>
        <p:nvGrpSpPr>
          <p:cNvPr id="18" name="Группа 17"/>
          <p:cNvGrpSpPr/>
          <p:nvPr/>
        </p:nvGrpSpPr>
        <p:grpSpPr>
          <a:xfrm>
            <a:off x="5943286" y="3291195"/>
            <a:ext cx="2255999" cy="2794223"/>
            <a:chOff x="1471477" y="1885942"/>
            <a:chExt cx="2255999" cy="2794223"/>
          </a:xfrm>
        </p:grpSpPr>
        <p:cxnSp>
          <p:nvCxnSpPr>
            <p:cNvPr id="60" name="Прямая соединительная линия 59"/>
            <p:cNvCxnSpPr/>
            <p:nvPr/>
          </p:nvCxnSpPr>
          <p:spPr>
            <a:xfrm flipH="1" flipV="1">
              <a:off x="1471477" y="2018196"/>
              <a:ext cx="617313" cy="55863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2433440" y="2277253"/>
              <a:ext cx="890496" cy="32515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1526259" y="1885942"/>
              <a:ext cx="1797677" cy="12680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flipV="1">
              <a:off x="2295406" y="4671365"/>
              <a:ext cx="1432070" cy="8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Прямая соединительная линия 64"/>
          <p:cNvCxnSpPr>
            <a:stCxn id="112" idx="1"/>
            <a:endCxn id="111" idx="4"/>
          </p:cNvCxnSpPr>
          <p:nvPr/>
        </p:nvCxnSpPr>
        <p:spPr>
          <a:xfrm flipH="1" flipV="1">
            <a:off x="6789517" y="4237642"/>
            <a:ext cx="224604" cy="66284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543866" y="3003400"/>
            <a:ext cx="42515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Частным </a:t>
            </a:r>
            <a:r>
              <a:rPr lang="ru-RU" sz="2000" dirty="0"/>
              <a:t>случаем дерева является </a:t>
            </a:r>
            <a:r>
              <a:rPr lang="ru-RU" sz="2000" b="1" dirty="0"/>
              <a:t>бинарное дерево</a:t>
            </a:r>
            <a:r>
              <a:rPr lang="ru-RU" sz="2000" dirty="0"/>
              <a:t>, в </a:t>
            </a:r>
            <a:r>
              <a:rPr lang="ru-RU" sz="2000" dirty="0" smtClean="0"/>
              <a:t>котором каждая </a:t>
            </a:r>
            <a:r>
              <a:rPr lang="ru-RU" sz="2000" dirty="0"/>
              <a:t>вершина может иметь не более двух потомков.</a:t>
            </a:r>
          </a:p>
        </p:txBody>
      </p:sp>
    </p:spTree>
    <p:extLst>
      <p:ext uri="{BB962C8B-B14F-4D97-AF65-F5344CB8AC3E}">
        <p14:creationId xmlns:p14="http://schemas.microsoft.com/office/powerpoint/2010/main" xmlns="" val="4097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  <p:bldP spid="160" grpId="1" animBg="1"/>
      <p:bldP spid="159" grpId="0" animBg="1"/>
      <p:bldP spid="159" grpId="1" animBg="1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основа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3805859"/>
              </p:ext>
            </p:extLst>
          </p:nvPr>
        </p:nvGraphicFramePr>
        <p:xfrm>
          <a:off x="539125" y="1055057"/>
          <a:ext cx="3758696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98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93400"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E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G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E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G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7" name="Стрелка граф-таблица"/>
          <p:cNvSpPr/>
          <p:nvPr/>
        </p:nvSpPr>
        <p:spPr>
          <a:xfrm rot="534530" flipH="1">
            <a:off x="1431260" y="1616833"/>
            <a:ext cx="5608797" cy="3904583"/>
          </a:xfrm>
          <a:prstGeom prst="circularArrow">
            <a:avLst>
              <a:gd name="adj1" fmla="val 14105"/>
              <a:gd name="adj2" fmla="val 782699"/>
              <a:gd name="adj3" fmla="val 16604958"/>
              <a:gd name="adj4" fmla="val 11861444"/>
              <a:gd name="adj5" fmla="val 12247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chemeClr val="accent3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аф"/>
          <p:cNvGrpSpPr/>
          <p:nvPr/>
        </p:nvGrpSpPr>
        <p:grpSpPr>
          <a:xfrm>
            <a:off x="4450074" y="2989777"/>
            <a:ext cx="4443101" cy="3442857"/>
            <a:chOff x="4334043" y="2763522"/>
            <a:chExt cx="4443101" cy="3442857"/>
          </a:xfrm>
        </p:grpSpPr>
        <p:sp>
          <p:nvSpPr>
            <p:cNvPr id="108" name="Скругленный прямоугольник 107"/>
            <p:cNvSpPr/>
            <p:nvPr/>
          </p:nvSpPr>
          <p:spPr>
            <a:xfrm>
              <a:off x="4334043" y="2763522"/>
              <a:ext cx="4443101" cy="3442857"/>
            </a:xfrm>
            <a:prstGeom prst="roundRect">
              <a:avLst>
                <a:gd name="adj" fmla="val 2139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sp>
          <p:nvSpPr>
            <p:cNvPr id="121" name="Овал 120"/>
            <p:cNvSpPr/>
            <p:nvPr/>
          </p:nvSpPr>
          <p:spPr>
            <a:xfrm>
              <a:off x="7825616" y="5536958"/>
              <a:ext cx="374072" cy="37407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G</a:t>
              </a:r>
              <a:endParaRPr lang="ru-RU" sz="2000" dirty="0"/>
            </a:p>
          </p:txBody>
        </p:sp>
        <p:grpSp>
          <p:nvGrpSpPr>
            <p:cNvPr id="7" name="Граф"/>
            <p:cNvGrpSpPr/>
            <p:nvPr/>
          </p:nvGrpSpPr>
          <p:grpSpPr>
            <a:xfrm>
              <a:off x="4744001" y="2883789"/>
              <a:ext cx="3610845" cy="3168295"/>
              <a:chOff x="4744001" y="2883789"/>
              <a:chExt cx="3610845" cy="3168295"/>
            </a:xfrm>
          </p:grpSpPr>
          <p:sp>
            <p:nvSpPr>
              <p:cNvPr id="109" name="Овал 108"/>
              <p:cNvSpPr/>
              <p:nvPr/>
            </p:nvSpPr>
            <p:spPr>
              <a:xfrm>
                <a:off x="5305109" y="2883789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A</a:t>
                </a:r>
                <a:endParaRPr lang="ru-RU" sz="2000" dirty="0"/>
              </a:p>
            </p:txBody>
          </p:sp>
          <p:sp>
            <p:nvSpPr>
              <p:cNvPr id="110" name="Овал 109"/>
              <p:cNvSpPr/>
              <p:nvPr/>
            </p:nvSpPr>
            <p:spPr>
              <a:xfrm>
                <a:off x="7422076" y="3142846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B</a:t>
                </a:r>
                <a:endParaRPr lang="ru-RU" sz="2000" dirty="0"/>
              </a:p>
            </p:txBody>
          </p:sp>
          <p:sp>
            <p:nvSpPr>
              <p:cNvPr id="112" name="Овал 111"/>
              <p:cNvSpPr/>
              <p:nvPr/>
            </p:nvSpPr>
            <p:spPr>
              <a:xfrm>
                <a:off x="6637157" y="4631567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D</a:t>
                </a:r>
                <a:endParaRPr lang="ru-RU" sz="2000" dirty="0"/>
              </a:p>
            </p:txBody>
          </p:sp>
          <p:sp>
            <p:nvSpPr>
              <p:cNvPr id="113" name="Овал 112"/>
              <p:cNvSpPr/>
              <p:nvPr/>
            </p:nvSpPr>
            <p:spPr>
              <a:xfrm>
                <a:off x="4744001" y="4255386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C</a:t>
                </a:r>
                <a:endParaRPr lang="ru-RU" sz="2000" dirty="0"/>
              </a:p>
            </p:txBody>
          </p:sp>
          <p:cxnSp>
            <p:nvCxnSpPr>
              <p:cNvPr id="114" name="Прямая соединительная линия 113"/>
              <p:cNvCxnSpPr>
                <a:stCxn id="113" idx="0"/>
                <a:endCxn id="109" idx="3"/>
              </p:cNvCxnSpPr>
              <p:nvPr/>
            </p:nvCxnSpPr>
            <p:spPr>
              <a:xfrm flipV="1">
                <a:off x="4931037" y="3203079"/>
                <a:ext cx="428854" cy="1052307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19" name="Овал 118"/>
              <p:cNvSpPr/>
              <p:nvPr/>
            </p:nvSpPr>
            <p:spPr>
              <a:xfrm>
                <a:off x="6074256" y="5678012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F</a:t>
                </a:r>
                <a:endParaRPr lang="ru-RU" sz="2000" dirty="0"/>
              </a:p>
            </p:txBody>
          </p:sp>
          <p:sp>
            <p:nvSpPr>
              <p:cNvPr id="120" name="Овал 119"/>
              <p:cNvSpPr/>
              <p:nvPr/>
            </p:nvSpPr>
            <p:spPr>
              <a:xfrm>
                <a:off x="7980774" y="4191936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E</a:t>
                </a:r>
                <a:endParaRPr lang="ru-RU" sz="2000" dirty="0"/>
              </a:p>
            </p:txBody>
          </p:sp>
          <p:cxnSp>
            <p:nvCxnSpPr>
              <p:cNvPr id="122" name="Прямая соединительная линия 121"/>
              <p:cNvCxnSpPr>
                <a:stCxn id="113" idx="5"/>
                <a:endCxn id="119" idx="1"/>
              </p:cNvCxnSpPr>
              <p:nvPr/>
            </p:nvCxnSpPr>
            <p:spPr>
              <a:xfrm>
                <a:off x="5063291" y="4574676"/>
                <a:ext cx="1065747" cy="1158118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3" name="Прямая соединительная линия 122"/>
              <p:cNvCxnSpPr>
                <a:stCxn id="120" idx="2"/>
                <a:endCxn id="112" idx="6"/>
              </p:cNvCxnSpPr>
              <p:nvPr/>
            </p:nvCxnSpPr>
            <p:spPr>
              <a:xfrm flipH="1">
                <a:off x="7011229" y="4378972"/>
                <a:ext cx="969545" cy="439631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2" name="Прямая соединительная линия 141"/>
              <p:cNvCxnSpPr>
                <a:stCxn id="121" idx="1"/>
                <a:endCxn id="112" idx="5"/>
              </p:cNvCxnSpPr>
              <p:nvPr/>
            </p:nvCxnSpPr>
            <p:spPr>
              <a:xfrm flipH="1" flipV="1">
                <a:off x="6956447" y="4950857"/>
                <a:ext cx="923951" cy="640883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5" name="Прямая соединительная линия 154"/>
              <p:cNvCxnSpPr>
                <a:stCxn id="112" idx="2"/>
                <a:endCxn id="113" idx="6"/>
              </p:cNvCxnSpPr>
              <p:nvPr/>
            </p:nvCxnSpPr>
            <p:spPr>
              <a:xfrm flipH="1" flipV="1">
                <a:off x="5118073" y="4442422"/>
                <a:ext cx="1519084" cy="376181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7" name="Прямая соединительная линия 156"/>
              <p:cNvCxnSpPr>
                <a:stCxn id="120" idx="0"/>
                <a:endCxn id="110" idx="5"/>
              </p:cNvCxnSpPr>
              <p:nvPr/>
            </p:nvCxnSpPr>
            <p:spPr>
              <a:xfrm flipH="1" flipV="1">
                <a:off x="7741366" y="3462136"/>
                <a:ext cx="426444" cy="7298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7" name="Прямая соединительная линия 116"/>
              <p:cNvCxnSpPr>
                <a:stCxn id="110" idx="3"/>
                <a:endCxn id="113" idx="7"/>
              </p:cNvCxnSpPr>
              <p:nvPr/>
            </p:nvCxnSpPr>
            <p:spPr>
              <a:xfrm flipH="1">
                <a:off x="5063291" y="3462136"/>
                <a:ext cx="2413567" cy="848032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5" name="Прямая соединительная линия 114"/>
              <p:cNvCxnSpPr>
                <a:stCxn id="109" idx="6"/>
                <a:endCxn id="110" idx="1"/>
              </p:cNvCxnSpPr>
              <p:nvPr/>
            </p:nvCxnSpPr>
            <p:spPr>
              <a:xfrm>
                <a:off x="5679181" y="3070825"/>
                <a:ext cx="1797677" cy="126803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6" name="Прямая соединительная линия 155"/>
              <p:cNvCxnSpPr>
                <a:stCxn id="119" idx="6"/>
                <a:endCxn id="121" idx="3"/>
              </p:cNvCxnSpPr>
              <p:nvPr/>
            </p:nvCxnSpPr>
            <p:spPr>
              <a:xfrm flipV="1">
                <a:off x="6448328" y="5856248"/>
                <a:ext cx="1432070" cy="88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</p:grpSp>
      </p:grpSp>
      <p:sp>
        <p:nvSpPr>
          <p:cNvPr id="59" name="Стрелка Табл-граф"/>
          <p:cNvSpPr/>
          <p:nvPr/>
        </p:nvSpPr>
        <p:spPr>
          <a:xfrm rot="2146738">
            <a:off x="2606377" y="2018855"/>
            <a:ext cx="5608797" cy="3904583"/>
          </a:xfrm>
          <a:prstGeom prst="circularArrow">
            <a:avLst>
              <a:gd name="adj1" fmla="val 14105"/>
              <a:gd name="adj2" fmla="val 782699"/>
              <a:gd name="adj3" fmla="val 16604958"/>
              <a:gd name="adj4" fmla="val 11861444"/>
              <a:gd name="adj5" fmla="val 12247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  <a:ln>
            <a:solidFill>
              <a:schemeClr val="accent3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Таблица – структура данных, состоящая из строк и столбцов</a:t>
            </a:r>
            <a:endParaRPr lang="ru-RU" dirty="0"/>
          </a:p>
        </p:txBody>
      </p:sp>
      <p:grpSp>
        <p:nvGrpSpPr>
          <p:cNvPr id="6" name="Вес на графе"/>
          <p:cNvGrpSpPr/>
          <p:nvPr/>
        </p:nvGrpSpPr>
        <p:grpSpPr>
          <a:xfrm>
            <a:off x="5005337" y="3023313"/>
            <a:ext cx="3269256" cy="3046579"/>
            <a:chOff x="5119308" y="2826887"/>
            <a:chExt cx="3269256" cy="3046579"/>
          </a:xfrm>
        </p:grpSpPr>
        <p:sp>
          <p:nvSpPr>
            <p:cNvPr id="5" name="TextBox 4"/>
            <p:cNvSpPr txBox="1"/>
            <p:nvPr/>
          </p:nvSpPr>
          <p:spPr>
            <a:xfrm>
              <a:off x="6894162" y="2826887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15</a:t>
              </a:r>
              <a:endParaRPr lang="ru-RU" sz="20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080368" y="3577949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3</a:t>
              </a:r>
              <a:endParaRPr lang="ru-RU" sz="20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119308" y="3455879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8</a:t>
              </a:r>
              <a:endParaRPr lang="ru-RU" sz="20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017546" y="4339762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10</a:t>
              </a:r>
              <a:endParaRPr lang="ru-RU" sz="20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490158" y="4267691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5</a:t>
              </a:r>
              <a:endParaRPr lang="ru-RU" sz="20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074054" y="3455879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7</a:t>
              </a:r>
              <a:endParaRPr lang="ru-RU" sz="20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629702" y="4977725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6</a:t>
              </a:r>
              <a:endParaRPr lang="ru-RU" sz="20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135261" y="5473356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11</a:t>
              </a:r>
              <a:endParaRPr lang="ru-RU" sz="20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852471" y="5011720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12</a:t>
              </a:r>
              <a:endParaRPr lang="ru-RU" sz="2000" dirty="0"/>
            </a:p>
          </p:txBody>
        </p:sp>
      </p:grpSp>
      <p:graphicFrame>
        <p:nvGraphicFramePr>
          <p:cNvPr id="62" name="Таблица цифры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9018967"/>
              </p:ext>
            </p:extLst>
          </p:nvPr>
        </p:nvGraphicFramePr>
        <p:xfrm>
          <a:off x="539125" y="1055057"/>
          <a:ext cx="3758696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98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93400"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E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G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15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8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7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10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12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6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E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11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G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graphicFrame>
        <p:nvGraphicFramePr>
          <p:cNvPr id="63" name="Таблица+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24971333"/>
              </p:ext>
            </p:extLst>
          </p:nvPr>
        </p:nvGraphicFramePr>
        <p:xfrm>
          <a:off x="539125" y="1055057"/>
          <a:ext cx="3758696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98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93400"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E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G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E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340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G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+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9" name="Фиолетовая стрелка"/>
          <p:cNvSpPr/>
          <p:nvPr/>
        </p:nvSpPr>
        <p:spPr>
          <a:xfrm rot="741117">
            <a:off x="462551" y="4181130"/>
            <a:ext cx="5608797" cy="3904583"/>
          </a:xfrm>
          <a:prstGeom prst="circularArrow">
            <a:avLst>
              <a:gd name="adj1" fmla="val 10417"/>
              <a:gd name="adj2" fmla="val 782699"/>
              <a:gd name="adj3" fmla="val 18655257"/>
              <a:gd name="adj4" fmla="val 11889451"/>
              <a:gd name="adj5" fmla="val 12247"/>
            </a:avLst>
          </a:prstGeom>
          <a:solidFill>
            <a:schemeClr val="accent4">
              <a:lumMod val="60000"/>
              <a:lumOff val="40000"/>
              <a:alpha val="50000"/>
            </a:schemeClr>
          </a:solidFill>
          <a:ln>
            <a:solidFill>
              <a:schemeClr val="accent4">
                <a:lumMod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6" name="Желтая стрелка"/>
          <p:cNvSpPr/>
          <p:nvPr/>
        </p:nvSpPr>
        <p:spPr>
          <a:xfrm rot="19027061" flipV="1">
            <a:off x="-732872" y="2265738"/>
            <a:ext cx="5393179" cy="3467055"/>
          </a:xfrm>
          <a:prstGeom prst="circularArrow">
            <a:avLst>
              <a:gd name="adj1" fmla="val 13315"/>
              <a:gd name="adj2" fmla="val 782699"/>
              <a:gd name="adj3" fmla="val 18599097"/>
              <a:gd name="adj4" fmla="val 13040124"/>
              <a:gd name="adj5" fmla="val 17044"/>
            </a:avLst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75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3" name="Куб дерево"/>
          <p:cNvGrpSpPr/>
          <p:nvPr/>
        </p:nvGrpSpPr>
        <p:grpSpPr>
          <a:xfrm>
            <a:off x="589200" y="4802836"/>
            <a:ext cx="1213861" cy="1352936"/>
            <a:chOff x="-903477" y="3841347"/>
            <a:chExt cx="1213861" cy="1352936"/>
          </a:xfrm>
        </p:grpSpPr>
        <p:sp>
          <p:nvSpPr>
            <p:cNvPr id="97" name="Параллелограмм 96"/>
            <p:cNvSpPr/>
            <p:nvPr/>
          </p:nvSpPr>
          <p:spPr>
            <a:xfrm rot="5400000">
              <a:off x="-1114225" y="4397117"/>
              <a:ext cx="1007914" cy="586418"/>
            </a:xfrm>
            <a:prstGeom prst="parallelogram">
              <a:avLst>
                <a:gd name="adj" fmla="val 55133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Параллелограмм 97"/>
            <p:cNvSpPr/>
            <p:nvPr/>
          </p:nvSpPr>
          <p:spPr>
            <a:xfrm rot="16200000" flipH="1">
              <a:off x="-486782" y="4397117"/>
              <a:ext cx="1007914" cy="586418"/>
            </a:xfrm>
            <a:prstGeom prst="parallelogram">
              <a:avLst>
                <a:gd name="adj" fmla="val 5513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Ромб 98"/>
            <p:cNvSpPr/>
            <p:nvPr/>
          </p:nvSpPr>
          <p:spPr>
            <a:xfrm>
              <a:off x="-883823" y="3841347"/>
              <a:ext cx="1169440" cy="627066"/>
            </a:xfrm>
            <a:prstGeom prst="diamond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TextBox 88"/>
            <p:cNvSpPr txBox="1"/>
            <p:nvPr/>
          </p:nvSpPr>
          <p:spPr>
            <a:xfrm rot="7108352">
              <a:off x="-260612" y="4502986"/>
              <a:ext cx="644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dirty="0" smtClean="0"/>
                <a:t>Граф</a:t>
              </a:r>
              <a:endParaRPr lang="ru-RU" dirty="0"/>
            </a:p>
          </p:txBody>
        </p:sp>
        <p:sp>
          <p:nvSpPr>
            <p:cNvPr id="91" name="TextBox 90"/>
            <p:cNvSpPr txBox="1"/>
            <p:nvPr/>
          </p:nvSpPr>
          <p:spPr>
            <a:xfrm rot="14186111">
              <a:off x="-1065033" y="4500025"/>
              <a:ext cx="8955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600" dirty="0" smtClean="0"/>
                <a:t>Таблица</a:t>
              </a:r>
              <a:endParaRPr lang="ru-RU" sz="1600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-694229" y="3955180"/>
              <a:ext cx="83388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600" dirty="0" smtClean="0"/>
                <a:t>Дерево</a:t>
              </a:r>
              <a:endParaRPr lang="ru-RU" sz="1600" dirty="0"/>
            </a:p>
          </p:txBody>
        </p:sp>
      </p:grpSp>
      <p:grpSp>
        <p:nvGrpSpPr>
          <p:cNvPr id="26" name="Куб таблица"/>
          <p:cNvGrpSpPr/>
          <p:nvPr/>
        </p:nvGrpSpPr>
        <p:grpSpPr>
          <a:xfrm>
            <a:off x="589200" y="4802836"/>
            <a:ext cx="1213861" cy="1352936"/>
            <a:chOff x="589200" y="4854794"/>
            <a:chExt cx="1213861" cy="1352936"/>
          </a:xfrm>
        </p:grpSpPr>
        <p:sp>
          <p:nvSpPr>
            <p:cNvPr id="16" name="Параллелограмм 15"/>
            <p:cNvSpPr/>
            <p:nvPr/>
          </p:nvSpPr>
          <p:spPr>
            <a:xfrm rot="5400000">
              <a:off x="378452" y="5410564"/>
              <a:ext cx="1007914" cy="586418"/>
            </a:xfrm>
            <a:prstGeom prst="parallelogram">
              <a:avLst>
                <a:gd name="adj" fmla="val 5513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араллелограмм 87"/>
            <p:cNvSpPr/>
            <p:nvPr/>
          </p:nvSpPr>
          <p:spPr>
            <a:xfrm rot="16200000" flipH="1">
              <a:off x="1005895" y="5410564"/>
              <a:ext cx="1007914" cy="586418"/>
            </a:xfrm>
            <a:prstGeom prst="parallelogram">
              <a:avLst>
                <a:gd name="adj" fmla="val 55133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Ромб 16"/>
            <p:cNvSpPr/>
            <p:nvPr/>
          </p:nvSpPr>
          <p:spPr>
            <a:xfrm>
              <a:off x="608854" y="4854794"/>
              <a:ext cx="1169440" cy="627066"/>
            </a:xfrm>
            <a:prstGeom prst="diamond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TextBox 18"/>
            <p:cNvSpPr txBox="1"/>
            <p:nvPr/>
          </p:nvSpPr>
          <p:spPr>
            <a:xfrm rot="13948842">
              <a:off x="532465" y="5506929"/>
              <a:ext cx="644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dirty="0" smtClean="0"/>
                <a:t>Граф</a:t>
              </a:r>
              <a:endParaRPr lang="ru-RU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751701" y="4988902"/>
              <a:ext cx="8955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600" dirty="0" smtClean="0"/>
                <a:t>Таблица</a:t>
              </a:r>
              <a:endParaRPr lang="ru-RU" sz="1600" dirty="0"/>
            </a:p>
          </p:txBody>
        </p:sp>
        <p:sp>
          <p:nvSpPr>
            <p:cNvPr id="96" name="TextBox 95"/>
            <p:cNvSpPr txBox="1"/>
            <p:nvPr/>
          </p:nvSpPr>
          <p:spPr>
            <a:xfrm rot="7332620">
              <a:off x="1107186" y="5573100"/>
              <a:ext cx="83388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600" dirty="0" smtClean="0"/>
                <a:t>Дерево</a:t>
              </a:r>
              <a:endParaRPr lang="ru-RU" sz="1600" dirty="0"/>
            </a:p>
          </p:txBody>
        </p:sp>
      </p:grpSp>
      <p:grpSp>
        <p:nvGrpSpPr>
          <p:cNvPr id="25" name="Куб граф"/>
          <p:cNvGrpSpPr/>
          <p:nvPr/>
        </p:nvGrpSpPr>
        <p:grpSpPr>
          <a:xfrm>
            <a:off x="589200" y="4802836"/>
            <a:ext cx="1213861" cy="1352936"/>
            <a:chOff x="-927587" y="5340443"/>
            <a:chExt cx="1213861" cy="1352936"/>
          </a:xfrm>
        </p:grpSpPr>
        <p:sp>
          <p:nvSpPr>
            <p:cNvPr id="104" name="Параллелограмм 103"/>
            <p:cNvSpPr/>
            <p:nvPr/>
          </p:nvSpPr>
          <p:spPr>
            <a:xfrm rot="5400000">
              <a:off x="-1138335" y="5896213"/>
              <a:ext cx="1007914" cy="586418"/>
            </a:xfrm>
            <a:prstGeom prst="parallelogram">
              <a:avLst>
                <a:gd name="adj" fmla="val 55133"/>
              </a:avLst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араллелограмм 104"/>
            <p:cNvSpPr/>
            <p:nvPr/>
          </p:nvSpPr>
          <p:spPr>
            <a:xfrm rot="16200000" flipH="1">
              <a:off x="-510892" y="5896213"/>
              <a:ext cx="1007914" cy="586418"/>
            </a:xfrm>
            <a:prstGeom prst="parallelogram">
              <a:avLst>
                <a:gd name="adj" fmla="val 55133"/>
              </a:avLst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Ромб 105"/>
            <p:cNvSpPr/>
            <p:nvPr/>
          </p:nvSpPr>
          <p:spPr>
            <a:xfrm>
              <a:off x="-907933" y="5340443"/>
              <a:ext cx="1169440" cy="627066"/>
            </a:xfrm>
            <a:prstGeom prst="diamond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-650887" y="5461026"/>
              <a:ext cx="644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dirty="0" smtClean="0"/>
                <a:t>Граф</a:t>
              </a:r>
              <a:endParaRPr lang="ru-RU" dirty="0"/>
            </a:p>
          </p:txBody>
        </p:sp>
        <p:sp>
          <p:nvSpPr>
            <p:cNvPr id="93" name="TextBox 92"/>
            <p:cNvSpPr txBox="1"/>
            <p:nvPr/>
          </p:nvSpPr>
          <p:spPr>
            <a:xfrm rot="7154150">
              <a:off x="-426848" y="6036229"/>
              <a:ext cx="8955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600" dirty="0" smtClean="0"/>
                <a:t>Таблица</a:t>
              </a:r>
              <a:endParaRPr lang="ru-RU" sz="1600" dirty="0"/>
            </a:p>
          </p:txBody>
        </p:sp>
        <p:sp>
          <p:nvSpPr>
            <p:cNvPr id="94" name="TextBox 93"/>
            <p:cNvSpPr txBox="1"/>
            <p:nvPr/>
          </p:nvSpPr>
          <p:spPr>
            <a:xfrm rot="14401971">
              <a:off x="-1043644" y="6041026"/>
              <a:ext cx="7539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400" dirty="0" smtClean="0"/>
                <a:t>Дерево</a:t>
              </a:r>
              <a:endParaRPr lang="ru-RU" sz="1400" dirty="0"/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4354338" y="1040756"/>
            <a:ext cx="45388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Такую таблицу называют </a:t>
            </a:r>
            <a:r>
              <a:rPr lang="ru-RU" sz="2000" b="1" dirty="0"/>
              <a:t>матрицей смежности</a:t>
            </a:r>
            <a:r>
              <a:rPr lang="ru-RU" sz="2000" dirty="0"/>
              <a:t>. Матрица смежности </a:t>
            </a:r>
            <a:r>
              <a:rPr lang="ru-RU" sz="2000" dirty="0" smtClean="0"/>
              <a:t>не-ори</a:t>
            </a:r>
            <a:r>
              <a:rPr lang="ru-RU" sz="2000" dirty="0"/>
              <a:t>е</a:t>
            </a:r>
            <a:r>
              <a:rPr lang="ru-RU" sz="2000" dirty="0" smtClean="0"/>
              <a:t>нтированного </a:t>
            </a:r>
            <a:r>
              <a:rPr lang="ru-RU" sz="2000" dirty="0"/>
              <a:t>графа симметрична </a:t>
            </a:r>
            <a:r>
              <a:rPr lang="ru-RU" sz="2000" dirty="0" smtClean="0"/>
              <a:t>относительно </a:t>
            </a:r>
            <a:r>
              <a:rPr lang="ru-RU" sz="2000" dirty="0"/>
              <a:t>главной </a:t>
            </a:r>
            <a:r>
              <a:rPr lang="ru-RU" sz="2000" dirty="0" smtClean="0"/>
              <a:t>диагонали. У ориентированного </a:t>
            </a:r>
            <a:r>
              <a:rPr lang="ru-RU" sz="2000" dirty="0"/>
              <a:t>графа такая симметрия отсутствует.</a:t>
            </a:r>
          </a:p>
        </p:txBody>
      </p:sp>
    </p:spTree>
    <p:extLst>
      <p:ext uri="{BB962C8B-B14F-4D97-AF65-F5344CB8AC3E}">
        <p14:creationId xmlns:p14="http://schemas.microsoft.com/office/powerpoint/2010/main" xmlns="" val="395670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7" grpId="1" animBg="1"/>
      <p:bldP spid="59" grpId="0" animBg="1"/>
      <p:bldP spid="59" grpId="1" animBg="1"/>
      <p:bldP spid="9" grpId="0" animBg="1"/>
      <p:bldP spid="6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Формулировка задачи"/>
          <p:cNvSpPr txBox="1"/>
          <p:nvPr/>
        </p:nvSpPr>
        <p:spPr>
          <a:xfrm>
            <a:off x="528550" y="220578"/>
            <a:ext cx="72601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Задание 1</a:t>
            </a:r>
            <a:r>
              <a:rPr lang="ru-RU" sz="2000" dirty="0" smtClean="0"/>
              <a:t>. Сколько существует различных маршрутов от </a:t>
            </a:r>
            <a:r>
              <a:rPr lang="en-US" sz="2000" dirty="0" smtClean="0"/>
              <a:t>A </a:t>
            </a:r>
            <a:r>
              <a:rPr lang="ru-RU" sz="2000" dirty="0" smtClean="0"/>
              <a:t>до </a:t>
            </a:r>
            <a:r>
              <a:rPr lang="en-US" sz="2000" dirty="0" smtClean="0"/>
              <a:t>H</a:t>
            </a:r>
            <a:r>
              <a:rPr lang="ru-RU" sz="2000" dirty="0" smtClean="0"/>
              <a:t>?</a:t>
            </a:r>
            <a:endParaRPr lang="ru-RU" sz="20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2080990" y="1612346"/>
            <a:ext cx="6425269" cy="3950612"/>
            <a:chOff x="1887795" y="1053538"/>
            <a:chExt cx="6425269" cy="3950612"/>
          </a:xfrm>
        </p:grpSpPr>
        <p:sp>
          <p:nvSpPr>
            <p:cNvPr id="8" name="Овал B"/>
            <p:cNvSpPr/>
            <p:nvPr/>
          </p:nvSpPr>
          <p:spPr>
            <a:xfrm>
              <a:off x="1887795" y="1053538"/>
              <a:ext cx="900000" cy="720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dk1"/>
                  </a:solidFill>
                </a:rPr>
                <a:t>B</a:t>
              </a:r>
              <a:endParaRPr lang="ru-RU" sz="2000" dirty="0">
                <a:solidFill>
                  <a:schemeClr val="dk1"/>
                </a:solidFill>
              </a:endParaRPr>
            </a:p>
          </p:txBody>
        </p:sp>
        <p:sp>
          <p:nvSpPr>
            <p:cNvPr id="9" name="Овал A"/>
            <p:cNvSpPr/>
            <p:nvPr/>
          </p:nvSpPr>
          <p:spPr>
            <a:xfrm>
              <a:off x="2842363" y="3934221"/>
              <a:ext cx="900000" cy="720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solidFill>
                    <a:schemeClr val="dk1"/>
                  </a:solidFill>
                </a:rPr>
                <a:t>А</a:t>
              </a:r>
            </a:p>
          </p:txBody>
        </p:sp>
        <p:sp>
          <p:nvSpPr>
            <p:cNvPr id="10" name="Овал C"/>
            <p:cNvSpPr/>
            <p:nvPr/>
          </p:nvSpPr>
          <p:spPr>
            <a:xfrm>
              <a:off x="3233472" y="2577222"/>
              <a:ext cx="900000" cy="720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solidFill>
                    <a:schemeClr val="dk1"/>
                  </a:solidFill>
                </a:rPr>
                <a:t>С</a:t>
              </a:r>
            </a:p>
          </p:txBody>
        </p:sp>
        <p:sp>
          <p:nvSpPr>
            <p:cNvPr id="11" name="Овал F"/>
            <p:cNvSpPr/>
            <p:nvPr/>
          </p:nvSpPr>
          <p:spPr>
            <a:xfrm>
              <a:off x="5381932" y="4284150"/>
              <a:ext cx="900000" cy="720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dk1"/>
                  </a:solidFill>
                </a:rPr>
                <a:t>F</a:t>
              </a:r>
              <a:endParaRPr lang="ru-RU" sz="2000" dirty="0">
                <a:solidFill>
                  <a:schemeClr val="dk1"/>
                </a:solidFill>
              </a:endParaRPr>
            </a:p>
          </p:txBody>
        </p:sp>
        <p:sp>
          <p:nvSpPr>
            <p:cNvPr id="12" name="Овал D"/>
            <p:cNvSpPr/>
            <p:nvPr/>
          </p:nvSpPr>
          <p:spPr>
            <a:xfrm>
              <a:off x="4414577" y="1260540"/>
              <a:ext cx="900000" cy="720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dk1"/>
                  </a:solidFill>
                </a:rPr>
                <a:t>D</a:t>
              </a:r>
              <a:endParaRPr lang="ru-RU" sz="2000" dirty="0">
                <a:solidFill>
                  <a:schemeClr val="dk1"/>
                </a:solidFill>
              </a:endParaRPr>
            </a:p>
          </p:txBody>
        </p:sp>
        <p:sp>
          <p:nvSpPr>
            <p:cNvPr id="13" name="Овал E"/>
            <p:cNvSpPr/>
            <p:nvPr/>
          </p:nvSpPr>
          <p:spPr>
            <a:xfrm>
              <a:off x="4925961" y="2536725"/>
              <a:ext cx="900000" cy="720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dk1"/>
                  </a:solidFill>
                </a:rPr>
                <a:t>E</a:t>
              </a:r>
              <a:endParaRPr lang="ru-RU" sz="2000" dirty="0">
                <a:solidFill>
                  <a:schemeClr val="dk1"/>
                </a:solidFill>
              </a:endParaRPr>
            </a:p>
          </p:txBody>
        </p:sp>
        <p:sp>
          <p:nvSpPr>
            <p:cNvPr id="14" name="Овал G"/>
            <p:cNvSpPr/>
            <p:nvPr/>
          </p:nvSpPr>
          <p:spPr>
            <a:xfrm>
              <a:off x="6875827" y="1168472"/>
              <a:ext cx="900000" cy="720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dk1"/>
                  </a:solidFill>
                </a:rPr>
                <a:t>G</a:t>
              </a:r>
              <a:endParaRPr lang="ru-RU" sz="2000" dirty="0">
                <a:solidFill>
                  <a:schemeClr val="dk1"/>
                </a:solidFill>
              </a:endParaRPr>
            </a:p>
          </p:txBody>
        </p:sp>
        <p:sp>
          <p:nvSpPr>
            <p:cNvPr id="15" name="Овал H"/>
            <p:cNvSpPr/>
            <p:nvPr/>
          </p:nvSpPr>
          <p:spPr>
            <a:xfrm>
              <a:off x="7413064" y="3564150"/>
              <a:ext cx="900000" cy="72000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dk1"/>
                  </a:solidFill>
                </a:rPr>
                <a:t>H</a:t>
              </a:r>
              <a:endParaRPr lang="ru-RU" sz="2000" dirty="0">
                <a:solidFill>
                  <a:schemeClr val="dk1"/>
                </a:solidFill>
              </a:endParaRPr>
            </a:p>
          </p:txBody>
        </p:sp>
        <p:cxnSp>
          <p:nvCxnSpPr>
            <p:cNvPr id="16" name="Прямая со стрелкой 15"/>
            <p:cNvCxnSpPr>
              <a:stCxn id="9" idx="0"/>
              <a:endCxn id="8" idx="4"/>
            </p:cNvCxnSpPr>
            <p:nvPr/>
          </p:nvCxnSpPr>
          <p:spPr>
            <a:xfrm flipH="1" flipV="1">
              <a:off x="2337795" y="1773538"/>
              <a:ext cx="954568" cy="2160683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stCxn id="8" idx="6"/>
              <a:endCxn id="12" idx="2"/>
            </p:cNvCxnSpPr>
            <p:nvPr/>
          </p:nvCxnSpPr>
          <p:spPr>
            <a:xfrm>
              <a:off x="2787795" y="1413538"/>
              <a:ext cx="1626782" cy="20700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>
              <a:stCxn id="8" idx="5"/>
              <a:endCxn id="10" idx="1"/>
            </p:cNvCxnSpPr>
            <p:nvPr/>
          </p:nvCxnSpPr>
          <p:spPr>
            <a:xfrm>
              <a:off x="2655993" y="1668096"/>
              <a:ext cx="709281" cy="101456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>
              <a:stCxn id="10" idx="6"/>
              <a:endCxn id="13" idx="2"/>
            </p:cNvCxnSpPr>
            <p:nvPr/>
          </p:nvCxnSpPr>
          <p:spPr>
            <a:xfrm flipV="1">
              <a:off x="4133472" y="2896725"/>
              <a:ext cx="792489" cy="4049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>
              <a:stCxn id="12" idx="6"/>
              <a:endCxn id="14" idx="2"/>
            </p:cNvCxnSpPr>
            <p:nvPr/>
          </p:nvCxnSpPr>
          <p:spPr>
            <a:xfrm flipV="1">
              <a:off x="5314577" y="1528472"/>
              <a:ext cx="1561250" cy="9206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>
              <a:stCxn id="12" idx="5"/>
              <a:endCxn id="13" idx="0"/>
            </p:cNvCxnSpPr>
            <p:nvPr/>
          </p:nvCxnSpPr>
          <p:spPr>
            <a:xfrm>
              <a:off x="5182775" y="1875098"/>
              <a:ext cx="193186" cy="66162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>
              <a:stCxn id="10" idx="5"/>
              <a:endCxn id="11" idx="2"/>
            </p:cNvCxnSpPr>
            <p:nvPr/>
          </p:nvCxnSpPr>
          <p:spPr>
            <a:xfrm>
              <a:off x="4001670" y="3191780"/>
              <a:ext cx="1380262" cy="145237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>
              <a:stCxn id="13" idx="4"/>
              <a:endCxn id="11" idx="0"/>
            </p:cNvCxnSpPr>
            <p:nvPr/>
          </p:nvCxnSpPr>
          <p:spPr>
            <a:xfrm>
              <a:off x="5375961" y="3256725"/>
              <a:ext cx="455971" cy="102742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>
              <a:stCxn id="13" idx="7"/>
              <a:endCxn id="14" idx="3"/>
            </p:cNvCxnSpPr>
            <p:nvPr/>
          </p:nvCxnSpPr>
          <p:spPr>
            <a:xfrm flipV="1">
              <a:off x="5694159" y="1783030"/>
              <a:ext cx="1313470" cy="85913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>
              <a:stCxn id="14" idx="4"/>
              <a:endCxn id="11" idx="7"/>
            </p:cNvCxnSpPr>
            <p:nvPr/>
          </p:nvCxnSpPr>
          <p:spPr>
            <a:xfrm flipH="1">
              <a:off x="6150130" y="1888472"/>
              <a:ext cx="1175697" cy="250112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>
              <a:stCxn id="14" idx="5"/>
              <a:endCxn id="15" idx="0"/>
            </p:cNvCxnSpPr>
            <p:nvPr/>
          </p:nvCxnSpPr>
          <p:spPr>
            <a:xfrm>
              <a:off x="7644025" y="1783030"/>
              <a:ext cx="219039" cy="178112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7" name="Прямая со стрелкой 26"/>
            <p:cNvCxnSpPr>
              <a:stCxn id="11" idx="6"/>
              <a:endCxn id="15" idx="3"/>
            </p:cNvCxnSpPr>
            <p:nvPr/>
          </p:nvCxnSpPr>
          <p:spPr>
            <a:xfrm flipV="1">
              <a:off x="6281932" y="4178708"/>
              <a:ext cx="1262934" cy="46544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85" name="Цифра-А"/>
          <p:cNvSpPr txBox="1"/>
          <p:nvPr/>
        </p:nvSpPr>
        <p:spPr>
          <a:xfrm>
            <a:off x="3495115" y="473751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1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86" name="Цифра-B"/>
          <p:cNvSpPr txBox="1"/>
          <p:nvPr/>
        </p:nvSpPr>
        <p:spPr>
          <a:xfrm>
            <a:off x="2515071" y="187579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1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87" name="Цифра-C"/>
          <p:cNvSpPr txBox="1"/>
          <p:nvPr/>
        </p:nvSpPr>
        <p:spPr>
          <a:xfrm>
            <a:off x="3882638" y="343586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1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88" name="Цифра-D"/>
          <p:cNvSpPr txBox="1"/>
          <p:nvPr/>
        </p:nvSpPr>
        <p:spPr>
          <a:xfrm>
            <a:off x="5050360" y="213923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1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89" name="Цифра-E"/>
          <p:cNvSpPr txBox="1"/>
          <p:nvPr/>
        </p:nvSpPr>
        <p:spPr>
          <a:xfrm>
            <a:off x="5596281" y="341220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2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90" name="Цифра-F"/>
          <p:cNvSpPr txBox="1"/>
          <p:nvPr/>
        </p:nvSpPr>
        <p:spPr>
          <a:xfrm>
            <a:off x="6049339" y="513984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6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91" name="Цифра-G"/>
          <p:cNvSpPr txBox="1"/>
          <p:nvPr/>
        </p:nvSpPr>
        <p:spPr>
          <a:xfrm>
            <a:off x="7564485" y="197929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3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92" name="Цифра-H"/>
          <p:cNvSpPr txBox="1"/>
          <p:nvPr/>
        </p:nvSpPr>
        <p:spPr>
          <a:xfrm>
            <a:off x="8129965" y="432924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9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31" name="Чешир GH1" descr="Чеши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0691" y="903071"/>
            <a:ext cx="720000" cy="1200000"/>
          </a:xfrm>
          <a:prstGeom prst="rect">
            <a:avLst/>
          </a:prstGeom>
        </p:spPr>
      </p:pic>
      <p:pic>
        <p:nvPicPr>
          <p:cNvPr id="30" name="Чешир GH2" descr="Чеши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93647" y="890570"/>
            <a:ext cx="720000" cy="1200000"/>
          </a:xfrm>
          <a:prstGeom prst="rect">
            <a:avLst/>
          </a:prstGeom>
        </p:spPr>
      </p:pic>
      <p:pic>
        <p:nvPicPr>
          <p:cNvPr id="32" name="Чешир GH3" descr="Чеши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9196" y="929618"/>
            <a:ext cx="720000" cy="1200000"/>
          </a:xfrm>
          <a:prstGeom prst="rect">
            <a:avLst/>
          </a:prstGeom>
        </p:spPr>
      </p:pic>
      <p:pic>
        <p:nvPicPr>
          <p:cNvPr id="36" name="Чешир EG-" descr="Чеши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55684" y="2367781"/>
            <a:ext cx="720000" cy="1200000"/>
          </a:xfrm>
          <a:prstGeom prst="rect">
            <a:avLst/>
          </a:prstGeom>
        </p:spPr>
      </p:pic>
      <p:pic>
        <p:nvPicPr>
          <p:cNvPr id="37" name="Чешир EG" descr="Чеши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4210" y="2437195"/>
            <a:ext cx="720000" cy="1200000"/>
          </a:xfrm>
          <a:prstGeom prst="rect">
            <a:avLst/>
          </a:prstGeom>
        </p:spPr>
      </p:pic>
      <p:pic>
        <p:nvPicPr>
          <p:cNvPr id="34" name="Чешир ABCEF-" descr="Чеши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54595" y="4434586"/>
            <a:ext cx="720000" cy="1200000"/>
          </a:xfrm>
          <a:prstGeom prst="rect">
            <a:avLst/>
          </a:prstGeom>
        </p:spPr>
      </p:pic>
      <p:pic>
        <p:nvPicPr>
          <p:cNvPr id="33" name="Чешир CF-" descr="Чеши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0111" y="2567392"/>
            <a:ext cx="720000" cy="1200000"/>
          </a:xfrm>
          <a:prstGeom prst="rect">
            <a:avLst/>
          </a:prstGeom>
        </p:spPr>
      </p:pic>
      <p:pic>
        <p:nvPicPr>
          <p:cNvPr id="28" name="Чешир DGFH" descr="Чеши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62869" y="944875"/>
            <a:ext cx="720000" cy="1200000"/>
          </a:xfrm>
          <a:prstGeom prst="rect">
            <a:avLst/>
          </a:prstGeom>
        </p:spPr>
      </p:pic>
      <p:pic>
        <p:nvPicPr>
          <p:cNvPr id="35" name="Чешир BDEF-" descr="Чешир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02971" y="766476"/>
            <a:ext cx="720000" cy="1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354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-0.10191 -0.08658 " pathEditMode="fixed" rAng="0" ptsTypes="AA">
                                      <p:cBhvr>
                                        <p:cTn id="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04" y="-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191 -0.08658 C -0.10191 -0.08658 -0.19965 -0.35278 -0.21615 -0.53472 " pathEditMode="fixed" rAng="0" ptsTypes="AA">
                                      <p:cBhvr>
                                        <p:cTn id="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12" y="-2240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4.44444E-6 L 0.27882 0.0263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63" y="131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615 -0.53472 C -0.2 -0.49121 -0.09549 -0.32824 -0.07378 -0.27222 " pathEditMode="fixed" rAng="0" ptsTypes="AA">
                                      <p:cBhvr>
                                        <p:cTn id="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18" y="13125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378 -0.27222 C -0.04236 -0.27732 0.05955 -0.28241 0.10035 -0.28843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98" y="-81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C 0.0276 0.03564 0.14479 0.29722 0.1809 0.34398 " pathEditMode="fixed" rAng="0" ptsTypes="AA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17199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96296E-6 C 0.02969 -0.00139 0.16892 0.00162 0.20746 -0.00023 " pathEditMode="fixed" rAng="0" ptsTypes="AA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65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882 0.02638 L 0.35469 0.23402 " pathEditMode="fixed" rAng="0" ptsTypes="AA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5" y="1037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15 -0.3007 L 0.18021 -0.01343 " pathEditMode="fixed" rAng="0" ptsTypes="AA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" y="14352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389 0.24629 L 0.39514 0.60856 " pathEditMode="fixed" rAng="0" ptsTypes="AA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1" y="18264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07 C 0.02292 -0.03518 0.19253 -0.17013 0.22292 -0.21435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98" y="-10764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C 0.0368 -0.03842 0.17135 -0.1794 0.21857 -0.22639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20" y="-11319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747 -0.00023 L 0.17049 0.57917 " pathEditMode="fixed" rAng="0" ptsTypes="AA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2895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177 -0.20764 L -0.03472 0.29097 " pathEditMode="fixed" rAng="0" ptsTypes="AA">
                                      <p:cBhvr>
                                        <p:cTn id="7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08" y="24815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354 -0.22453 L 0.13629 0.27871 " pathEditMode="fixed" rAng="0" ptsTypes="AA">
                                      <p:cBhvr>
                                        <p:cTn id="7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72" y="2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091 0.34398 C 0.2099 0.33565 0.37309 0.25602 0.41077 0.24792 " pathEditMode="fixed" rAng="0" ptsTypes="AA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93" y="-4815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479 0.37176 L 0.29427 0.20509 " pathEditMode="fixed" rAng="0" ptsTypes="AA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65" y="-8333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47 -0.01042 C 0.17222 -0.04422 0.27083 -0.06713 0.33594 -0.10047 " pathEditMode="fixed" rAng="0" ptsTypes="AA">
                                      <p:cBhvr>
                                        <p:cTn id="8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24" y="-4514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14 0.60856 L 0.65 0.5118 " pathEditMode="fixed" rAng="0" ptsTypes="AA">
                                      <p:cBhvr>
                                        <p:cTn id="8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43" y="-4838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521 0.58264 L 0.32882 0.48472 " pathEditMode="fixed" rAng="0" ptsTypes="AA">
                                      <p:cBhvr>
                                        <p:cTn id="9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81" y="-4907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629 0.27871 L 0.29167 0.19491 " pathEditMode="fixed" rAng="0" ptsTypes="AA">
                                      <p:cBhvr>
                                        <p:cTn id="9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04" y="-419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0208 L 0.06233 0.33125 " pathEditMode="fixed" rAng="0" ptsTypes="AA">
                                      <p:cBhvr>
                                        <p:cTn id="9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6" y="16458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277 L 0.06788 0.33334 " pathEditMode="fixed" rAng="0" ptsTypes="AA">
                                      <p:cBhvr>
                                        <p:cTn id="9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5" y="16806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0093 L 0.06632 0.33843 " pathEditMode="fixed" rAng="0" ptsTypes="AA">
                                      <p:cBhvr>
                                        <p:cTn id="9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16875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"/>
          <p:cNvGrpSpPr/>
          <p:nvPr/>
        </p:nvGrpSpPr>
        <p:grpSpPr>
          <a:xfrm>
            <a:off x="5004048" y="2929846"/>
            <a:ext cx="3600400" cy="2808287"/>
            <a:chOff x="4828393" y="3197557"/>
            <a:chExt cx="3600400" cy="2808287"/>
          </a:xfrm>
        </p:grpSpPr>
        <p:sp>
          <p:nvSpPr>
            <p:cNvPr id="108" name="Скругленный прямоугольник 107"/>
            <p:cNvSpPr/>
            <p:nvPr/>
          </p:nvSpPr>
          <p:spPr>
            <a:xfrm>
              <a:off x="4828393" y="3197557"/>
              <a:ext cx="3600400" cy="2808287"/>
            </a:xfrm>
            <a:prstGeom prst="roundRect">
              <a:avLst>
                <a:gd name="adj" fmla="val 2139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grpSp>
          <p:nvGrpSpPr>
            <p:cNvPr id="7" name="Граф"/>
            <p:cNvGrpSpPr/>
            <p:nvPr/>
          </p:nvGrpSpPr>
          <p:grpSpPr>
            <a:xfrm>
              <a:off x="5139414" y="3327251"/>
              <a:ext cx="2979214" cy="2381906"/>
              <a:chOff x="5139414" y="3327251"/>
              <a:chExt cx="2979214" cy="2381906"/>
            </a:xfrm>
          </p:grpSpPr>
          <p:sp>
            <p:nvSpPr>
              <p:cNvPr id="109" name="Овал 108"/>
              <p:cNvSpPr/>
              <p:nvPr/>
            </p:nvSpPr>
            <p:spPr>
              <a:xfrm>
                <a:off x="5139414" y="3619777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A</a:t>
                </a:r>
                <a:endParaRPr lang="ru-RU" sz="2000" dirty="0"/>
              </a:p>
            </p:txBody>
          </p:sp>
          <p:sp>
            <p:nvSpPr>
              <p:cNvPr id="110" name="Овал 109"/>
              <p:cNvSpPr/>
              <p:nvPr/>
            </p:nvSpPr>
            <p:spPr>
              <a:xfrm>
                <a:off x="6508112" y="3327251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D</a:t>
                </a:r>
                <a:endParaRPr lang="ru-RU" sz="2000" dirty="0"/>
              </a:p>
            </p:txBody>
          </p:sp>
          <p:sp>
            <p:nvSpPr>
              <p:cNvPr id="112" name="Овал 111"/>
              <p:cNvSpPr/>
              <p:nvPr/>
            </p:nvSpPr>
            <p:spPr>
              <a:xfrm>
                <a:off x="7435530" y="4451711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B</a:t>
                </a:r>
                <a:endParaRPr lang="ru-RU" sz="2000" dirty="0"/>
              </a:p>
            </p:txBody>
          </p:sp>
          <p:sp>
            <p:nvSpPr>
              <p:cNvPr id="113" name="Овал 112"/>
              <p:cNvSpPr/>
              <p:nvPr/>
            </p:nvSpPr>
            <p:spPr>
              <a:xfrm>
                <a:off x="5234901" y="4974573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C</a:t>
                </a:r>
                <a:endParaRPr lang="ru-RU" sz="2000" dirty="0"/>
              </a:p>
            </p:txBody>
          </p:sp>
          <p:cxnSp>
            <p:nvCxnSpPr>
              <p:cNvPr id="114" name="Прямая соединительная линия 113"/>
              <p:cNvCxnSpPr>
                <a:stCxn id="113" idx="0"/>
                <a:endCxn id="109" idx="4"/>
              </p:cNvCxnSpPr>
              <p:nvPr/>
            </p:nvCxnSpPr>
            <p:spPr>
              <a:xfrm flipH="1" flipV="1">
                <a:off x="5326450" y="3993849"/>
                <a:ext cx="95487" cy="980724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19" name="Овал 118"/>
              <p:cNvSpPr/>
              <p:nvPr/>
            </p:nvSpPr>
            <p:spPr>
              <a:xfrm>
                <a:off x="6882184" y="5335085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F</a:t>
                </a:r>
                <a:endParaRPr lang="ru-RU" sz="2000" dirty="0"/>
              </a:p>
            </p:txBody>
          </p:sp>
          <p:sp>
            <p:nvSpPr>
              <p:cNvPr id="120" name="Овал 119"/>
              <p:cNvSpPr/>
              <p:nvPr/>
            </p:nvSpPr>
            <p:spPr>
              <a:xfrm>
                <a:off x="7744556" y="3535612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E</a:t>
                </a:r>
                <a:endParaRPr lang="ru-RU" sz="2000" dirty="0"/>
              </a:p>
            </p:txBody>
          </p:sp>
          <p:cxnSp>
            <p:nvCxnSpPr>
              <p:cNvPr id="122" name="Прямая соединительная линия 121"/>
              <p:cNvCxnSpPr>
                <a:stCxn id="113" idx="5"/>
                <a:endCxn id="119" idx="2"/>
              </p:cNvCxnSpPr>
              <p:nvPr/>
            </p:nvCxnSpPr>
            <p:spPr>
              <a:xfrm>
                <a:off x="5554191" y="5293863"/>
                <a:ext cx="1327993" cy="228258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3" name="Прямая соединительная линия 122"/>
              <p:cNvCxnSpPr>
                <a:stCxn id="120" idx="4"/>
                <a:endCxn id="112" idx="7"/>
              </p:cNvCxnSpPr>
              <p:nvPr/>
            </p:nvCxnSpPr>
            <p:spPr>
              <a:xfrm flipH="1">
                <a:off x="7754820" y="3909684"/>
                <a:ext cx="176772" cy="596809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5" name="Прямая соединительная линия 154"/>
              <p:cNvCxnSpPr>
                <a:stCxn id="112" idx="2"/>
                <a:endCxn id="113" idx="6"/>
              </p:cNvCxnSpPr>
              <p:nvPr/>
            </p:nvCxnSpPr>
            <p:spPr>
              <a:xfrm flipH="1">
                <a:off x="5608973" y="4638747"/>
                <a:ext cx="1826557" cy="522862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7" name="Прямая соединительная линия 156"/>
              <p:cNvCxnSpPr>
                <a:stCxn id="120" idx="1"/>
                <a:endCxn id="110" idx="6"/>
              </p:cNvCxnSpPr>
              <p:nvPr/>
            </p:nvCxnSpPr>
            <p:spPr>
              <a:xfrm flipH="1" flipV="1">
                <a:off x="6882184" y="3514287"/>
                <a:ext cx="917154" cy="76107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7" name="Прямая соединительная линия 116"/>
              <p:cNvCxnSpPr>
                <a:stCxn id="110" idx="3"/>
                <a:endCxn id="113" idx="7"/>
              </p:cNvCxnSpPr>
              <p:nvPr/>
            </p:nvCxnSpPr>
            <p:spPr>
              <a:xfrm flipH="1">
                <a:off x="5554191" y="3646541"/>
                <a:ext cx="1008703" cy="1382814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5" name="Прямая соединительная линия 114"/>
              <p:cNvCxnSpPr>
                <a:stCxn id="109" idx="7"/>
                <a:endCxn id="110" idx="2"/>
              </p:cNvCxnSpPr>
              <p:nvPr/>
            </p:nvCxnSpPr>
            <p:spPr>
              <a:xfrm flipV="1">
                <a:off x="5458704" y="3514287"/>
                <a:ext cx="1049408" cy="160272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</p:grpSp>
      </p:grpSp>
      <p:graphicFrame>
        <p:nvGraphicFramePr>
          <p:cNvPr id="62" name="Таблица цифры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7040944"/>
              </p:ext>
            </p:extLst>
          </p:nvPr>
        </p:nvGraphicFramePr>
        <p:xfrm>
          <a:off x="1268450" y="2935501"/>
          <a:ext cx="3288859" cy="28026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98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698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00376"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B4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B6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37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37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37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0376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B4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0376">
                <a:tc>
                  <a:txBody>
                    <a:bodyPr/>
                    <a:lstStyle/>
                    <a:p>
                      <a:r>
                        <a:rPr lang="ru-RU" sz="2000" b="1" smtClean="0"/>
                        <a:t>В5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0376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В6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0" name="Условие задачи"/>
          <p:cNvSpPr/>
          <p:nvPr/>
        </p:nvSpPr>
        <p:spPr>
          <a:xfrm>
            <a:off x="536740" y="1067671"/>
            <a:ext cx="828341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Задание 2.</a:t>
            </a:r>
            <a:r>
              <a:rPr lang="ru-RU" sz="2000" dirty="0" smtClean="0"/>
              <a:t> На </a:t>
            </a:r>
            <a:r>
              <a:rPr lang="ru-RU" sz="2000" dirty="0"/>
              <a:t>рисунке </a:t>
            </a:r>
            <a:r>
              <a:rPr lang="ru-RU" sz="2000" dirty="0" smtClean="0"/>
              <a:t>представлена </a:t>
            </a:r>
            <a:r>
              <a:rPr lang="ru-RU" sz="2000" dirty="0"/>
              <a:t>схема дорог, </a:t>
            </a:r>
            <a:r>
              <a:rPr lang="ru-RU" sz="2000" dirty="0" smtClean="0"/>
              <a:t>связывающих </a:t>
            </a:r>
            <a:r>
              <a:rPr lang="ru-RU" sz="2000" dirty="0"/>
              <a:t>населённые пункты </a:t>
            </a:r>
            <a:r>
              <a:rPr lang="ru-RU" sz="2000" i="1" dirty="0"/>
              <a:t>A</a:t>
            </a:r>
            <a:r>
              <a:rPr lang="ru-RU" sz="2000" dirty="0"/>
              <a:t>, </a:t>
            </a:r>
            <a:r>
              <a:rPr lang="ru-RU" sz="2000" i="1" dirty="0"/>
              <a:t>B</a:t>
            </a:r>
            <a:r>
              <a:rPr lang="ru-RU" sz="2000" dirty="0"/>
              <a:t>, </a:t>
            </a:r>
            <a:r>
              <a:rPr lang="ru-RU" sz="2000" i="1" dirty="0"/>
              <a:t>C</a:t>
            </a:r>
            <a:r>
              <a:rPr lang="ru-RU" sz="2000" dirty="0"/>
              <a:t>, </a:t>
            </a:r>
            <a:r>
              <a:rPr lang="ru-RU" sz="2000" i="1" dirty="0"/>
              <a:t>D</a:t>
            </a:r>
            <a:r>
              <a:rPr lang="ru-RU" sz="2000" dirty="0"/>
              <a:t>, </a:t>
            </a:r>
            <a:r>
              <a:rPr lang="ru-RU" sz="2000" i="1" dirty="0"/>
              <a:t>E</a:t>
            </a:r>
            <a:r>
              <a:rPr lang="ru-RU" sz="2000" dirty="0"/>
              <a:t>, </a:t>
            </a:r>
            <a:r>
              <a:rPr lang="ru-RU" sz="2000" i="1" dirty="0" smtClean="0"/>
              <a:t>F</a:t>
            </a:r>
            <a:r>
              <a:rPr lang="ru-RU" sz="2000" dirty="0" smtClean="0"/>
              <a:t>. </a:t>
            </a:r>
            <a:r>
              <a:rPr lang="ru-RU" sz="2000" dirty="0"/>
              <a:t>В </a:t>
            </a:r>
            <a:r>
              <a:rPr lang="ru-RU" sz="2000" dirty="0" smtClean="0"/>
              <a:t>таблице содержатся </a:t>
            </a:r>
            <a:r>
              <a:rPr lang="ru-RU" sz="2000" dirty="0"/>
              <a:t>сведения о </a:t>
            </a:r>
            <a:r>
              <a:rPr lang="ru-RU" sz="2000" dirty="0" smtClean="0"/>
              <a:t>стоимости проезда. На схеме информация об этих же дорогах. Отсутствие значения означает, что прямого рейса нет. Определить минимальную стоимость проезда из пункта </a:t>
            </a:r>
            <a:r>
              <a:rPr lang="en-US" sz="2000" i="1" dirty="0" smtClean="0"/>
              <a:t>E</a:t>
            </a:r>
            <a:r>
              <a:rPr lang="ru-RU" sz="2000" i="1" dirty="0" smtClean="0"/>
              <a:t> </a:t>
            </a:r>
            <a:r>
              <a:rPr lang="ru-RU" sz="2000" dirty="0"/>
              <a:t>в пункт </a:t>
            </a:r>
            <a:r>
              <a:rPr lang="en-US" sz="2000" i="1" dirty="0" smtClean="0"/>
              <a:t>C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74" name="К-1"/>
          <p:cNvSpPr txBox="1"/>
          <p:nvPr/>
        </p:nvSpPr>
        <p:spPr>
          <a:xfrm>
            <a:off x="552437" y="5889466"/>
            <a:ext cx="8280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Выясним </a:t>
            </a:r>
            <a:r>
              <a:rPr lang="ru-RU" sz="2000" b="1" dirty="0"/>
              <a:t>степень</a:t>
            </a:r>
            <a:r>
              <a:rPr lang="ru-RU" sz="2000" dirty="0"/>
              <a:t> каждой </a:t>
            </a:r>
            <a:r>
              <a:rPr lang="ru-RU" sz="2000" dirty="0" smtClean="0"/>
              <a:t>вершины – </a:t>
            </a:r>
            <a:r>
              <a:rPr lang="ru-RU" sz="2000" dirty="0"/>
              <a:t>число </a:t>
            </a:r>
            <a:r>
              <a:rPr lang="ru-RU" sz="2000" dirty="0" smtClean="0"/>
              <a:t>ребер, </a:t>
            </a:r>
            <a:r>
              <a:rPr lang="ru-RU" sz="2000" dirty="0"/>
              <a:t>соединяющих </a:t>
            </a:r>
            <a:r>
              <a:rPr lang="ru-RU" sz="2000" dirty="0" smtClean="0"/>
              <a:t>некоторую </a:t>
            </a:r>
            <a:r>
              <a:rPr lang="ru-RU" sz="2000" dirty="0"/>
              <a:t>вершину с </a:t>
            </a:r>
            <a:r>
              <a:rPr lang="ru-RU" sz="2000" dirty="0" smtClean="0"/>
              <a:t>другими </a:t>
            </a:r>
            <a:r>
              <a:rPr lang="ru-RU" sz="2000" dirty="0"/>
              <a:t>вершинами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sp>
        <p:nvSpPr>
          <p:cNvPr id="124" name="К-2"/>
          <p:cNvSpPr txBox="1"/>
          <p:nvPr/>
        </p:nvSpPr>
        <p:spPr>
          <a:xfrm>
            <a:off x="552437" y="5889466"/>
            <a:ext cx="8280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Степени вершин отметим на графе и в таблице.</a:t>
            </a:r>
            <a:endParaRPr lang="ru-RU" sz="2000" dirty="0"/>
          </a:p>
        </p:txBody>
      </p:sp>
      <p:sp>
        <p:nvSpPr>
          <p:cNvPr id="131" name="K-3"/>
          <p:cNvSpPr txBox="1"/>
          <p:nvPr/>
        </p:nvSpPr>
        <p:spPr>
          <a:xfrm>
            <a:off x="552437" y="5889466"/>
            <a:ext cx="8280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Каждая из вершин со степенями 1, 3, 4 встречается один раз. Значит, можно установить взаимно-однозначное соответствие между ними.</a:t>
            </a:r>
            <a:endParaRPr lang="ru-RU" sz="2000" dirty="0"/>
          </a:p>
        </p:txBody>
      </p:sp>
      <p:sp>
        <p:nvSpPr>
          <p:cNvPr id="137" name="К-4"/>
          <p:cNvSpPr txBox="1"/>
          <p:nvPr/>
        </p:nvSpPr>
        <p:spPr>
          <a:xfrm>
            <a:off x="552437" y="5889466"/>
            <a:ext cx="8280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По данным в таблице подпишем вес определенных ребер. </a:t>
            </a:r>
            <a:endParaRPr lang="ru-RU" sz="2000" dirty="0"/>
          </a:p>
        </p:txBody>
      </p:sp>
      <p:sp>
        <p:nvSpPr>
          <p:cNvPr id="140" name="К-5"/>
          <p:cNvSpPr txBox="1"/>
          <p:nvPr/>
        </p:nvSpPr>
        <p:spPr>
          <a:xfrm>
            <a:off x="552437" y="5889466"/>
            <a:ext cx="8280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Найдем вершину </a:t>
            </a:r>
            <a:r>
              <a:rPr lang="en-US" sz="2000" dirty="0" smtClean="0"/>
              <a:t>A</a:t>
            </a:r>
            <a:r>
              <a:rPr lang="ru-RU" sz="2000" dirty="0" smtClean="0"/>
              <a:t>, ее от всех остальных отличает то, что вершина </a:t>
            </a:r>
            <a:r>
              <a:rPr lang="en-US" sz="2000" dirty="0" smtClean="0"/>
              <a:t>A</a:t>
            </a:r>
            <a:r>
              <a:rPr lang="ru-RU" sz="2000" dirty="0" smtClean="0"/>
              <a:t> является  смежной вершиной для двух уже определенных вершин – </a:t>
            </a:r>
            <a:r>
              <a:rPr lang="en-US" sz="2000" dirty="0" smtClean="0"/>
              <a:t>D </a:t>
            </a:r>
            <a:r>
              <a:rPr lang="ru-RU" sz="2000" dirty="0" smtClean="0"/>
              <a:t>и </a:t>
            </a:r>
            <a:r>
              <a:rPr lang="en-US" sz="2000" dirty="0" smtClean="0"/>
              <a:t>C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45" name="К-6"/>
          <p:cNvSpPr txBox="1"/>
          <p:nvPr/>
        </p:nvSpPr>
        <p:spPr>
          <a:xfrm>
            <a:off x="552437" y="5889466"/>
            <a:ext cx="8280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По таблице видно, что вершина </a:t>
            </a:r>
            <a:r>
              <a:rPr lang="en-US" sz="2000" dirty="0" smtClean="0"/>
              <a:t>C </a:t>
            </a:r>
            <a:r>
              <a:rPr lang="ru-RU" sz="2000" dirty="0" smtClean="0"/>
              <a:t>является смежной вершиной четырем вершинам – </a:t>
            </a:r>
            <a:r>
              <a:rPr lang="en-US" sz="2000" dirty="0" smtClean="0"/>
              <a:t>D, A, F </a:t>
            </a:r>
            <a:r>
              <a:rPr lang="ru-RU" sz="2000" dirty="0" smtClean="0"/>
              <a:t>и </a:t>
            </a:r>
            <a:r>
              <a:rPr lang="en-US" sz="2000" dirty="0" smtClean="0"/>
              <a:t>B1</a:t>
            </a:r>
            <a:r>
              <a:rPr lang="ru-RU" sz="2000" dirty="0" smtClean="0"/>
              <a:t>. Вес ребра </a:t>
            </a:r>
            <a:r>
              <a:rPr lang="en-US" sz="2000" dirty="0" smtClean="0"/>
              <a:t>CB</a:t>
            </a:r>
            <a:r>
              <a:rPr lang="ru-RU" sz="2000" dirty="0" smtClean="0"/>
              <a:t> – 6.</a:t>
            </a:r>
            <a:endParaRPr lang="ru-RU" sz="2000" dirty="0"/>
          </a:p>
        </p:txBody>
      </p:sp>
      <p:sp>
        <p:nvSpPr>
          <p:cNvPr id="149" name="К-7"/>
          <p:cNvSpPr txBox="1"/>
          <p:nvPr/>
        </p:nvSpPr>
        <p:spPr>
          <a:xfrm>
            <a:off x="552437" y="5889466"/>
            <a:ext cx="8280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Осталась единственная неустановленная вершина – </a:t>
            </a:r>
            <a:r>
              <a:rPr lang="en-US" sz="2000" dirty="0" smtClean="0"/>
              <a:t>E. </a:t>
            </a:r>
            <a:r>
              <a:rPr lang="ru-RU" sz="2000" dirty="0" smtClean="0"/>
              <a:t>Вес ребра </a:t>
            </a:r>
            <a:r>
              <a:rPr lang="en-US" sz="2000" dirty="0" smtClean="0"/>
              <a:t>BE-10</a:t>
            </a:r>
            <a:r>
              <a:rPr lang="ru-RU" sz="2000" dirty="0" smtClean="0"/>
              <a:t>, а ребра </a:t>
            </a:r>
            <a:r>
              <a:rPr lang="en-US" sz="2000" dirty="0" smtClean="0"/>
              <a:t>DE-5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223" name="К-8"/>
          <p:cNvSpPr txBox="1"/>
          <p:nvPr/>
        </p:nvSpPr>
        <p:spPr>
          <a:xfrm>
            <a:off x="552438" y="5889466"/>
            <a:ext cx="8280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Все способы передвижения от пункта </a:t>
            </a:r>
            <a:r>
              <a:rPr lang="en-US" sz="2000" dirty="0" smtClean="0"/>
              <a:t>E</a:t>
            </a:r>
            <a:r>
              <a:rPr lang="ru-RU" sz="2000" dirty="0" smtClean="0"/>
              <a:t> до пункта </a:t>
            </a:r>
            <a:r>
              <a:rPr lang="en-US" sz="2000" dirty="0" smtClean="0"/>
              <a:t>C</a:t>
            </a:r>
            <a:r>
              <a:rPr lang="ru-RU" sz="2000" dirty="0" smtClean="0"/>
              <a:t> можно рассмотреть на дереве решений.  Минимальная стоимость при перемещении </a:t>
            </a:r>
            <a:r>
              <a:rPr lang="en-US" sz="2000" dirty="0" smtClean="0"/>
              <a:t>E-D-A-C.</a:t>
            </a:r>
            <a:endParaRPr lang="ru-RU" sz="2000" dirty="0"/>
          </a:p>
        </p:txBody>
      </p:sp>
      <p:sp>
        <p:nvSpPr>
          <p:cNvPr id="235" name="К-9"/>
          <p:cNvSpPr txBox="1"/>
          <p:nvPr/>
        </p:nvSpPr>
        <p:spPr>
          <a:xfrm>
            <a:off x="552437" y="5889466"/>
            <a:ext cx="82800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Ответ: 11</a:t>
            </a:r>
            <a:endParaRPr lang="ru-RU" sz="20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157318" y="494735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4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564140" y="498396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1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7003057" y="328998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3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8076602" y="409855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2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168689" y="296204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2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8264531" y="300221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2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2749684" y="25414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4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822840" y="25414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2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2286262" y="25414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3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676528" y="25414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1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213106" y="25414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2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4139952" y="254140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2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77" name="т-F"/>
          <p:cNvSpPr/>
          <p:nvPr/>
        </p:nvSpPr>
        <p:spPr>
          <a:xfrm>
            <a:off x="1331640" y="4983966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F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2" name="т-F"/>
          <p:cNvSpPr/>
          <p:nvPr/>
        </p:nvSpPr>
        <p:spPr>
          <a:xfrm>
            <a:off x="3676528" y="2975925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F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3" name="т-С"/>
          <p:cNvSpPr/>
          <p:nvPr/>
        </p:nvSpPr>
        <p:spPr>
          <a:xfrm>
            <a:off x="2740324" y="2962041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C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4" name="т-С"/>
          <p:cNvSpPr/>
          <p:nvPr/>
        </p:nvSpPr>
        <p:spPr>
          <a:xfrm>
            <a:off x="1324346" y="4184000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C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5" name="т-В"/>
          <p:cNvSpPr/>
          <p:nvPr/>
        </p:nvSpPr>
        <p:spPr>
          <a:xfrm>
            <a:off x="1324346" y="3801385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6" name="т-В"/>
          <p:cNvSpPr/>
          <p:nvPr/>
        </p:nvSpPr>
        <p:spPr>
          <a:xfrm>
            <a:off x="2258982" y="2973284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8" name="CB"/>
          <p:cNvSpPr/>
          <p:nvPr/>
        </p:nvSpPr>
        <p:spPr>
          <a:xfrm>
            <a:off x="5916882" y="3856328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9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9" name="CF"/>
          <p:cNvSpPr/>
          <p:nvPr/>
        </p:nvSpPr>
        <p:spPr>
          <a:xfrm>
            <a:off x="6166411" y="5138304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13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1" name="т-А"/>
          <p:cNvSpPr/>
          <p:nvPr/>
        </p:nvSpPr>
        <p:spPr>
          <a:xfrm>
            <a:off x="1319812" y="4589003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2" name="т-А"/>
          <p:cNvSpPr/>
          <p:nvPr/>
        </p:nvSpPr>
        <p:spPr>
          <a:xfrm>
            <a:off x="3221666" y="2974242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8" name="подсветка BC"/>
          <p:cNvSpPr/>
          <p:nvPr/>
        </p:nvSpPr>
        <p:spPr>
          <a:xfrm>
            <a:off x="2214924" y="4542298"/>
            <a:ext cx="936000" cy="391038"/>
          </a:xfrm>
          <a:prstGeom prst="rect">
            <a:avLst/>
          </a:prstGeom>
          <a:solidFill>
            <a:schemeClr val="accent6">
              <a:lumMod val="75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" name="AB"/>
          <p:cNvSpPr/>
          <p:nvPr/>
        </p:nvSpPr>
        <p:spPr>
          <a:xfrm>
            <a:off x="5881000" y="2996961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4" name="AC"/>
          <p:cNvSpPr/>
          <p:nvPr/>
        </p:nvSpPr>
        <p:spPr>
          <a:xfrm>
            <a:off x="5230536" y="4104412"/>
            <a:ext cx="360040" cy="316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6" name="т-D"/>
          <p:cNvSpPr/>
          <p:nvPr/>
        </p:nvSpPr>
        <p:spPr>
          <a:xfrm>
            <a:off x="1319812" y="3373394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7" name="т-D"/>
          <p:cNvSpPr/>
          <p:nvPr/>
        </p:nvSpPr>
        <p:spPr>
          <a:xfrm>
            <a:off x="1789424" y="2966227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8" name="CD"/>
          <p:cNvSpPr/>
          <p:nvPr/>
        </p:nvSpPr>
        <p:spPr>
          <a:xfrm>
            <a:off x="6617922" y="4282096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0" name="т-E"/>
          <p:cNvSpPr/>
          <p:nvPr/>
        </p:nvSpPr>
        <p:spPr>
          <a:xfrm>
            <a:off x="4139952" y="2976373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1" name="т-E"/>
          <p:cNvSpPr/>
          <p:nvPr/>
        </p:nvSpPr>
        <p:spPr>
          <a:xfrm>
            <a:off x="1319812" y="5373115"/>
            <a:ext cx="360040" cy="3166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3" name="BE"/>
          <p:cNvSpPr/>
          <p:nvPr/>
        </p:nvSpPr>
        <p:spPr>
          <a:xfrm>
            <a:off x="7320686" y="2996000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4" name="ED"/>
          <p:cNvSpPr/>
          <p:nvPr/>
        </p:nvSpPr>
        <p:spPr>
          <a:xfrm>
            <a:off x="7990237" y="3828457"/>
            <a:ext cx="531495" cy="3031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10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56" name="Дерево"/>
          <p:cNvGrpSpPr/>
          <p:nvPr/>
        </p:nvGrpSpPr>
        <p:grpSpPr>
          <a:xfrm>
            <a:off x="1117416" y="2933429"/>
            <a:ext cx="3600400" cy="2817837"/>
            <a:chOff x="4828393" y="3197557"/>
            <a:chExt cx="3600400" cy="2808287"/>
          </a:xfrm>
        </p:grpSpPr>
        <p:sp>
          <p:nvSpPr>
            <p:cNvPr id="158" name="Скругленный прямоугольник 157"/>
            <p:cNvSpPr/>
            <p:nvPr/>
          </p:nvSpPr>
          <p:spPr>
            <a:xfrm>
              <a:off x="4828393" y="3197557"/>
              <a:ext cx="3600400" cy="2808287"/>
            </a:xfrm>
            <a:prstGeom prst="roundRect">
              <a:avLst>
                <a:gd name="adj" fmla="val 2139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2000" dirty="0"/>
            </a:p>
          </p:txBody>
        </p:sp>
        <p:grpSp>
          <p:nvGrpSpPr>
            <p:cNvPr id="159" name="Граф"/>
            <p:cNvGrpSpPr/>
            <p:nvPr/>
          </p:nvGrpSpPr>
          <p:grpSpPr>
            <a:xfrm>
              <a:off x="5329274" y="3318947"/>
              <a:ext cx="2529077" cy="2312531"/>
              <a:chOff x="5329274" y="3318947"/>
              <a:chExt cx="2529077" cy="2312531"/>
            </a:xfrm>
          </p:grpSpPr>
          <p:sp>
            <p:nvSpPr>
              <p:cNvPr id="160" name="Овал 159"/>
              <p:cNvSpPr/>
              <p:nvPr/>
            </p:nvSpPr>
            <p:spPr>
              <a:xfrm>
                <a:off x="5657303" y="4603003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A</a:t>
                </a:r>
                <a:endParaRPr lang="ru-RU" sz="2000" dirty="0"/>
              </a:p>
            </p:txBody>
          </p:sp>
          <p:sp>
            <p:nvSpPr>
              <p:cNvPr id="161" name="Овал 160"/>
              <p:cNvSpPr/>
              <p:nvPr/>
            </p:nvSpPr>
            <p:spPr>
              <a:xfrm>
                <a:off x="6168503" y="3944102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D</a:t>
                </a:r>
                <a:endParaRPr lang="ru-RU" sz="2000" dirty="0"/>
              </a:p>
            </p:txBody>
          </p:sp>
          <p:sp>
            <p:nvSpPr>
              <p:cNvPr id="162" name="Овал 161"/>
              <p:cNvSpPr/>
              <p:nvPr/>
            </p:nvSpPr>
            <p:spPr>
              <a:xfrm>
                <a:off x="7193453" y="3840080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B</a:t>
                </a:r>
                <a:endParaRPr lang="ru-RU" sz="2000" dirty="0"/>
              </a:p>
            </p:txBody>
          </p:sp>
          <p:sp>
            <p:nvSpPr>
              <p:cNvPr id="163" name="Овал 162"/>
              <p:cNvSpPr/>
              <p:nvPr/>
            </p:nvSpPr>
            <p:spPr>
              <a:xfrm>
                <a:off x="6519375" y="4935670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C</a:t>
                </a:r>
                <a:endParaRPr lang="ru-RU" sz="2000" dirty="0"/>
              </a:p>
            </p:txBody>
          </p:sp>
          <p:sp>
            <p:nvSpPr>
              <p:cNvPr id="166" name="Овал 165"/>
              <p:cNvSpPr/>
              <p:nvPr/>
            </p:nvSpPr>
            <p:spPr>
              <a:xfrm>
                <a:off x="6510794" y="3318947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E</a:t>
                </a:r>
                <a:endParaRPr lang="ru-RU" sz="2000" dirty="0"/>
              </a:p>
            </p:txBody>
          </p:sp>
          <p:cxnSp>
            <p:nvCxnSpPr>
              <p:cNvPr id="167" name="Прямая соединительная линия 166"/>
              <p:cNvCxnSpPr>
                <a:stCxn id="161" idx="3"/>
                <a:endCxn id="160" idx="7"/>
              </p:cNvCxnSpPr>
              <p:nvPr/>
            </p:nvCxnSpPr>
            <p:spPr>
              <a:xfrm flipH="1">
                <a:off x="5976593" y="4263392"/>
                <a:ext cx="246692" cy="394393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8" name="Прямая соединительная линия 167"/>
              <p:cNvCxnSpPr>
                <a:stCxn id="166" idx="5"/>
                <a:endCxn id="162" idx="1"/>
              </p:cNvCxnSpPr>
              <p:nvPr/>
            </p:nvCxnSpPr>
            <p:spPr>
              <a:xfrm>
                <a:off x="6830084" y="3638237"/>
                <a:ext cx="418151" cy="256624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69" name="Прямая соединительная линия 168"/>
              <p:cNvCxnSpPr>
                <a:stCxn id="160" idx="3"/>
                <a:endCxn id="193" idx="0"/>
              </p:cNvCxnSpPr>
              <p:nvPr/>
            </p:nvCxnSpPr>
            <p:spPr>
              <a:xfrm flipH="1">
                <a:off x="5516310" y="4922294"/>
                <a:ext cx="195775" cy="335112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70" name="Прямая соединительная линия 169"/>
              <p:cNvCxnSpPr>
                <a:stCxn id="162" idx="5"/>
                <a:endCxn id="181" idx="0"/>
              </p:cNvCxnSpPr>
              <p:nvPr/>
            </p:nvCxnSpPr>
            <p:spPr>
              <a:xfrm>
                <a:off x="7512743" y="4159370"/>
                <a:ext cx="158572" cy="400113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71" name="Прямая соединительная линия 170"/>
              <p:cNvCxnSpPr>
                <a:stCxn id="161" idx="5"/>
                <a:endCxn id="163" idx="0"/>
              </p:cNvCxnSpPr>
              <p:nvPr/>
            </p:nvCxnSpPr>
            <p:spPr>
              <a:xfrm>
                <a:off x="6487793" y="4263392"/>
                <a:ext cx="218618" cy="672278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72" name="Прямая соединительная линия 171"/>
              <p:cNvCxnSpPr>
                <a:stCxn id="166" idx="3"/>
                <a:endCxn id="161" idx="0"/>
              </p:cNvCxnSpPr>
              <p:nvPr/>
            </p:nvCxnSpPr>
            <p:spPr>
              <a:xfrm flipH="1">
                <a:off x="6355539" y="3638237"/>
                <a:ext cx="210037" cy="305865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181" name="Овал 180"/>
              <p:cNvSpPr/>
              <p:nvPr/>
            </p:nvSpPr>
            <p:spPr>
              <a:xfrm>
                <a:off x="7484279" y="4559483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dirty="0" smtClean="0"/>
                  <a:t>С</a:t>
                </a:r>
                <a:endParaRPr lang="ru-RU" sz="2000" dirty="0"/>
              </a:p>
            </p:txBody>
          </p:sp>
          <p:sp>
            <p:nvSpPr>
              <p:cNvPr id="193" name="Овал 192"/>
              <p:cNvSpPr/>
              <p:nvPr/>
            </p:nvSpPr>
            <p:spPr>
              <a:xfrm>
                <a:off x="5329274" y="5257406"/>
                <a:ext cx="374072" cy="374072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C</a:t>
                </a:r>
                <a:endParaRPr lang="ru-RU" sz="2000" dirty="0"/>
              </a:p>
            </p:txBody>
          </p:sp>
        </p:grpSp>
      </p:grpSp>
      <p:grpSp>
        <p:nvGrpSpPr>
          <p:cNvPr id="234" name="Подсчет дерево"/>
          <p:cNvGrpSpPr/>
          <p:nvPr/>
        </p:nvGrpSpPr>
        <p:grpSpPr>
          <a:xfrm>
            <a:off x="1415250" y="3215898"/>
            <a:ext cx="3016597" cy="2516554"/>
            <a:chOff x="1415250" y="3215898"/>
            <a:chExt cx="3016597" cy="2516554"/>
          </a:xfrm>
        </p:grpSpPr>
        <p:sp>
          <p:nvSpPr>
            <p:cNvPr id="225" name="BE"/>
            <p:cNvSpPr/>
            <p:nvPr/>
          </p:nvSpPr>
          <p:spPr>
            <a:xfrm>
              <a:off x="2351325" y="3302418"/>
              <a:ext cx="531495" cy="303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accent1">
                      <a:lumMod val="75000"/>
                    </a:schemeClr>
                  </a:solidFill>
                </a:rPr>
                <a:t>5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26" name="BE"/>
            <p:cNvSpPr/>
            <p:nvPr/>
          </p:nvSpPr>
          <p:spPr>
            <a:xfrm>
              <a:off x="3212400" y="3215898"/>
              <a:ext cx="531495" cy="303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accent1">
                      <a:lumMod val="75000"/>
                    </a:schemeClr>
                  </a:solidFill>
                </a:rPr>
                <a:t>10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27" name="BE"/>
            <p:cNvSpPr/>
            <p:nvPr/>
          </p:nvSpPr>
          <p:spPr>
            <a:xfrm>
              <a:off x="3900352" y="3935640"/>
              <a:ext cx="531495" cy="303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accent1">
                      <a:lumMod val="75000"/>
                    </a:schemeClr>
                  </a:solidFill>
                </a:rPr>
                <a:t>6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28" name="BE"/>
            <p:cNvSpPr/>
            <p:nvPr/>
          </p:nvSpPr>
          <p:spPr>
            <a:xfrm>
              <a:off x="3696079" y="4809599"/>
              <a:ext cx="531495" cy="303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rgbClr val="FF0000"/>
                  </a:solidFill>
                </a:rPr>
                <a:t>16</a:t>
              </a:r>
              <a:endParaRPr lang="ru-RU" sz="2000" dirty="0">
                <a:solidFill>
                  <a:srgbClr val="FF0000"/>
                </a:solidFill>
              </a:endParaRPr>
            </a:p>
          </p:txBody>
        </p:sp>
        <p:sp>
          <p:nvSpPr>
            <p:cNvPr id="229" name="BE"/>
            <p:cNvSpPr/>
            <p:nvPr/>
          </p:nvSpPr>
          <p:spPr>
            <a:xfrm>
              <a:off x="2811987" y="4229307"/>
              <a:ext cx="531495" cy="303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accent1">
                      <a:lumMod val="75000"/>
                    </a:schemeClr>
                  </a:solidFill>
                </a:rPr>
                <a:t>9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30" name="BE"/>
            <p:cNvSpPr/>
            <p:nvPr/>
          </p:nvSpPr>
          <p:spPr>
            <a:xfrm>
              <a:off x="2739506" y="5124433"/>
              <a:ext cx="531495" cy="303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rgbClr val="FF0000"/>
                  </a:solidFill>
                </a:rPr>
                <a:t>14</a:t>
              </a:r>
              <a:endParaRPr lang="ru-RU" sz="2000" dirty="0">
                <a:solidFill>
                  <a:srgbClr val="FF0000"/>
                </a:solidFill>
              </a:endParaRPr>
            </a:p>
          </p:txBody>
        </p:sp>
        <p:sp>
          <p:nvSpPr>
            <p:cNvPr id="231" name="BE"/>
            <p:cNvSpPr/>
            <p:nvPr/>
          </p:nvSpPr>
          <p:spPr>
            <a:xfrm>
              <a:off x="2006939" y="3935640"/>
              <a:ext cx="531495" cy="303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accent1">
                      <a:lumMod val="75000"/>
                    </a:schemeClr>
                  </a:solidFill>
                </a:rPr>
                <a:t>4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32" name="BE"/>
            <p:cNvSpPr/>
            <p:nvPr/>
          </p:nvSpPr>
          <p:spPr>
            <a:xfrm>
              <a:off x="1415250" y="4648598"/>
              <a:ext cx="531495" cy="303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accent1">
                      <a:lumMod val="75000"/>
                    </a:schemeClr>
                  </a:solidFill>
                </a:rPr>
                <a:t>2</a:t>
              </a:r>
              <a:endParaRPr lang="ru-RU" sz="2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33" name="BE"/>
            <p:cNvSpPr/>
            <p:nvPr/>
          </p:nvSpPr>
          <p:spPr>
            <a:xfrm>
              <a:off x="1545223" y="5429310"/>
              <a:ext cx="531495" cy="30314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rgbClr val="FF0000"/>
                  </a:solidFill>
                </a:rPr>
                <a:t>11</a:t>
              </a:r>
              <a:endParaRPr lang="ru-RU" sz="2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2048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1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8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4" grpId="1" animBg="1"/>
      <p:bldP spid="124" grpId="0" animBg="1"/>
      <p:bldP spid="124" grpId="1" animBg="1"/>
      <p:bldP spid="131" grpId="0" animBg="1"/>
      <p:bldP spid="131" grpId="1" animBg="1"/>
      <p:bldP spid="137" grpId="0" animBg="1"/>
      <p:bldP spid="137" grpId="1" animBg="1"/>
      <p:bldP spid="140" grpId="0" animBg="1"/>
      <p:bldP spid="140" grpId="1" animBg="1"/>
      <p:bldP spid="145" grpId="0" animBg="1"/>
      <p:bldP spid="145" grpId="1" animBg="1"/>
      <p:bldP spid="149" grpId="0" animBg="1"/>
      <p:bldP spid="149" grpId="1" animBg="1"/>
      <p:bldP spid="223" grpId="0" animBg="1"/>
      <p:bldP spid="223" grpId="1" animBg="1"/>
      <p:bldP spid="235" grpId="0" animBg="1"/>
      <p:bldP spid="75" grpId="0"/>
      <p:bldP spid="75" grpId="1"/>
      <p:bldP spid="107" grpId="0"/>
      <p:bldP spid="107" grpId="1"/>
      <p:bldP spid="111" grpId="0"/>
      <p:bldP spid="111" grpId="1"/>
      <p:bldP spid="116" grpId="0"/>
      <p:bldP spid="116" grpId="1"/>
      <p:bldP spid="118" grpId="0"/>
      <p:bldP spid="118" grpId="1"/>
      <p:bldP spid="121" grpId="0"/>
      <p:bldP spid="121" grpId="1"/>
      <p:bldP spid="125" grpId="0"/>
      <p:bldP spid="125" grpId="1"/>
      <p:bldP spid="126" grpId="0"/>
      <p:bldP spid="126" grpId="1"/>
      <p:bldP spid="127" grpId="0"/>
      <p:bldP spid="127" grpId="1"/>
      <p:bldP spid="128" grpId="0"/>
      <p:bldP spid="128" grpId="1"/>
      <p:bldP spid="129" grpId="0"/>
      <p:bldP spid="129" grpId="1"/>
      <p:bldP spid="130" grpId="0"/>
      <p:bldP spid="130" grpId="1"/>
      <p:bldP spid="77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8" grpId="0"/>
      <p:bldP spid="139" grpId="0"/>
      <p:bldP spid="141" grpId="0" animBg="1"/>
      <p:bldP spid="142" grpId="0" animBg="1"/>
      <p:bldP spid="78" grpId="0" animBg="1"/>
      <p:bldP spid="78" grpId="1" animBg="1"/>
      <p:bldP spid="143" grpId="0"/>
      <p:bldP spid="144" grpId="0"/>
      <p:bldP spid="146" grpId="0" animBg="1"/>
      <p:bldP spid="147" grpId="0" animBg="1"/>
      <p:bldP spid="148" grpId="0"/>
      <p:bldP spid="150" grpId="0" animBg="1"/>
      <p:bldP spid="151" grpId="0" animBg="1"/>
      <p:bldP spid="153" grpId="0"/>
      <p:bldP spid="15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21218</TotalTime>
  <Words>613</Words>
  <Application>Microsoft Office PowerPoint</Application>
  <PresentationFormat>Экран (4:3)</PresentationFormat>
  <Paragraphs>248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МОДЕЛИ И МОДЕЛИРОВАНИЕ</vt:lpstr>
      <vt:lpstr>Общие сведения о моделировании</vt:lpstr>
      <vt:lpstr>Граф – набор элементов (вершин) с набор отношений между ними.</vt:lpstr>
      <vt:lpstr>Дерево - граф, в котором выделен один элемент, а остальные элементы разбиты на непересекающиеся множества.</vt:lpstr>
      <vt:lpstr>Таблица – структура данных, состоящая из строк и столбцов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MK</dc:creator>
  <cp:lastModifiedBy>admin</cp:lastModifiedBy>
  <cp:revision>878</cp:revision>
  <dcterms:created xsi:type="dcterms:W3CDTF">2017-03-11T11:20:52Z</dcterms:created>
  <dcterms:modified xsi:type="dcterms:W3CDTF">2026-01-28T05:14:23Z</dcterms:modified>
</cp:coreProperties>
</file>