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7" r:id="rId2"/>
    <p:sldId id="297" r:id="rId3"/>
    <p:sldId id="303" r:id="rId4"/>
    <p:sldId id="304" r:id="rId5"/>
    <p:sldId id="298" r:id="rId6"/>
    <p:sldId id="305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3" pos="5602" userDrawn="1">
          <p15:clr>
            <a:srgbClr val="A4A3A4"/>
          </p15:clr>
        </p15:guide>
        <p15:guide id="4" orient="horz" pos="663" userDrawn="1">
          <p15:clr>
            <a:srgbClr val="A4A3A4"/>
          </p15:clr>
        </p15:guide>
        <p15:guide id="7" pos="3198" userDrawn="1">
          <p15:clr>
            <a:srgbClr val="A4A3A4"/>
          </p15:clr>
        </p15:guide>
        <p15:guide id="8" orient="horz" pos="1797" userDrawn="1">
          <p15:clr>
            <a:srgbClr val="A4A3A4"/>
          </p15:clr>
        </p15:guide>
        <p15:guide id="9" orient="horz" pos="1298" userDrawn="1">
          <p15:clr>
            <a:srgbClr val="A4A3A4"/>
          </p15:clr>
        </p15:guide>
        <p15:guide id="10" orient="horz" pos="799" userDrawn="1">
          <p15:clr>
            <a:srgbClr val="A4A3A4"/>
          </p15:clr>
        </p15:guide>
        <p15:guide id="11" pos="340" userDrawn="1">
          <p15:clr>
            <a:srgbClr val="A4A3A4"/>
          </p15:clr>
        </p15:guide>
        <p15:guide id="12" orient="horz" pos="4110" userDrawn="1">
          <p15:clr>
            <a:srgbClr val="A4A3A4"/>
          </p15:clr>
        </p15:guide>
        <p15:guide id="15" pos="1474" userDrawn="1">
          <p15:clr>
            <a:srgbClr val="A4A3A4"/>
          </p15:clr>
        </p15:guide>
        <p15:guide id="16" orient="horz" pos="2704" userDrawn="1">
          <p15:clr>
            <a:srgbClr val="A4A3A4"/>
          </p15:clr>
        </p15:guide>
        <p15:guide id="17" orient="horz" pos="2840" userDrawn="1">
          <p15:clr>
            <a:srgbClr val="A4A3A4"/>
          </p15:clr>
        </p15:guide>
        <p15:guide id="18" orient="horz" pos="370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C1C0"/>
    <a:srgbClr val="F4EBCA"/>
    <a:srgbClr val="5F3020"/>
    <a:srgbClr val="D37E24"/>
    <a:srgbClr val="F7EECF"/>
    <a:srgbClr val="E6E0EC"/>
    <a:srgbClr val="B3A2C7"/>
    <a:srgbClr val="B6DF89"/>
    <a:srgbClr val="37441C"/>
    <a:srgbClr val="DCE6F2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18" autoAdjust="0"/>
    <p:restoredTop sz="89885" autoAdjust="0"/>
  </p:normalViewPr>
  <p:slideViewPr>
    <p:cSldViewPr>
      <p:cViewPr varScale="1">
        <p:scale>
          <a:sx n="104" d="100"/>
          <a:sy n="104" d="100"/>
        </p:scale>
        <p:origin x="-2112" y="-96"/>
      </p:cViewPr>
      <p:guideLst>
        <p:guide orient="horz" pos="2160"/>
        <p:guide orient="horz" pos="663"/>
        <p:guide orient="horz" pos="1797"/>
        <p:guide orient="horz" pos="1298"/>
        <p:guide orient="horz" pos="799"/>
        <p:guide orient="horz" pos="4110"/>
        <p:guide orient="horz" pos="2704"/>
        <p:guide orient="horz" pos="2840"/>
        <p:guide orient="horz" pos="3702"/>
        <p:guide pos="5602"/>
        <p:guide pos="3198"/>
        <p:guide pos="340"/>
        <p:guide pos="147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3C31C3-87E0-40F0-BE16-306DBEFD81CD}" type="datetimeFigureOut">
              <a:rPr lang="ru-RU" smtClean="0"/>
              <a:pPr/>
              <a:t>12.02.2026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9737CF-D94C-43B0-87F0-F72D616946F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523188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11	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9737CF-D94C-43B0-87F0-F72D616946F3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Еще сделать в </a:t>
            </a:r>
            <a:r>
              <a:rPr lang="en-US" dirty="0" smtClean="0"/>
              <a:t>Excel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9737CF-D94C-43B0-87F0-F72D616946F3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9737CF-D94C-43B0-87F0-F72D616946F3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 userDrawn="1"/>
        </p:nvSpPr>
        <p:spPr>
          <a:xfrm>
            <a:off x="2155222" y="0"/>
            <a:ext cx="7020000" cy="6858000"/>
          </a:xfrm>
          <a:prstGeom prst="rect">
            <a:avLst/>
          </a:prstGeom>
          <a:solidFill>
            <a:srgbClr val="00B0F0"/>
          </a:solidFill>
          <a:ln w="31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155708" y="2285992"/>
            <a:ext cx="7020000" cy="180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2214546" y="857233"/>
            <a:ext cx="6572296" cy="3214709"/>
          </a:xfrm>
        </p:spPr>
        <p:txBody>
          <a:bodyPr anchor="b" anchorCtr="0">
            <a:normAutofit/>
          </a:bodyPr>
          <a:lstStyle>
            <a:lvl1pPr algn="l">
              <a:defRPr sz="4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2214546" y="4214818"/>
            <a:ext cx="6572296" cy="1643074"/>
          </a:xfrm>
        </p:spPr>
        <p:txBody>
          <a:bodyPr>
            <a:normAutofit/>
          </a:bodyPr>
          <a:lstStyle>
            <a:lvl1pPr marL="0" indent="0" algn="l">
              <a:buNone/>
              <a:defRPr sz="2000" b="1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0" y="6000768"/>
            <a:ext cx="2071670" cy="61555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400" b="1" cap="none" spc="0" dirty="0" smtClean="0">
                <a:ln>
                  <a:solidFill>
                    <a:srgbClr val="0070C0"/>
                  </a:solidFill>
                </a:ln>
                <a:solidFill>
                  <a:srgbClr val="0070C0"/>
                </a:solidFill>
                <a:effectLst/>
                <a:latin typeface="Arial" pitchFamily="34" charset="0"/>
                <a:cs typeface="Arial" pitchFamily="34" charset="0"/>
              </a:rPr>
              <a:t>11 класс</a:t>
            </a:r>
            <a:endParaRPr lang="ru-RU" sz="3400" b="1" cap="none" spc="0" dirty="0">
              <a:ln>
                <a:solidFill>
                  <a:srgbClr val="0070C0"/>
                </a:solidFill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6572264" y="214290"/>
            <a:ext cx="2214578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r"/>
            <a:r>
              <a:rPr lang="ru-RU" sz="2400" b="0" cap="none" spc="0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rPr>
              <a:t>Информатика</a:t>
            </a:r>
            <a:endParaRPr lang="ru-RU" sz="2400" b="0" cap="none" spc="0" dirty="0">
              <a:ln>
                <a:solidFill>
                  <a:schemeClr val="bg1"/>
                </a:solidFill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8" name="Picture 4" descr="C:\Ирина\фото\Выпускной\логотип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5984" y="5929330"/>
            <a:ext cx="2075784" cy="678995"/>
          </a:xfrm>
          <a:prstGeom prst="rect">
            <a:avLst/>
          </a:prstGeom>
          <a:noFill/>
        </p:spPr>
      </p:pic>
      <p:pic>
        <p:nvPicPr>
          <p:cNvPr id="4" name="Picture 2" descr="D:\Documents and Settings\Администратор.HOME-FDD52612A3\Рабочий стол\Ирина_Раб стол\10 Презентации для Босовой\11 класс\11кл_лого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48" y="2285992"/>
            <a:ext cx="2158571" cy="1800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7132530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 userDrawn="1"/>
        </p:nvSpPr>
        <p:spPr>
          <a:xfrm>
            <a:off x="2071670" y="2285992"/>
            <a:ext cx="7072330" cy="180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2071670" y="857233"/>
            <a:ext cx="6715172" cy="3214709"/>
          </a:xfrm>
        </p:spPr>
        <p:txBody>
          <a:bodyPr anchor="b" anchorCtr="0">
            <a:normAutofit/>
          </a:bodyPr>
          <a:lstStyle>
            <a:lvl1pPr algn="l">
              <a:defRPr sz="4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2071670" y="4214818"/>
            <a:ext cx="6715172" cy="1643074"/>
          </a:xfrm>
        </p:spPr>
        <p:txBody>
          <a:bodyPr>
            <a:normAutofit/>
          </a:bodyPr>
          <a:lstStyle>
            <a:lvl1pPr marL="0" indent="0" algn="l">
              <a:buNone/>
              <a:defRPr sz="2000" b="1">
                <a:solidFill>
                  <a:srgbClr val="0070C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0" y="2285992"/>
            <a:ext cx="2071670" cy="18000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990657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0" y="0"/>
            <a:ext cx="9144000" cy="92867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0" y="5910280"/>
            <a:ext cx="9144000" cy="500066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352928" cy="562074"/>
          </a:xfrm>
        </p:spPr>
        <p:txBody>
          <a:bodyPr/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071546"/>
            <a:ext cx="8352928" cy="4643470"/>
          </a:xfrm>
        </p:spPr>
        <p:txBody>
          <a:bodyPr>
            <a:normAutofit/>
          </a:bodyPr>
          <a:lstStyle>
            <a:lvl1pPr>
              <a:buFont typeface="Arial" pitchFamily="34" charset="0"/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pic>
        <p:nvPicPr>
          <p:cNvPr id="2050" name="Picture 2" descr="C:\Documents and Settings\Администратор.HOME-FDD52612A3\Рабочий стол\земля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5715016"/>
            <a:ext cx="862841" cy="85725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6596417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54310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9552" y="980728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39552" y="1620490"/>
            <a:ext cx="4040188" cy="483284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788472" y="980728"/>
            <a:ext cx="40320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88472" y="1620490"/>
            <a:ext cx="4032000" cy="483284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68588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60438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pic>
        <p:nvPicPr>
          <p:cNvPr id="3" name="Объект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3900" y="150790"/>
            <a:ext cx="810838" cy="81693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417220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2846170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280920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9552" y="1052736"/>
            <a:ext cx="8280920" cy="54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7" name="TextBox 3"/>
          <p:cNvSpPr txBox="1"/>
          <p:nvPr userDrawn="1"/>
        </p:nvSpPr>
        <p:spPr>
          <a:xfrm>
            <a:off x="642910" y="0"/>
            <a:ext cx="700120" cy="107722"/>
          </a:xfrm>
          <a:prstGeom prst="rect">
            <a:avLst/>
          </a:prstGeom>
          <a:solidFill>
            <a:schemeClr val="bg1"/>
          </a:solidFill>
        </p:spPr>
        <p:txBody>
          <a:bodyPr vert="horz"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100" dirty="0" smtClean="0">
                <a:solidFill>
                  <a:schemeClr val="bg1"/>
                </a:solidFill>
              </a:rPr>
              <a:t>МК</a:t>
            </a:r>
            <a:endParaRPr lang="ru-RU" sz="100" dirty="0">
              <a:solidFill>
                <a:schemeClr val="bg1"/>
              </a:solidFill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0" y="0"/>
            <a:ext cx="357158" cy="685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0" y="2285992"/>
            <a:ext cx="357158" cy="180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941615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50" r:id="rId4"/>
    <p:sldLayoutId id="2147483653" r:id="rId5"/>
    <p:sldLayoutId id="2147483654" r:id="rId6"/>
    <p:sldLayoutId id="2147483663" r:id="rId7"/>
    <p:sldLayoutId id="2147483655" r:id="rId8"/>
  </p:sldLayoutIdLst>
  <p:txStyles>
    <p:titleStyle>
      <a:lvl1pPr algn="l" defTabSz="914400" rtl="0" eaLnBrk="1" latinLnBrk="0" hangingPunct="1">
        <a:spcBef>
          <a:spcPct val="0"/>
        </a:spcBef>
        <a:buNone/>
        <a:defRPr sz="3200" b="1" kern="1200">
          <a:solidFill>
            <a:srgbClr val="0070C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63652" y="908720"/>
            <a:ext cx="7000322" cy="3214709"/>
          </a:xfrm>
        </p:spPr>
        <p:txBody>
          <a:bodyPr>
            <a:normAutofit/>
          </a:bodyPr>
          <a:lstStyle/>
          <a:p>
            <a:r>
              <a:rPr lang="ru-RU" dirty="0" smtClean="0"/>
              <a:t>МОДЕЛИРОВАНИЕ </a:t>
            </a:r>
            <a:br>
              <a:rPr lang="ru-RU" dirty="0" smtClean="0"/>
            </a:br>
            <a:r>
              <a:rPr lang="ru-RU" dirty="0" smtClean="0"/>
              <a:t>НА ГРАФАХ</a:t>
            </a: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63652" y="4214818"/>
            <a:ext cx="6836840" cy="1643074"/>
          </a:xfrm>
        </p:spPr>
        <p:txBody>
          <a:bodyPr/>
          <a:lstStyle/>
          <a:p>
            <a:r>
              <a:rPr lang="ru-RU" dirty="0" smtClean="0"/>
              <a:t>ИНФОРМАЦИОННОЕ МОДЕЛИРОВАНИЕ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105363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Кратчайший путь между </a:t>
            </a:r>
            <a:r>
              <a:rPr lang="ru-RU" dirty="0"/>
              <a:t>вершинами графа</a:t>
            </a:r>
          </a:p>
        </p:txBody>
      </p:sp>
      <p:grpSp>
        <p:nvGrpSpPr>
          <p:cNvPr id="16" name="Группа 15"/>
          <p:cNvGrpSpPr/>
          <p:nvPr/>
        </p:nvGrpSpPr>
        <p:grpSpPr>
          <a:xfrm>
            <a:off x="611560" y="1268760"/>
            <a:ext cx="8136904" cy="5161569"/>
            <a:chOff x="1187624" y="3557210"/>
            <a:chExt cx="6804583" cy="2873119"/>
          </a:xfrm>
        </p:grpSpPr>
        <p:sp>
          <p:nvSpPr>
            <p:cNvPr id="15" name="Прямоугольник 14"/>
            <p:cNvSpPr/>
            <p:nvPr/>
          </p:nvSpPr>
          <p:spPr>
            <a:xfrm>
              <a:off x="4085860" y="3874640"/>
              <a:ext cx="504056" cy="2156048"/>
            </a:xfrm>
            <a:custGeom>
              <a:avLst/>
              <a:gdLst>
                <a:gd name="connsiteX0" fmla="*/ 0 w 504056"/>
                <a:gd name="connsiteY0" fmla="*/ 0 h 2232248"/>
                <a:gd name="connsiteX1" fmla="*/ 504056 w 504056"/>
                <a:gd name="connsiteY1" fmla="*/ 0 h 2232248"/>
                <a:gd name="connsiteX2" fmla="*/ 504056 w 504056"/>
                <a:gd name="connsiteY2" fmla="*/ 2232248 h 2232248"/>
                <a:gd name="connsiteX3" fmla="*/ 0 w 504056"/>
                <a:gd name="connsiteY3" fmla="*/ 2232248 h 2232248"/>
                <a:gd name="connsiteX4" fmla="*/ 0 w 504056"/>
                <a:gd name="connsiteY4" fmla="*/ 0 h 2232248"/>
                <a:gd name="connsiteX0" fmla="*/ 504056 w 595496"/>
                <a:gd name="connsiteY0" fmla="*/ 0 h 2232248"/>
                <a:gd name="connsiteX1" fmla="*/ 504056 w 595496"/>
                <a:gd name="connsiteY1" fmla="*/ 2232248 h 2232248"/>
                <a:gd name="connsiteX2" fmla="*/ 0 w 595496"/>
                <a:gd name="connsiteY2" fmla="*/ 2232248 h 2232248"/>
                <a:gd name="connsiteX3" fmla="*/ 0 w 595496"/>
                <a:gd name="connsiteY3" fmla="*/ 0 h 2232248"/>
                <a:gd name="connsiteX4" fmla="*/ 595496 w 595496"/>
                <a:gd name="connsiteY4" fmla="*/ 91440 h 2232248"/>
                <a:gd name="connsiteX0" fmla="*/ 504056 w 595496"/>
                <a:gd name="connsiteY0" fmla="*/ 2232248 h 2232248"/>
                <a:gd name="connsiteX1" fmla="*/ 0 w 595496"/>
                <a:gd name="connsiteY1" fmla="*/ 2232248 h 2232248"/>
                <a:gd name="connsiteX2" fmla="*/ 0 w 595496"/>
                <a:gd name="connsiteY2" fmla="*/ 0 h 2232248"/>
                <a:gd name="connsiteX3" fmla="*/ 595496 w 595496"/>
                <a:gd name="connsiteY3" fmla="*/ 91440 h 2232248"/>
                <a:gd name="connsiteX0" fmla="*/ 504056 w 504056"/>
                <a:gd name="connsiteY0" fmla="*/ 2232248 h 2232248"/>
                <a:gd name="connsiteX1" fmla="*/ 0 w 504056"/>
                <a:gd name="connsiteY1" fmla="*/ 2232248 h 2232248"/>
                <a:gd name="connsiteX2" fmla="*/ 0 w 504056"/>
                <a:gd name="connsiteY2" fmla="*/ 0 h 2232248"/>
                <a:gd name="connsiteX3" fmla="*/ 411346 w 504056"/>
                <a:gd name="connsiteY3" fmla="*/ 2540 h 2232248"/>
                <a:gd name="connsiteX0" fmla="*/ 504056 w 504056"/>
                <a:gd name="connsiteY0" fmla="*/ 2232248 h 2232248"/>
                <a:gd name="connsiteX1" fmla="*/ 0 w 504056"/>
                <a:gd name="connsiteY1" fmla="*/ 2232248 h 2232248"/>
                <a:gd name="connsiteX2" fmla="*/ 0 w 504056"/>
                <a:gd name="connsiteY2" fmla="*/ 0 h 2232248"/>
                <a:gd name="connsiteX3" fmla="*/ 392296 w 504056"/>
                <a:gd name="connsiteY3" fmla="*/ 2540 h 2232248"/>
                <a:gd name="connsiteX0" fmla="*/ 504056 w 504056"/>
                <a:gd name="connsiteY0" fmla="*/ 2229708 h 2229708"/>
                <a:gd name="connsiteX1" fmla="*/ 0 w 504056"/>
                <a:gd name="connsiteY1" fmla="*/ 2229708 h 2229708"/>
                <a:gd name="connsiteX2" fmla="*/ 0 w 504056"/>
                <a:gd name="connsiteY2" fmla="*/ 73660 h 2229708"/>
                <a:gd name="connsiteX3" fmla="*/ 392296 w 504056"/>
                <a:gd name="connsiteY3" fmla="*/ 0 h 2229708"/>
                <a:gd name="connsiteX0" fmla="*/ 504056 w 504056"/>
                <a:gd name="connsiteY0" fmla="*/ 2156048 h 2156048"/>
                <a:gd name="connsiteX1" fmla="*/ 0 w 504056"/>
                <a:gd name="connsiteY1" fmla="*/ 2156048 h 2156048"/>
                <a:gd name="connsiteX2" fmla="*/ 0 w 504056"/>
                <a:gd name="connsiteY2" fmla="*/ 0 h 2156048"/>
                <a:gd name="connsiteX3" fmla="*/ 397059 w 504056"/>
                <a:gd name="connsiteY3" fmla="*/ 2540 h 21560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04056" h="2156048">
                  <a:moveTo>
                    <a:pt x="504056" y="2156048"/>
                  </a:moveTo>
                  <a:lnTo>
                    <a:pt x="0" y="2156048"/>
                  </a:lnTo>
                  <a:lnTo>
                    <a:pt x="0" y="0"/>
                  </a:lnTo>
                  <a:lnTo>
                    <a:pt x="397059" y="2540"/>
                  </a:lnTo>
                </a:path>
              </a:pathLst>
            </a:custGeom>
            <a:noFill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600">
                <a:solidFill>
                  <a:schemeClr val="dk1"/>
                </a:solidFill>
              </a:endParaRPr>
            </a:p>
          </p:txBody>
        </p:sp>
        <p:grpSp>
          <p:nvGrpSpPr>
            <p:cNvPr id="7" name="Группа 6"/>
            <p:cNvGrpSpPr/>
            <p:nvPr/>
          </p:nvGrpSpPr>
          <p:grpSpPr>
            <a:xfrm>
              <a:off x="1187624" y="3557210"/>
              <a:ext cx="6804583" cy="2873119"/>
              <a:chOff x="1799466" y="1996044"/>
              <a:chExt cx="6804583" cy="2873119"/>
            </a:xfrm>
          </p:grpSpPr>
          <p:sp>
            <p:nvSpPr>
              <p:cNvPr id="9" name="Полилиния 8"/>
              <p:cNvSpPr/>
              <p:nvPr/>
            </p:nvSpPr>
            <p:spPr>
              <a:xfrm>
                <a:off x="3615379" y="3428999"/>
                <a:ext cx="1388658" cy="3603"/>
              </a:xfrm>
              <a:custGeom>
                <a:avLst/>
                <a:gdLst>
                  <a:gd name="connsiteX0" fmla="*/ 0 w 2777316"/>
                  <a:gd name="connsiteY0" fmla="*/ 45720 h 91440"/>
                  <a:gd name="connsiteX1" fmla="*/ 1388658 w 2777316"/>
                  <a:gd name="connsiteY1" fmla="*/ 45720 h 91440"/>
                  <a:gd name="connsiteX2" fmla="*/ 1388658 w 2777316"/>
                  <a:gd name="connsiteY2" fmla="*/ 49323 h 91440"/>
                  <a:gd name="connsiteX3" fmla="*/ 2777316 w 2777316"/>
                  <a:gd name="connsiteY3" fmla="*/ 49323 h 91440"/>
                  <a:gd name="connsiteX0" fmla="*/ 0 w 2777316"/>
                  <a:gd name="connsiteY0" fmla="*/ 0 h 3603"/>
                  <a:gd name="connsiteX1" fmla="*/ 1388658 w 2777316"/>
                  <a:gd name="connsiteY1" fmla="*/ 0 h 3603"/>
                  <a:gd name="connsiteX2" fmla="*/ 1388658 w 2777316"/>
                  <a:gd name="connsiteY2" fmla="*/ 3603 h 3603"/>
                  <a:gd name="connsiteX3" fmla="*/ 2777316 w 2777316"/>
                  <a:gd name="connsiteY3" fmla="*/ 3603 h 3603"/>
                  <a:gd name="connsiteX0" fmla="*/ 0 w 5000"/>
                  <a:gd name="connsiteY0" fmla="*/ 0 h 10000"/>
                  <a:gd name="connsiteX1" fmla="*/ 0 w 5000"/>
                  <a:gd name="connsiteY1" fmla="*/ 10000 h 10000"/>
                  <a:gd name="connsiteX2" fmla="*/ 5000 w 5000"/>
                  <a:gd name="connsiteY2" fmla="*/ 10000 h 10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000" h="10000">
                    <a:moveTo>
                      <a:pt x="0" y="0"/>
                    </a:moveTo>
                    <a:lnTo>
                      <a:pt x="0" y="10000"/>
                    </a:lnTo>
                    <a:lnTo>
                      <a:pt x="5000" y="10000"/>
                    </a:lnTo>
                  </a:path>
                </a:pathLst>
              </a:cu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600">
                  <a:solidFill>
                    <a:schemeClr val="dk1"/>
                  </a:solidFill>
                </a:endParaRPr>
              </a:p>
            </p:txBody>
          </p:sp>
          <p:sp>
            <p:nvSpPr>
              <p:cNvPr id="11" name="Полилиния 10"/>
              <p:cNvSpPr/>
              <p:nvPr/>
            </p:nvSpPr>
            <p:spPr>
              <a:xfrm>
                <a:off x="1799466" y="2989333"/>
                <a:ext cx="2510242" cy="864094"/>
              </a:xfrm>
              <a:custGeom>
                <a:avLst/>
                <a:gdLst>
                  <a:gd name="connsiteX0" fmla="*/ 0 w 2510242"/>
                  <a:gd name="connsiteY0" fmla="*/ 0 h 864094"/>
                  <a:gd name="connsiteX1" fmla="*/ 2510242 w 2510242"/>
                  <a:gd name="connsiteY1" fmla="*/ 0 h 864094"/>
                  <a:gd name="connsiteX2" fmla="*/ 2510242 w 2510242"/>
                  <a:gd name="connsiteY2" fmla="*/ 864094 h 864094"/>
                  <a:gd name="connsiteX3" fmla="*/ 0 w 2510242"/>
                  <a:gd name="connsiteY3" fmla="*/ 864094 h 864094"/>
                  <a:gd name="connsiteX4" fmla="*/ 0 w 2510242"/>
                  <a:gd name="connsiteY4" fmla="*/ 0 h 8640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510242" h="864094">
                    <a:moveTo>
                      <a:pt x="0" y="0"/>
                    </a:moveTo>
                    <a:lnTo>
                      <a:pt x="2510242" y="0"/>
                    </a:lnTo>
                    <a:lnTo>
                      <a:pt x="2510242" y="864094"/>
                    </a:lnTo>
                    <a:lnTo>
                      <a:pt x="0" y="864094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600" dirty="0">
                    <a:solidFill>
                      <a:schemeClr val="dk1"/>
                    </a:solidFill>
                  </a:rPr>
                  <a:t>Алгоритмы поиска кратчайшего пути</a:t>
                </a:r>
              </a:p>
            </p:txBody>
          </p:sp>
          <p:sp>
            <p:nvSpPr>
              <p:cNvPr id="12" name="Полилиния 11"/>
              <p:cNvSpPr/>
              <p:nvPr/>
            </p:nvSpPr>
            <p:spPr>
              <a:xfrm>
                <a:off x="5004038" y="1996044"/>
                <a:ext cx="3600011" cy="820891"/>
              </a:xfrm>
              <a:custGeom>
                <a:avLst/>
                <a:gdLst>
                  <a:gd name="connsiteX0" fmla="*/ 0 w 3600011"/>
                  <a:gd name="connsiteY0" fmla="*/ 0 h 820891"/>
                  <a:gd name="connsiteX1" fmla="*/ 3600011 w 3600011"/>
                  <a:gd name="connsiteY1" fmla="*/ 0 h 820891"/>
                  <a:gd name="connsiteX2" fmla="*/ 3600011 w 3600011"/>
                  <a:gd name="connsiteY2" fmla="*/ 820891 h 820891"/>
                  <a:gd name="connsiteX3" fmla="*/ 0 w 3600011"/>
                  <a:gd name="connsiteY3" fmla="*/ 820891 h 820891"/>
                  <a:gd name="connsiteX4" fmla="*/ 0 w 3600011"/>
                  <a:gd name="connsiteY4" fmla="*/ 0 h 82089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600011" h="820891">
                    <a:moveTo>
                      <a:pt x="0" y="0"/>
                    </a:moveTo>
                    <a:lnTo>
                      <a:pt x="3600011" y="0"/>
                    </a:lnTo>
                    <a:lnTo>
                      <a:pt x="3600011" y="820891"/>
                    </a:lnTo>
                    <a:lnTo>
                      <a:pt x="0" y="820891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600" dirty="0">
                    <a:solidFill>
                      <a:schemeClr val="dk1"/>
                    </a:solidFill>
                  </a:rPr>
                  <a:t>Построение дерева решений</a:t>
                </a:r>
              </a:p>
            </p:txBody>
          </p:sp>
          <p:sp>
            <p:nvSpPr>
              <p:cNvPr id="13" name="Полилиния 12"/>
              <p:cNvSpPr/>
              <p:nvPr/>
            </p:nvSpPr>
            <p:spPr>
              <a:xfrm>
                <a:off x="5004038" y="3022158"/>
                <a:ext cx="3600011" cy="820891"/>
              </a:xfrm>
              <a:custGeom>
                <a:avLst/>
                <a:gdLst>
                  <a:gd name="connsiteX0" fmla="*/ 0 w 3600011"/>
                  <a:gd name="connsiteY0" fmla="*/ 0 h 820891"/>
                  <a:gd name="connsiteX1" fmla="*/ 3600011 w 3600011"/>
                  <a:gd name="connsiteY1" fmla="*/ 0 h 820891"/>
                  <a:gd name="connsiteX2" fmla="*/ 3600011 w 3600011"/>
                  <a:gd name="connsiteY2" fmla="*/ 820891 h 820891"/>
                  <a:gd name="connsiteX3" fmla="*/ 0 w 3600011"/>
                  <a:gd name="connsiteY3" fmla="*/ 820891 h 820891"/>
                  <a:gd name="connsiteX4" fmla="*/ 0 w 3600011"/>
                  <a:gd name="connsiteY4" fmla="*/ 0 h 82089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600011" h="820891">
                    <a:moveTo>
                      <a:pt x="0" y="0"/>
                    </a:moveTo>
                    <a:lnTo>
                      <a:pt x="3600011" y="0"/>
                    </a:lnTo>
                    <a:lnTo>
                      <a:pt x="3600011" y="820891"/>
                    </a:lnTo>
                    <a:lnTo>
                      <a:pt x="0" y="820891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600" dirty="0">
                    <a:solidFill>
                      <a:schemeClr val="dk1"/>
                    </a:solidFill>
                  </a:rPr>
                  <a:t>Алгоритм </a:t>
                </a:r>
                <a:r>
                  <a:rPr lang="ru-RU" sz="2600" dirty="0" err="1">
                    <a:solidFill>
                      <a:schemeClr val="dk1"/>
                    </a:solidFill>
                  </a:rPr>
                  <a:t>Дейкстры</a:t>
                </a:r>
                <a:endParaRPr lang="ru-RU" sz="2600" dirty="0">
                  <a:solidFill>
                    <a:schemeClr val="dk1"/>
                  </a:solidFill>
                </a:endParaRPr>
              </a:p>
            </p:txBody>
          </p:sp>
          <p:sp>
            <p:nvSpPr>
              <p:cNvPr id="14" name="Полилиния 13"/>
              <p:cNvSpPr/>
              <p:nvPr/>
            </p:nvSpPr>
            <p:spPr>
              <a:xfrm>
                <a:off x="5004038" y="4048272"/>
                <a:ext cx="3600011" cy="820891"/>
              </a:xfrm>
              <a:custGeom>
                <a:avLst/>
                <a:gdLst>
                  <a:gd name="connsiteX0" fmla="*/ 0 w 3600011"/>
                  <a:gd name="connsiteY0" fmla="*/ 0 h 820891"/>
                  <a:gd name="connsiteX1" fmla="*/ 3600011 w 3600011"/>
                  <a:gd name="connsiteY1" fmla="*/ 0 h 820891"/>
                  <a:gd name="connsiteX2" fmla="*/ 3600011 w 3600011"/>
                  <a:gd name="connsiteY2" fmla="*/ 820891 h 820891"/>
                  <a:gd name="connsiteX3" fmla="*/ 0 w 3600011"/>
                  <a:gd name="connsiteY3" fmla="*/ 820891 h 820891"/>
                  <a:gd name="connsiteX4" fmla="*/ 0 w 3600011"/>
                  <a:gd name="connsiteY4" fmla="*/ 0 h 82089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600011" h="820891">
                    <a:moveTo>
                      <a:pt x="0" y="0"/>
                    </a:moveTo>
                    <a:lnTo>
                      <a:pt x="3600011" y="0"/>
                    </a:lnTo>
                    <a:lnTo>
                      <a:pt x="3600011" y="820891"/>
                    </a:lnTo>
                    <a:lnTo>
                      <a:pt x="0" y="820891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600" dirty="0">
                    <a:solidFill>
                      <a:schemeClr val="dk1"/>
                    </a:solidFill>
                  </a:rPr>
                  <a:t>Метод динамического программирования</a:t>
                </a:r>
              </a:p>
            </p:txBody>
          </p:sp>
        </p:grpSp>
      </p:grpSp>
    </p:spTree>
    <p:extLst>
      <p:ext uri="{BB962C8B-B14F-4D97-AF65-F5344CB8AC3E}">
        <p14:creationId xmlns="" xmlns:p14="http://schemas.microsoft.com/office/powerpoint/2010/main" val="2238252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Построение дерева решений</a:t>
            </a: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841626" y="2437165"/>
            <a:ext cx="3600400" cy="2808287"/>
          </a:xfrm>
          <a:prstGeom prst="roundRect">
            <a:avLst>
              <a:gd name="adj" fmla="val 2139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000" dirty="0"/>
          </a:p>
        </p:txBody>
      </p:sp>
      <p:grpSp>
        <p:nvGrpSpPr>
          <p:cNvPr id="6" name="Граф"/>
          <p:cNvGrpSpPr/>
          <p:nvPr/>
        </p:nvGrpSpPr>
        <p:grpSpPr>
          <a:xfrm>
            <a:off x="1152647" y="2566859"/>
            <a:ext cx="2979214" cy="2381906"/>
            <a:chOff x="5139414" y="3327251"/>
            <a:chExt cx="2979214" cy="2381906"/>
          </a:xfrm>
        </p:grpSpPr>
        <p:sp>
          <p:nvSpPr>
            <p:cNvPr id="7" name="Овал 6"/>
            <p:cNvSpPr/>
            <p:nvPr/>
          </p:nvSpPr>
          <p:spPr>
            <a:xfrm>
              <a:off x="5139414" y="3619777"/>
              <a:ext cx="374072" cy="374072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A</a:t>
              </a:r>
              <a:endParaRPr lang="ru-RU" sz="2000" dirty="0"/>
            </a:p>
          </p:txBody>
        </p:sp>
        <p:sp>
          <p:nvSpPr>
            <p:cNvPr id="8" name="Овал 7"/>
            <p:cNvSpPr/>
            <p:nvPr/>
          </p:nvSpPr>
          <p:spPr>
            <a:xfrm>
              <a:off x="6508112" y="3327251"/>
              <a:ext cx="374072" cy="374072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B</a:t>
              </a:r>
              <a:endParaRPr lang="ru-RU" sz="2000" dirty="0"/>
            </a:p>
          </p:txBody>
        </p:sp>
        <p:sp>
          <p:nvSpPr>
            <p:cNvPr id="9" name="Овал 8"/>
            <p:cNvSpPr/>
            <p:nvPr/>
          </p:nvSpPr>
          <p:spPr>
            <a:xfrm>
              <a:off x="7435530" y="4451711"/>
              <a:ext cx="374072" cy="374072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D</a:t>
              </a:r>
              <a:endParaRPr lang="ru-RU" sz="2000" dirty="0"/>
            </a:p>
          </p:txBody>
        </p:sp>
        <p:sp>
          <p:nvSpPr>
            <p:cNvPr id="10" name="Овал 9"/>
            <p:cNvSpPr/>
            <p:nvPr/>
          </p:nvSpPr>
          <p:spPr>
            <a:xfrm>
              <a:off x="5234901" y="4974573"/>
              <a:ext cx="374072" cy="374072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C</a:t>
              </a:r>
              <a:endParaRPr lang="ru-RU" sz="2000" dirty="0"/>
            </a:p>
          </p:txBody>
        </p:sp>
        <p:cxnSp>
          <p:nvCxnSpPr>
            <p:cNvPr id="11" name="Прямая соединительная линия 10"/>
            <p:cNvCxnSpPr>
              <a:stCxn id="10" idx="0"/>
              <a:endCxn id="7" idx="4"/>
            </p:cNvCxnSpPr>
            <p:nvPr/>
          </p:nvCxnSpPr>
          <p:spPr>
            <a:xfrm flipH="1" flipV="1">
              <a:off x="5326450" y="3993849"/>
              <a:ext cx="95487" cy="980724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sp>
          <p:nvSpPr>
            <p:cNvPr id="12" name="Овал 11"/>
            <p:cNvSpPr/>
            <p:nvPr/>
          </p:nvSpPr>
          <p:spPr>
            <a:xfrm>
              <a:off x="6882184" y="5335085"/>
              <a:ext cx="374072" cy="374072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F</a:t>
              </a:r>
              <a:endParaRPr lang="ru-RU" sz="2000" dirty="0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7744556" y="3535612"/>
              <a:ext cx="374072" cy="374072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E</a:t>
              </a:r>
              <a:endParaRPr lang="ru-RU" sz="2000" dirty="0"/>
            </a:p>
          </p:txBody>
        </p:sp>
        <p:cxnSp>
          <p:nvCxnSpPr>
            <p:cNvPr id="14" name="Прямая соединительная линия 13"/>
            <p:cNvCxnSpPr>
              <a:stCxn id="10" idx="5"/>
              <a:endCxn id="12" idx="2"/>
            </p:cNvCxnSpPr>
            <p:nvPr/>
          </p:nvCxnSpPr>
          <p:spPr>
            <a:xfrm>
              <a:off x="5554191" y="5293863"/>
              <a:ext cx="1327993" cy="228258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15" name="Прямая соединительная линия 14"/>
            <p:cNvCxnSpPr>
              <a:stCxn id="13" idx="4"/>
              <a:endCxn id="9" idx="7"/>
            </p:cNvCxnSpPr>
            <p:nvPr/>
          </p:nvCxnSpPr>
          <p:spPr>
            <a:xfrm flipH="1">
              <a:off x="7754820" y="3909684"/>
              <a:ext cx="176772" cy="596809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16" name="Прямая соединительная линия 15"/>
            <p:cNvCxnSpPr>
              <a:stCxn id="9" idx="2"/>
              <a:endCxn id="10" idx="6"/>
            </p:cNvCxnSpPr>
            <p:nvPr/>
          </p:nvCxnSpPr>
          <p:spPr>
            <a:xfrm flipH="1">
              <a:off x="5608973" y="4638747"/>
              <a:ext cx="1826557" cy="522862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17" name="Прямая соединительная линия 16"/>
            <p:cNvCxnSpPr>
              <a:stCxn id="13" idx="1"/>
              <a:endCxn id="8" idx="6"/>
            </p:cNvCxnSpPr>
            <p:nvPr/>
          </p:nvCxnSpPr>
          <p:spPr>
            <a:xfrm flipH="1" flipV="1">
              <a:off x="6882184" y="3514287"/>
              <a:ext cx="917154" cy="76107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18" name="Прямая соединительная линия 17"/>
            <p:cNvCxnSpPr>
              <a:stCxn id="8" idx="3"/>
              <a:endCxn id="10" idx="7"/>
            </p:cNvCxnSpPr>
            <p:nvPr/>
          </p:nvCxnSpPr>
          <p:spPr>
            <a:xfrm flipH="1">
              <a:off x="5554191" y="3646541"/>
              <a:ext cx="1008703" cy="1382814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19" name="Прямая соединительная линия 18"/>
            <p:cNvCxnSpPr>
              <a:stCxn id="7" idx="7"/>
              <a:endCxn id="8" idx="2"/>
            </p:cNvCxnSpPr>
            <p:nvPr/>
          </p:nvCxnSpPr>
          <p:spPr>
            <a:xfrm flipV="1">
              <a:off x="5458704" y="3514287"/>
              <a:ext cx="1049408" cy="160272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</p:grpSp>
      <p:sp>
        <p:nvSpPr>
          <p:cNvPr id="33" name="CB"/>
          <p:cNvSpPr/>
          <p:nvPr/>
        </p:nvSpPr>
        <p:spPr>
          <a:xfrm>
            <a:off x="1754460" y="3363647"/>
            <a:ext cx="360040" cy="3166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  <a:t>9</a:t>
            </a:r>
            <a:endParaRPr lang="ru-RU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4" name="CF"/>
          <p:cNvSpPr/>
          <p:nvPr/>
        </p:nvSpPr>
        <p:spPr>
          <a:xfrm>
            <a:off x="2003989" y="4645623"/>
            <a:ext cx="531495" cy="30314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  <a:t>13</a:t>
            </a:r>
            <a:endParaRPr lang="ru-RU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8" name="AB"/>
          <p:cNvSpPr/>
          <p:nvPr/>
        </p:nvSpPr>
        <p:spPr>
          <a:xfrm>
            <a:off x="1718578" y="2504280"/>
            <a:ext cx="360040" cy="3166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</a:rPr>
              <a:t>4</a:t>
            </a:r>
            <a:endParaRPr lang="ru-RU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9" name="AC"/>
          <p:cNvSpPr/>
          <p:nvPr/>
        </p:nvSpPr>
        <p:spPr>
          <a:xfrm>
            <a:off x="1068114" y="3611731"/>
            <a:ext cx="360040" cy="3166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  <a:t>2</a:t>
            </a:r>
            <a:endParaRPr lang="ru-RU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2" name="CD"/>
          <p:cNvSpPr/>
          <p:nvPr/>
        </p:nvSpPr>
        <p:spPr>
          <a:xfrm>
            <a:off x="2455500" y="3789415"/>
            <a:ext cx="531495" cy="30314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  <a:t>6</a:t>
            </a:r>
            <a:endParaRPr lang="ru-RU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5" name="BE"/>
          <p:cNvSpPr/>
          <p:nvPr/>
        </p:nvSpPr>
        <p:spPr>
          <a:xfrm>
            <a:off x="3158264" y="2503319"/>
            <a:ext cx="531495" cy="30314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  <a:t>5</a:t>
            </a:r>
            <a:endParaRPr lang="ru-RU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6" name="ED"/>
          <p:cNvSpPr/>
          <p:nvPr/>
        </p:nvSpPr>
        <p:spPr>
          <a:xfrm>
            <a:off x="3827815" y="3335776"/>
            <a:ext cx="531495" cy="30314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</a:rPr>
              <a:t>10</a:t>
            </a:r>
            <a:endParaRPr lang="ru-RU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3" name="Условие задачи"/>
          <p:cNvSpPr/>
          <p:nvPr/>
        </p:nvSpPr>
        <p:spPr>
          <a:xfrm>
            <a:off x="539749" y="1067615"/>
            <a:ext cx="835342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/>
              <a:t>Задание </a:t>
            </a:r>
            <a:r>
              <a:rPr lang="en-US" sz="2000" b="1" dirty="0" smtClean="0"/>
              <a:t>1</a:t>
            </a:r>
            <a:r>
              <a:rPr lang="ru-RU" sz="2000" b="1" dirty="0" smtClean="0"/>
              <a:t>.</a:t>
            </a:r>
            <a:r>
              <a:rPr lang="ru-RU" sz="2000" dirty="0" smtClean="0"/>
              <a:t> На </a:t>
            </a:r>
            <a:r>
              <a:rPr lang="ru-RU" sz="2000" dirty="0"/>
              <a:t>рисунке </a:t>
            </a:r>
            <a:r>
              <a:rPr lang="ru-RU" sz="2000" dirty="0" smtClean="0"/>
              <a:t>представлена </a:t>
            </a:r>
            <a:r>
              <a:rPr lang="ru-RU" sz="2000" dirty="0"/>
              <a:t>схема дорог, </a:t>
            </a:r>
            <a:r>
              <a:rPr lang="ru-RU" sz="2000" dirty="0" smtClean="0"/>
              <a:t>связывающих </a:t>
            </a:r>
            <a:r>
              <a:rPr lang="ru-RU" sz="2000" dirty="0"/>
              <a:t>населённые пункты </a:t>
            </a:r>
            <a:r>
              <a:rPr lang="ru-RU" sz="2000" i="1" dirty="0"/>
              <a:t>A</a:t>
            </a:r>
            <a:r>
              <a:rPr lang="ru-RU" sz="2000" dirty="0"/>
              <a:t>, </a:t>
            </a:r>
            <a:r>
              <a:rPr lang="ru-RU" sz="2000" i="1" dirty="0"/>
              <a:t>B</a:t>
            </a:r>
            <a:r>
              <a:rPr lang="ru-RU" sz="2000" dirty="0"/>
              <a:t>, </a:t>
            </a:r>
            <a:r>
              <a:rPr lang="ru-RU" sz="2000" i="1" dirty="0"/>
              <a:t>C</a:t>
            </a:r>
            <a:r>
              <a:rPr lang="ru-RU" sz="2000" dirty="0"/>
              <a:t>, </a:t>
            </a:r>
            <a:r>
              <a:rPr lang="ru-RU" sz="2000" i="1" dirty="0"/>
              <a:t>D</a:t>
            </a:r>
            <a:r>
              <a:rPr lang="ru-RU" sz="2000" dirty="0"/>
              <a:t>, </a:t>
            </a:r>
            <a:r>
              <a:rPr lang="ru-RU" sz="2000" i="1" dirty="0"/>
              <a:t>E</a:t>
            </a:r>
            <a:r>
              <a:rPr lang="ru-RU" sz="2000" dirty="0"/>
              <a:t>, </a:t>
            </a:r>
            <a:r>
              <a:rPr lang="ru-RU" sz="2000" i="1" dirty="0" smtClean="0"/>
              <a:t>F</a:t>
            </a:r>
            <a:r>
              <a:rPr lang="ru-RU" sz="2000" dirty="0" smtClean="0"/>
              <a:t>. Вес ребра означает стоимость проезда между двумя населенными пунктами. Определить минимальную стоимость проезда из пункта </a:t>
            </a:r>
            <a:r>
              <a:rPr lang="en-US" sz="2000" i="1" dirty="0" smtClean="0"/>
              <a:t>E</a:t>
            </a:r>
            <a:r>
              <a:rPr lang="ru-RU" sz="2000" i="1" dirty="0" smtClean="0"/>
              <a:t> </a:t>
            </a:r>
            <a:r>
              <a:rPr lang="ru-RU" sz="2000" dirty="0"/>
              <a:t>в пункт </a:t>
            </a:r>
            <a:r>
              <a:rPr lang="en-US" sz="2000" i="1" dirty="0" smtClean="0"/>
              <a:t>C</a:t>
            </a:r>
            <a:r>
              <a:rPr lang="ru-RU" sz="2000" dirty="0" smtClean="0"/>
              <a:t>.</a:t>
            </a:r>
            <a:endParaRPr lang="ru-RU" sz="2000" dirty="0"/>
          </a:p>
        </p:txBody>
      </p:sp>
      <p:sp>
        <p:nvSpPr>
          <p:cNvPr id="104" name="Условие задачи"/>
          <p:cNvSpPr/>
          <p:nvPr/>
        </p:nvSpPr>
        <p:spPr>
          <a:xfrm>
            <a:off x="611187" y="5257335"/>
            <a:ext cx="835342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/>
              <a:t>Ответ: 11</a:t>
            </a:r>
            <a:endParaRPr lang="ru-RU" sz="2000" dirty="0"/>
          </a:p>
        </p:txBody>
      </p:sp>
    </p:spTree>
    <p:extLst>
      <p:ext uri="{BB962C8B-B14F-4D97-AF65-F5344CB8AC3E}">
        <p14:creationId xmlns="" xmlns:p14="http://schemas.microsoft.com/office/powerpoint/2010/main" val="298950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Алгоритм </a:t>
            </a:r>
            <a:r>
              <a:rPr lang="ru-RU" dirty="0" err="1" smtClean="0"/>
              <a:t>Дейкстры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39553" y="1052513"/>
            <a:ext cx="3607594" cy="5400675"/>
          </a:xfrm>
          <a:prstGeom prst="roundRect">
            <a:avLst>
              <a:gd name="adj" fmla="val 2139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000" dirty="0"/>
          </a:p>
        </p:txBody>
      </p:sp>
      <p:grpSp>
        <p:nvGrpSpPr>
          <p:cNvPr id="5" name="Граф"/>
          <p:cNvGrpSpPr/>
          <p:nvPr/>
        </p:nvGrpSpPr>
        <p:grpSpPr>
          <a:xfrm>
            <a:off x="1052581" y="2068176"/>
            <a:ext cx="2450201" cy="2288730"/>
            <a:chOff x="5161031" y="2922414"/>
            <a:chExt cx="2450201" cy="2288730"/>
          </a:xfrm>
        </p:grpSpPr>
        <p:sp>
          <p:nvSpPr>
            <p:cNvPr id="6" name="Овал 5"/>
            <p:cNvSpPr/>
            <p:nvPr/>
          </p:nvSpPr>
          <p:spPr>
            <a:xfrm>
              <a:off x="6320143" y="3580976"/>
              <a:ext cx="374072" cy="374072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A</a:t>
              </a:r>
              <a:endParaRPr lang="ru-RU" sz="2000" dirty="0"/>
            </a:p>
          </p:txBody>
        </p:sp>
        <p:sp>
          <p:nvSpPr>
            <p:cNvPr id="7" name="Овал 6"/>
            <p:cNvSpPr/>
            <p:nvPr/>
          </p:nvSpPr>
          <p:spPr>
            <a:xfrm>
              <a:off x="5693011" y="2922414"/>
              <a:ext cx="374072" cy="374072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B</a:t>
              </a:r>
              <a:endParaRPr lang="ru-RU" sz="2000" dirty="0"/>
            </a:p>
          </p:txBody>
        </p:sp>
        <p:sp>
          <p:nvSpPr>
            <p:cNvPr id="8" name="Овал 7"/>
            <p:cNvSpPr/>
            <p:nvPr/>
          </p:nvSpPr>
          <p:spPr>
            <a:xfrm>
              <a:off x="7199651" y="4253419"/>
              <a:ext cx="374072" cy="374072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D</a:t>
              </a:r>
              <a:endParaRPr lang="ru-RU" sz="2000" dirty="0"/>
            </a:p>
          </p:txBody>
        </p:sp>
        <p:sp>
          <p:nvSpPr>
            <p:cNvPr id="9" name="Овал 8"/>
            <p:cNvSpPr/>
            <p:nvPr/>
          </p:nvSpPr>
          <p:spPr>
            <a:xfrm>
              <a:off x="5161031" y="4157961"/>
              <a:ext cx="374072" cy="374072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C</a:t>
              </a:r>
              <a:endParaRPr lang="ru-RU" sz="2000" dirty="0"/>
            </a:p>
          </p:txBody>
        </p:sp>
        <p:cxnSp>
          <p:nvCxnSpPr>
            <p:cNvPr id="10" name="Прямая соединительная линия 9"/>
            <p:cNvCxnSpPr>
              <a:stCxn id="9" idx="7"/>
              <a:endCxn id="6" idx="3"/>
            </p:cNvCxnSpPr>
            <p:nvPr/>
          </p:nvCxnSpPr>
          <p:spPr>
            <a:xfrm flipV="1">
              <a:off x="5480321" y="3900266"/>
              <a:ext cx="894604" cy="312477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sp>
          <p:nvSpPr>
            <p:cNvPr id="11" name="Овал 10"/>
            <p:cNvSpPr/>
            <p:nvPr/>
          </p:nvSpPr>
          <p:spPr>
            <a:xfrm>
              <a:off x="6187889" y="4837072"/>
              <a:ext cx="374072" cy="374072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F</a:t>
              </a:r>
              <a:endParaRPr lang="ru-RU" sz="2000" dirty="0"/>
            </a:p>
          </p:txBody>
        </p:sp>
        <p:sp>
          <p:nvSpPr>
            <p:cNvPr id="12" name="Овал 11"/>
            <p:cNvSpPr/>
            <p:nvPr/>
          </p:nvSpPr>
          <p:spPr>
            <a:xfrm>
              <a:off x="7237160" y="3002460"/>
              <a:ext cx="374072" cy="374072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E</a:t>
              </a:r>
              <a:endParaRPr lang="ru-RU" sz="2000" dirty="0"/>
            </a:p>
          </p:txBody>
        </p:sp>
        <p:cxnSp>
          <p:nvCxnSpPr>
            <p:cNvPr id="13" name="Прямая соединительная линия 12"/>
            <p:cNvCxnSpPr>
              <a:stCxn id="9" idx="5"/>
              <a:endCxn id="11" idx="2"/>
            </p:cNvCxnSpPr>
            <p:nvPr/>
          </p:nvCxnSpPr>
          <p:spPr>
            <a:xfrm>
              <a:off x="5480321" y="4477251"/>
              <a:ext cx="707568" cy="546857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14" name="Прямая соединительная линия 13"/>
            <p:cNvCxnSpPr>
              <a:stCxn id="12" idx="5"/>
              <a:endCxn id="8" idx="7"/>
            </p:cNvCxnSpPr>
            <p:nvPr/>
          </p:nvCxnSpPr>
          <p:spPr>
            <a:xfrm flipH="1">
              <a:off x="7518941" y="3321750"/>
              <a:ext cx="37509" cy="986451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15" name="Прямая соединительная линия 14"/>
            <p:cNvCxnSpPr>
              <a:stCxn id="8" idx="2"/>
              <a:endCxn id="9" idx="6"/>
            </p:cNvCxnSpPr>
            <p:nvPr/>
          </p:nvCxnSpPr>
          <p:spPr>
            <a:xfrm flipH="1" flipV="1">
              <a:off x="5535103" y="4344997"/>
              <a:ext cx="1664548" cy="95458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16" name="Прямая соединительная линия 15"/>
            <p:cNvCxnSpPr>
              <a:stCxn id="12" idx="2"/>
              <a:endCxn id="7" idx="6"/>
            </p:cNvCxnSpPr>
            <p:nvPr/>
          </p:nvCxnSpPr>
          <p:spPr>
            <a:xfrm flipH="1" flipV="1">
              <a:off x="6067083" y="3109450"/>
              <a:ext cx="1170077" cy="80046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17" name="Прямая соединительная линия 16"/>
            <p:cNvCxnSpPr>
              <a:stCxn id="7" idx="3"/>
              <a:endCxn id="9" idx="0"/>
            </p:cNvCxnSpPr>
            <p:nvPr/>
          </p:nvCxnSpPr>
          <p:spPr>
            <a:xfrm flipH="1">
              <a:off x="5348067" y="3241704"/>
              <a:ext cx="399726" cy="916257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18" name="Прямая соединительная линия 17"/>
            <p:cNvCxnSpPr>
              <a:stCxn id="6" idx="1"/>
              <a:endCxn id="7" idx="5"/>
            </p:cNvCxnSpPr>
            <p:nvPr/>
          </p:nvCxnSpPr>
          <p:spPr>
            <a:xfrm flipH="1" flipV="1">
              <a:off x="6012301" y="3241704"/>
              <a:ext cx="362624" cy="394054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90" name="Прямая соединительная линия 89"/>
            <p:cNvCxnSpPr>
              <a:stCxn id="11" idx="6"/>
              <a:endCxn id="8" idx="3"/>
            </p:cNvCxnSpPr>
            <p:nvPr/>
          </p:nvCxnSpPr>
          <p:spPr>
            <a:xfrm flipV="1">
              <a:off x="6561961" y="4572709"/>
              <a:ext cx="692472" cy="451399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</p:grpSp>
      <p:sp>
        <p:nvSpPr>
          <p:cNvPr id="19" name="CB"/>
          <p:cNvSpPr/>
          <p:nvPr/>
        </p:nvSpPr>
        <p:spPr>
          <a:xfrm>
            <a:off x="1173870" y="2593614"/>
            <a:ext cx="360040" cy="3166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9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0" name="CF"/>
          <p:cNvSpPr/>
          <p:nvPr/>
        </p:nvSpPr>
        <p:spPr>
          <a:xfrm>
            <a:off x="1472012" y="2942823"/>
            <a:ext cx="531495" cy="30314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13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1" name="AB"/>
          <p:cNvSpPr/>
          <p:nvPr/>
        </p:nvSpPr>
        <p:spPr>
          <a:xfrm>
            <a:off x="1478960" y="3864749"/>
            <a:ext cx="360040" cy="3166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4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2" name="AC"/>
          <p:cNvSpPr/>
          <p:nvPr/>
        </p:nvSpPr>
        <p:spPr>
          <a:xfrm>
            <a:off x="1753236" y="2518360"/>
            <a:ext cx="360040" cy="3166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2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3" name="CD"/>
          <p:cNvSpPr/>
          <p:nvPr/>
        </p:nvSpPr>
        <p:spPr>
          <a:xfrm>
            <a:off x="2605900" y="3911878"/>
            <a:ext cx="531495" cy="30314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6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4" name="BE"/>
          <p:cNvSpPr/>
          <p:nvPr/>
        </p:nvSpPr>
        <p:spPr>
          <a:xfrm>
            <a:off x="2313759" y="2273791"/>
            <a:ext cx="531495" cy="30314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5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5" name="ED"/>
          <p:cNvSpPr/>
          <p:nvPr/>
        </p:nvSpPr>
        <p:spPr>
          <a:xfrm>
            <a:off x="3341345" y="2794353"/>
            <a:ext cx="531495" cy="30314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10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0" name="AC"/>
          <p:cNvSpPr/>
          <p:nvPr/>
        </p:nvSpPr>
        <p:spPr>
          <a:xfrm>
            <a:off x="2263832" y="3273105"/>
            <a:ext cx="360040" cy="3166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2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90" name="Условие задачи"/>
          <p:cNvSpPr/>
          <p:nvPr/>
        </p:nvSpPr>
        <p:spPr>
          <a:xfrm>
            <a:off x="686851" y="1021322"/>
            <a:ext cx="336409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/>
              <a:t>Задание 2.</a:t>
            </a:r>
            <a:r>
              <a:rPr lang="ru-RU" sz="2000" dirty="0" smtClean="0"/>
              <a:t> Определить минимальное расстояние от вершины </a:t>
            </a:r>
            <a:r>
              <a:rPr lang="en-US" sz="2000" dirty="0" smtClean="0"/>
              <a:t>A</a:t>
            </a:r>
            <a:r>
              <a:rPr lang="ru-RU" sz="2000" dirty="0" smtClean="0"/>
              <a:t> до </a:t>
            </a:r>
            <a:r>
              <a:rPr lang="en-US" sz="2000" dirty="0" smtClean="0"/>
              <a:t>F.</a:t>
            </a:r>
            <a:endParaRPr lang="ru-RU" sz="2000" dirty="0"/>
          </a:p>
        </p:txBody>
      </p:sp>
      <p:grpSp>
        <p:nvGrpSpPr>
          <p:cNvPr id="98" name="Группа 97"/>
          <p:cNvGrpSpPr/>
          <p:nvPr/>
        </p:nvGrpSpPr>
        <p:grpSpPr>
          <a:xfrm>
            <a:off x="4696244" y="1046744"/>
            <a:ext cx="3763544" cy="5406444"/>
            <a:chOff x="4696244" y="1046744"/>
            <a:chExt cx="3763544" cy="5406444"/>
          </a:xfrm>
        </p:grpSpPr>
        <p:sp>
          <p:nvSpPr>
            <p:cNvPr id="364" name="Блок-схема: знак завершения 363"/>
            <p:cNvSpPr/>
            <p:nvPr/>
          </p:nvSpPr>
          <p:spPr>
            <a:xfrm>
              <a:off x="5752833" y="1048346"/>
              <a:ext cx="1681835" cy="360000"/>
            </a:xfrm>
            <a:prstGeom prst="flowChartTerminator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2700"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000" dirty="0"/>
            </a:p>
          </p:txBody>
        </p:sp>
        <p:sp>
          <p:nvSpPr>
            <p:cNvPr id="365" name="Блок-схема: знак завершения 364"/>
            <p:cNvSpPr/>
            <p:nvPr/>
          </p:nvSpPr>
          <p:spPr>
            <a:xfrm>
              <a:off x="5770395" y="6093188"/>
              <a:ext cx="1681835" cy="360000"/>
            </a:xfrm>
            <a:prstGeom prst="flowChartTerminator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2700"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000" dirty="0"/>
            </a:p>
          </p:txBody>
        </p:sp>
        <p:sp>
          <p:nvSpPr>
            <p:cNvPr id="366" name="Прямоугольник 365"/>
            <p:cNvSpPr/>
            <p:nvPr/>
          </p:nvSpPr>
          <p:spPr>
            <a:xfrm>
              <a:off x="4696244" y="1591048"/>
              <a:ext cx="3753899" cy="29225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2700"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000" dirty="0"/>
            </a:p>
          </p:txBody>
        </p:sp>
        <p:sp>
          <p:nvSpPr>
            <p:cNvPr id="367" name="Блок-схема: решение 366"/>
            <p:cNvSpPr/>
            <p:nvPr/>
          </p:nvSpPr>
          <p:spPr>
            <a:xfrm>
              <a:off x="5029604" y="2501189"/>
              <a:ext cx="3139612" cy="701281"/>
            </a:xfrm>
            <a:prstGeom prst="flowChartDecision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2700"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ct val="85000"/>
                </a:lnSpc>
              </a:pPr>
              <a:endParaRPr lang="ru-RU" sz="2000" dirty="0"/>
            </a:p>
          </p:txBody>
        </p:sp>
        <p:sp>
          <p:nvSpPr>
            <p:cNvPr id="368" name="Блок-схема: процесс 367"/>
            <p:cNvSpPr/>
            <p:nvPr/>
          </p:nvSpPr>
          <p:spPr>
            <a:xfrm>
              <a:off x="5247756" y="3486351"/>
              <a:ext cx="2703305" cy="533777"/>
            </a:xfrm>
            <a:prstGeom prst="flowChartProcess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2700"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lnSpc>
                  <a:spcPct val="85000"/>
                </a:lnSpc>
              </a:pPr>
              <a:endParaRPr lang="ru-RU" sz="2000" dirty="0"/>
            </a:p>
          </p:txBody>
        </p:sp>
        <p:sp>
          <p:nvSpPr>
            <p:cNvPr id="369" name="Блок-схема: процесс 368"/>
            <p:cNvSpPr/>
            <p:nvPr/>
          </p:nvSpPr>
          <p:spPr>
            <a:xfrm>
              <a:off x="5247756" y="4163586"/>
              <a:ext cx="2703305" cy="859103"/>
            </a:xfrm>
            <a:prstGeom prst="flowChartProcess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2700"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lnSpc>
                  <a:spcPct val="85000"/>
                </a:lnSpc>
              </a:pPr>
              <a:endParaRPr lang="ru-RU" sz="2000" dirty="0"/>
            </a:p>
          </p:txBody>
        </p:sp>
        <p:sp>
          <p:nvSpPr>
            <p:cNvPr id="370" name="Прямоугольник 369"/>
            <p:cNvSpPr/>
            <p:nvPr/>
          </p:nvSpPr>
          <p:spPr>
            <a:xfrm>
              <a:off x="4709352" y="2008885"/>
              <a:ext cx="3740791" cy="34884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2700"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000" dirty="0"/>
            </a:p>
          </p:txBody>
        </p:sp>
        <p:sp>
          <p:nvSpPr>
            <p:cNvPr id="371" name="Блок-схема: процесс 370"/>
            <p:cNvSpPr/>
            <p:nvPr/>
          </p:nvSpPr>
          <p:spPr>
            <a:xfrm>
              <a:off x="5247756" y="5158994"/>
              <a:ext cx="2703305" cy="504375"/>
            </a:xfrm>
            <a:prstGeom prst="flowChartProcess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2700"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lnSpc>
                  <a:spcPct val="85000"/>
                </a:lnSpc>
              </a:pPr>
              <a:endParaRPr lang="ru-RU" sz="2000" dirty="0"/>
            </a:p>
          </p:txBody>
        </p:sp>
        <p:grpSp>
          <p:nvGrpSpPr>
            <p:cNvPr id="373" name="Блок-схема"/>
            <p:cNvGrpSpPr/>
            <p:nvPr/>
          </p:nvGrpSpPr>
          <p:grpSpPr>
            <a:xfrm>
              <a:off x="4705889" y="1046744"/>
              <a:ext cx="3753899" cy="5406444"/>
              <a:chOff x="4705889" y="1046744"/>
              <a:chExt cx="3753899" cy="5406444"/>
            </a:xfrm>
          </p:grpSpPr>
          <p:sp>
            <p:nvSpPr>
              <p:cNvPr id="112" name="Блок-схема: знак завершения 111"/>
              <p:cNvSpPr/>
              <p:nvPr/>
            </p:nvSpPr>
            <p:spPr>
              <a:xfrm>
                <a:off x="5741921" y="1046744"/>
                <a:ext cx="1681835" cy="360000"/>
              </a:xfrm>
              <a:prstGeom prst="flowChartTerminator">
                <a:avLst/>
              </a:prstGeom>
              <a:noFill/>
              <a:ln w="127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000" dirty="0" smtClean="0"/>
                  <a:t>Начало</a:t>
                </a:r>
                <a:endParaRPr lang="ru-RU" sz="2000" dirty="0"/>
              </a:p>
            </p:txBody>
          </p:sp>
          <p:sp>
            <p:nvSpPr>
              <p:cNvPr id="113" name="Блок-схема: знак завершения 112"/>
              <p:cNvSpPr/>
              <p:nvPr/>
            </p:nvSpPr>
            <p:spPr>
              <a:xfrm>
                <a:off x="5770395" y="6093188"/>
                <a:ext cx="1681835" cy="360000"/>
              </a:xfrm>
              <a:prstGeom prst="flowChartTerminator">
                <a:avLst/>
              </a:prstGeom>
              <a:noFill/>
              <a:ln w="127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000" dirty="0" smtClean="0"/>
                  <a:t>Конец</a:t>
                </a:r>
                <a:endParaRPr lang="ru-RU" sz="2000" dirty="0"/>
              </a:p>
            </p:txBody>
          </p:sp>
          <p:sp>
            <p:nvSpPr>
              <p:cNvPr id="114" name="Прямоугольник 113"/>
              <p:cNvSpPr/>
              <p:nvPr/>
            </p:nvSpPr>
            <p:spPr>
              <a:xfrm>
                <a:off x="4705889" y="1577139"/>
                <a:ext cx="3753899" cy="292259"/>
              </a:xfrm>
              <a:prstGeom prst="rect">
                <a:avLst/>
              </a:prstGeom>
              <a:noFill/>
              <a:ln w="127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000" dirty="0" smtClean="0"/>
                  <a:t>Метка источника равна 0 </a:t>
                </a:r>
                <a:endParaRPr lang="ru-RU" sz="2000" dirty="0"/>
              </a:p>
            </p:txBody>
          </p:sp>
          <p:sp>
            <p:nvSpPr>
              <p:cNvPr id="116" name="Блок-схема: решение 115"/>
              <p:cNvSpPr/>
              <p:nvPr/>
            </p:nvSpPr>
            <p:spPr>
              <a:xfrm>
                <a:off x="5039249" y="2487280"/>
                <a:ext cx="3139612" cy="701281"/>
              </a:xfrm>
              <a:prstGeom prst="flowChartDecision">
                <a:avLst/>
              </a:prstGeom>
              <a:noFill/>
              <a:ln w="127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>
                  <a:lnSpc>
                    <a:spcPct val="85000"/>
                  </a:lnSpc>
                </a:pPr>
                <a:endParaRPr lang="ru-RU" sz="2000" dirty="0"/>
              </a:p>
            </p:txBody>
          </p:sp>
          <p:sp>
            <p:nvSpPr>
              <p:cNvPr id="117" name="Блок-схема: процесс 116"/>
              <p:cNvSpPr/>
              <p:nvPr/>
            </p:nvSpPr>
            <p:spPr>
              <a:xfrm>
                <a:off x="5257401" y="3472442"/>
                <a:ext cx="2703305" cy="533777"/>
              </a:xfrm>
              <a:prstGeom prst="flowChartProcess">
                <a:avLst/>
              </a:prstGeom>
              <a:noFill/>
              <a:ln w="127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>
                  <a:lnSpc>
                    <a:spcPct val="85000"/>
                  </a:lnSpc>
                </a:pPr>
                <a:r>
                  <a:rPr lang="ru-RU" sz="2000" dirty="0" smtClean="0"/>
                  <a:t>Найти вершину с минимальной меткой</a:t>
                </a:r>
                <a:endParaRPr lang="ru-RU" sz="2000" dirty="0"/>
              </a:p>
            </p:txBody>
          </p:sp>
          <p:sp>
            <p:nvSpPr>
              <p:cNvPr id="118" name="Блок-схема: процесс 117"/>
              <p:cNvSpPr/>
              <p:nvPr/>
            </p:nvSpPr>
            <p:spPr>
              <a:xfrm>
                <a:off x="6045316" y="3123844"/>
                <a:ext cx="800874" cy="360000"/>
              </a:xfrm>
              <a:prstGeom prst="flowChartProcess">
                <a:avLst/>
              </a:prstGeom>
              <a:noFill/>
              <a:ln w="12700"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1600" i="1" dirty="0" smtClean="0"/>
                  <a:t>Да</a:t>
                </a:r>
                <a:endParaRPr lang="ru-RU" sz="1600" i="1" dirty="0"/>
              </a:p>
            </p:txBody>
          </p:sp>
          <p:cxnSp>
            <p:nvCxnSpPr>
              <p:cNvPr id="119" name="Прямая со стрелкой 118"/>
              <p:cNvCxnSpPr>
                <a:stCxn id="112" idx="2"/>
                <a:endCxn id="114" idx="0"/>
              </p:cNvCxnSpPr>
              <p:nvPr/>
            </p:nvCxnSpPr>
            <p:spPr>
              <a:xfrm>
                <a:off x="6582839" y="1406744"/>
                <a:ext cx="0" cy="170395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0" name="Соединительная линия уступом 119"/>
              <p:cNvCxnSpPr>
                <a:stCxn id="300" idx="1"/>
                <a:endCxn id="116" idx="1"/>
              </p:cNvCxnSpPr>
              <p:nvPr/>
            </p:nvCxnSpPr>
            <p:spPr>
              <a:xfrm rot="10800000">
                <a:off x="5039249" y="2837921"/>
                <a:ext cx="218152" cy="2559352"/>
              </a:xfrm>
              <a:prstGeom prst="bentConnector3">
                <a:avLst>
                  <a:gd name="adj1" fmla="val 204789"/>
                </a:avLst>
              </a:prstGeom>
              <a:ln w="12700">
                <a:solidFill>
                  <a:schemeClr val="tx1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Прямая со стрелкой 122"/>
              <p:cNvCxnSpPr>
                <a:stCxn id="291" idx="2"/>
                <a:endCxn id="116" idx="0"/>
              </p:cNvCxnSpPr>
              <p:nvPr/>
            </p:nvCxnSpPr>
            <p:spPr>
              <a:xfrm>
                <a:off x="6589393" y="2343822"/>
                <a:ext cx="19662" cy="143458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3" name="Блок-схема: процесс 162"/>
              <p:cNvSpPr/>
              <p:nvPr/>
            </p:nvSpPr>
            <p:spPr>
              <a:xfrm>
                <a:off x="5257401" y="4149677"/>
                <a:ext cx="2703305" cy="859103"/>
              </a:xfrm>
              <a:prstGeom prst="flowChartProcess">
                <a:avLst/>
              </a:prstGeom>
              <a:noFill/>
              <a:ln w="127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>
                  <a:lnSpc>
                    <a:spcPct val="85000"/>
                  </a:lnSpc>
                </a:pPr>
                <a:r>
                  <a:rPr lang="ru-RU" sz="2000" dirty="0" smtClean="0"/>
                  <a:t>Определить мини-</a:t>
                </a:r>
                <a:r>
                  <a:rPr lang="ru-RU" sz="2000" dirty="0" err="1" smtClean="0"/>
                  <a:t>мальное</a:t>
                </a:r>
                <a:r>
                  <a:rPr lang="ru-RU" sz="2000" dirty="0" smtClean="0"/>
                  <a:t> расстояние до смежных вершин</a:t>
                </a:r>
                <a:endParaRPr lang="ru-RU" sz="2000" dirty="0"/>
              </a:p>
            </p:txBody>
          </p:sp>
          <p:cxnSp>
            <p:nvCxnSpPr>
              <p:cNvPr id="167" name="Прямая со стрелкой 166"/>
              <p:cNvCxnSpPr>
                <a:stCxn id="116" idx="2"/>
                <a:endCxn id="117" idx="0"/>
              </p:cNvCxnSpPr>
              <p:nvPr/>
            </p:nvCxnSpPr>
            <p:spPr>
              <a:xfrm flipH="1">
                <a:off x="6609054" y="3188561"/>
                <a:ext cx="1" cy="283881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5" name="Соединительная линия уступом 184"/>
              <p:cNvCxnSpPr>
                <a:stCxn id="116" idx="3"/>
                <a:endCxn id="113" idx="0"/>
              </p:cNvCxnSpPr>
              <p:nvPr/>
            </p:nvCxnSpPr>
            <p:spPr>
              <a:xfrm flipH="1">
                <a:off x="6611313" y="2837921"/>
                <a:ext cx="1567548" cy="3255267"/>
              </a:xfrm>
              <a:prstGeom prst="bentConnector4">
                <a:avLst>
                  <a:gd name="adj1" fmla="val -17361"/>
                  <a:gd name="adj2" fmla="val 90164"/>
                </a:avLst>
              </a:prstGeom>
              <a:ln w="12700">
                <a:solidFill>
                  <a:schemeClr val="tx1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1" name="Прямая со стрелкой 210"/>
              <p:cNvCxnSpPr>
                <a:stCxn id="117" idx="2"/>
                <a:endCxn id="163" idx="0"/>
              </p:cNvCxnSpPr>
              <p:nvPr/>
            </p:nvCxnSpPr>
            <p:spPr>
              <a:xfrm>
                <a:off x="6609054" y="4006219"/>
                <a:ext cx="0" cy="143458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>
            <mc:Choice xmlns="" xmlns:a14="http://schemas.microsoft.com/office/drawing/2010/main" Requires="a14">
              <p:sp>
                <p:nvSpPr>
                  <p:cNvPr id="291" name="Прямоугольник 290"/>
                  <p:cNvSpPr/>
                  <p:nvPr/>
                </p:nvSpPr>
                <p:spPr>
                  <a:xfrm>
                    <a:off x="4718997" y="1994976"/>
                    <a:ext cx="3740791" cy="348846"/>
                  </a:xfrm>
                  <a:prstGeom prst="rect">
                    <a:avLst/>
                  </a:prstGeom>
                  <a:noFill/>
                  <a:ln w="12700"/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000" dirty="0" smtClean="0"/>
                      <a:t>Остальные метки равны </a:t>
                    </a:r>
                    <a14:m>
                      <m:oMath xmlns:m="http://schemas.openxmlformats.org/officeDocument/2006/math">
                        <m:r>
                          <a:rPr lang="ru-RU" sz="2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∞</m:t>
                        </m:r>
                      </m:oMath>
                    </a14:m>
                    <a:endParaRPr lang="ru-RU" sz="2000" dirty="0"/>
                  </a:p>
                </p:txBody>
              </p:sp>
            </mc:Choice>
            <mc:Fallback>
              <p:sp>
                <p:nvSpPr>
                  <p:cNvPr id="291" name="Прямоугольник 290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718997" y="1994976"/>
                    <a:ext cx="3740791" cy="348846"/>
                  </a:xfrm>
                  <a:prstGeom prst="rect">
                    <a:avLst/>
                  </a:prstGeom>
                  <a:blipFill>
                    <a:blip r:embed="rId2" cstate="print"/>
                    <a:stretch>
                      <a:fillRect t="-13559" b="-35593"/>
                    </a:stretch>
                  </a:blipFill>
                  <a:ln w="12700"/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300" name="Блок-схема: процесс 299"/>
              <p:cNvSpPr/>
              <p:nvPr/>
            </p:nvSpPr>
            <p:spPr>
              <a:xfrm>
                <a:off x="5257401" y="5145085"/>
                <a:ext cx="2703305" cy="504375"/>
              </a:xfrm>
              <a:prstGeom prst="flowChartProcess">
                <a:avLst/>
              </a:prstGeom>
              <a:noFill/>
              <a:ln w="127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>
                  <a:lnSpc>
                    <a:spcPct val="85000"/>
                  </a:lnSpc>
                </a:pPr>
                <a:r>
                  <a:rPr lang="ru-RU" sz="2000" dirty="0" smtClean="0"/>
                  <a:t>Отметить вершину </a:t>
                </a:r>
                <a:br>
                  <a:rPr lang="ru-RU" sz="2000" dirty="0" smtClean="0"/>
                </a:br>
                <a:r>
                  <a:rPr lang="ru-RU" sz="2000" dirty="0" smtClean="0"/>
                  <a:t>как рассмотренную </a:t>
                </a:r>
                <a:endParaRPr lang="ru-RU" sz="2000" dirty="0"/>
              </a:p>
            </p:txBody>
          </p:sp>
          <p:sp>
            <p:nvSpPr>
              <p:cNvPr id="309" name="Прямоугольник 308"/>
              <p:cNvSpPr/>
              <p:nvPr/>
            </p:nvSpPr>
            <p:spPr>
              <a:xfrm>
                <a:off x="5569298" y="2525421"/>
                <a:ext cx="2081773" cy="53707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70000"/>
                  </a:lnSpc>
                </a:pPr>
                <a:r>
                  <a:rPr lang="ru-RU" sz="2000" dirty="0"/>
                  <a:t>Есть </a:t>
                </a:r>
                <a:r>
                  <a:rPr lang="ru-RU" sz="2000" dirty="0" smtClean="0"/>
                  <a:t/>
                </a:r>
                <a:br>
                  <a:rPr lang="ru-RU" sz="2000" dirty="0" smtClean="0"/>
                </a:br>
                <a:r>
                  <a:rPr lang="ru-RU" sz="2000" dirty="0" err="1" smtClean="0"/>
                  <a:t>непосещенные</a:t>
                </a:r>
                <a:r>
                  <a:rPr lang="ru-RU" sz="2000" dirty="0"/>
                  <a:t>?</a:t>
                </a:r>
              </a:p>
            </p:txBody>
          </p:sp>
          <p:cxnSp>
            <p:nvCxnSpPr>
              <p:cNvPr id="332" name="Прямая со стрелкой 331"/>
              <p:cNvCxnSpPr>
                <a:stCxn id="163" idx="2"/>
                <a:endCxn id="300" idx="0"/>
              </p:cNvCxnSpPr>
              <p:nvPr/>
            </p:nvCxnSpPr>
            <p:spPr>
              <a:xfrm>
                <a:off x="6609054" y="5008780"/>
                <a:ext cx="0" cy="136305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5" name="Прямая со стрелкой 394"/>
              <p:cNvCxnSpPr>
                <a:stCxn id="114" idx="2"/>
                <a:endCxn id="291" idx="0"/>
              </p:cNvCxnSpPr>
              <p:nvPr/>
            </p:nvCxnSpPr>
            <p:spPr>
              <a:xfrm>
                <a:off x="6582839" y="1869398"/>
                <a:ext cx="6554" cy="125578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01" name="Прямоугольник 100"/>
          <p:cNvSpPr/>
          <p:nvPr/>
        </p:nvSpPr>
        <p:spPr>
          <a:xfrm>
            <a:off x="683568" y="4437112"/>
            <a:ext cx="3366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/>
              <a:t>Алгоритм </a:t>
            </a:r>
            <a:r>
              <a:rPr lang="ru-RU" sz="2000" b="1" dirty="0" err="1"/>
              <a:t>Дейкстры</a:t>
            </a:r>
            <a:r>
              <a:rPr lang="ru-RU" sz="2000" b="1" dirty="0"/>
              <a:t> </a:t>
            </a:r>
            <a:r>
              <a:rPr lang="ru-RU" sz="2000" dirty="0"/>
              <a:t>служит для нахождения </a:t>
            </a:r>
            <a:r>
              <a:rPr lang="ru-RU" sz="2000" dirty="0" err="1" smtClean="0"/>
              <a:t>кратчай-шего</a:t>
            </a:r>
            <a:r>
              <a:rPr lang="ru-RU" sz="2000" dirty="0" smtClean="0"/>
              <a:t> пути </a:t>
            </a:r>
            <a:r>
              <a:rPr lang="ru-RU" sz="2000" dirty="0"/>
              <a:t>между </a:t>
            </a:r>
            <a:r>
              <a:rPr lang="ru-RU" sz="2000" dirty="0" smtClean="0"/>
              <a:t>вершиной </a:t>
            </a:r>
            <a:r>
              <a:rPr lang="ru-RU" sz="2000" dirty="0"/>
              <a:t>(источником) и </a:t>
            </a:r>
            <a:r>
              <a:rPr lang="ru-RU" sz="2000" dirty="0" smtClean="0"/>
              <a:t>всеми остальными </a:t>
            </a:r>
            <a:r>
              <a:rPr lang="ru-RU" sz="2000" dirty="0"/>
              <a:t>вершинами графа.</a:t>
            </a:r>
          </a:p>
        </p:txBody>
      </p:sp>
    </p:spTree>
    <p:extLst>
      <p:ext uri="{BB962C8B-B14F-4D97-AF65-F5344CB8AC3E}">
        <p14:creationId xmlns="" xmlns:p14="http://schemas.microsoft.com/office/powerpoint/2010/main" val="2348590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Метод динамического программирования</a:t>
            </a:r>
            <a:endParaRPr lang="ru-RU" dirty="0"/>
          </a:p>
        </p:txBody>
      </p:sp>
      <p:sp>
        <p:nvSpPr>
          <p:cNvPr id="160" name="Условие задачи"/>
          <p:cNvSpPr/>
          <p:nvPr/>
        </p:nvSpPr>
        <p:spPr>
          <a:xfrm>
            <a:off x="553633" y="1052513"/>
            <a:ext cx="833954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/>
              <a:t>Задание 3. </a:t>
            </a:r>
            <a:r>
              <a:rPr lang="ru-RU" sz="2000" dirty="0" smtClean="0"/>
              <a:t>Все </a:t>
            </a:r>
            <a:r>
              <a:rPr lang="ru-RU" sz="2000" dirty="0"/>
              <a:t>улицы </a:t>
            </a:r>
            <a:r>
              <a:rPr lang="ru-RU" sz="2000" dirty="0" smtClean="0"/>
              <a:t>одного из кварталов города </a:t>
            </a:r>
            <a:r>
              <a:rPr lang="en-US" sz="2000" dirty="0" smtClean="0"/>
              <a:t>N </a:t>
            </a:r>
            <a:r>
              <a:rPr lang="ru-RU" sz="2000" dirty="0" smtClean="0"/>
              <a:t>прямые с односторонним движением и пересекаются под прямым углом. Если не поворачивать, то можно проехать с южной окраины на северную или с западной на восточную. Длины переулков равны, но каждый участок характеризуется количеством ям на дороге. Необходимо выбрать лучший маршрут проезда от пункта </a:t>
            </a:r>
            <a:r>
              <a:rPr lang="en-US" sz="2000" dirty="0" smtClean="0"/>
              <a:t>A</a:t>
            </a:r>
            <a:r>
              <a:rPr lang="ru-RU" sz="2000" dirty="0" smtClean="0"/>
              <a:t> в пункт </a:t>
            </a:r>
            <a:r>
              <a:rPr lang="en-US" sz="2000" dirty="0" smtClean="0"/>
              <a:t>B</a:t>
            </a:r>
            <a:r>
              <a:rPr lang="ru-RU" sz="2000" dirty="0" smtClean="0"/>
              <a:t>. </a:t>
            </a:r>
            <a:endParaRPr lang="ru-RU" sz="2000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98736" y="3017266"/>
            <a:ext cx="3595199" cy="3327145"/>
          </a:xfrm>
          <a:prstGeom prst="roundRect">
            <a:avLst>
              <a:gd name="adj" fmla="val 2139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000" dirty="0"/>
          </a:p>
        </p:txBody>
      </p:sp>
      <p:grpSp>
        <p:nvGrpSpPr>
          <p:cNvPr id="19" name="вершины база"/>
          <p:cNvGrpSpPr/>
          <p:nvPr/>
        </p:nvGrpSpPr>
        <p:grpSpPr>
          <a:xfrm>
            <a:off x="805355" y="3250055"/>
            <a:ext cx="3181514" cy="2813636"/>
            <a:chOff x="805355" y="3250055"/>
            <a:chExt cx="3181514" cy="2813636"/>
          </a:xfrm>
        </p:grpSpPr>
        <p:sp>
          <p:nvSpPr>
            <p:cNvPr id="7" name="Овал 6"/>
            <p:cNvSpPr/>
            <p:nvPr/>
          </p:nvSpPr>
          <p:spPr>
            <a:xfrm>
              <a:off x="805355" y="5688051"/>
              <a:ext cx="373532" cy="373532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A</a:t>
              </a:r>
              <a:endParaRPr lang="ru-RU" sz="2000" dirty="0"/>
            </a:p>
          </p:txBody>
        </p:sp>
        <p:sp>
          <p:nvSpPr>
            <p:cNvPr id="8" name="Овал 7"/>
            <p:cNvSpPr/>
            <p:nvPr/>
          </p:nvSpPr>
          <p:spPr>
            <a:xfrm>
              <a:off x="1720892" y="5688051"/>
              <a:ext cx="373532" cy="373532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000" dirty="0"/>
            </a:p>
          </p:txBody>
        </p:sp>
        <p:sp>
          <p:nvSpPr>
            <p:cNvPr id="9" name="Овал 8"/>
            <p:cNvSpPr/>
            <p:nvPr/>
          </p:nvSpPr>
          <p:spPr>
            <a:xfrm>
              <a:off x="805355" y="4844145"/>
              <a:ext cx="373532" cy="373532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000" dirty="0"/>
            </a:p>
          </p:txBody>
        </p:sp>
        <p:sp>
          <p:nvSpPr>
            <p:cNvPr id="10" name="Овал 9"/>
            <p:cNvSpPr/>
            <p:nvPr/>
          </p:nvSpPr>
          <p:spPr>
            <a:xfrm>
              <a:off x="2698977" y="5688051"/>
              <a:ext cx="373532" cy="373532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000" dirty="0"/>
            </a:p>
          </p:txBody>
        </p:sp>
        <p:sp>
          <p:nvSpPr>
            <p:cNvPr id="12" name="Овал 11"/>
            <p:cNvSpPr/>
            <p:nvPr/>
          </p:nvSpPr>
          <p:spPr>
            <a:xfrm>
              <a:off x="3613337" y="5690159"/>
              <a:ext cx="373532" cy="373532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000" dirty="0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1729656" y="4843626"/>
              <a:ext cx="373532" cy="373532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000" dirty="0"/>
            </a:p>
          </p:txBody>
        </p:sp>
        <p:sp>
          <p:nvSpPr>
            <p:cNvPr id="65" name="Овал 64"/>
            <p:cNvSpPr/>
            <p:nvPr/>
          </p:nvSpPr>
          <p:spPr>
            <a:xfrm>
              <a:off x="2698977" y="4844145"/>
              <a:ext cx="373532" cy="373532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000" dirty="0"/>
            </a:p>
          </p:txBody>
        </p:sp>
        <p:sp>
          <p:nvSpPr>
            <p:cNvPr id="66" name="Овал 65"/>
            <p:cNvSpPr/>
            <p:nvPr/>
          </p:nvSpPr>
          <p:spPr>
            <a:xfrm>
              <a:off x="3612174" y="4844145"/>
              <a:ext cx="373532" cy="373532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000" dirty="0"/>
            </a:p>
          </p:txBody>
        </p:sp>
        <p:sp>
          <p:nvSpPr>
            <p:cNvPr id="67" name="Овал 66"/>
            <p:cNvSpPr/>
            <p:nvPr/>
          </p:nvSpPr>
          <p:spPr>
            <a:xfrm>
              <a:off x="805355" y="4026183"/>
              <a:ext cx="373532" cy="373532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000" dirty="0"/>
            </a:p>
          </p:txBody>
        </p:sp>
        <p:sp>
          <p:nvSpPr>
            <p:cNvPr id="68" name="Овал 67"/>
            <p:cNvSpPr/>
            <p:nvPr/>
          </p:nvSpPr>
          <p:spPr>
            <a:xfrm>
              <a:off x="1720892" y="4026183"/>
              <a:ext cx="373532" cy="373532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000" dirty="0"/>
            </a:p>
          </p:txBody>
        </p:sp>
        <p:sp>
          <p:nvSpPr>
            <p:cNvPr id="69" name="Овал 68"/>
            <p:cNvSpPr/>
            <p:nvPr/>
          </p:nvSpPr>
          <p:spPr>
            <a:xfrm>
              <a:off x="2698977" y="4026183"/>
              <a:ext cx="373532" cy="373532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000" dirty="0"/>
            </a:p>
          </p:txBody>
        </p:sp>
        <p:sp>
          <p:nvSpPr>
            <p:cNvPr id="70" name="Овал 69"/>
            <p:cNvSpPr/>
            <p:nvPr/>
          </p:nvSpPr>
          <p:spPr>
            <a:xfrm>
              <a:off x="3612473" y="4026183"/>
              <a:ext cx="373532" cy="373532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000" dirty="0"/>
            </a:p>
          </p:txBody>
        </p:sp>
        <p:sp>
          <p:nvSpPr>
            <p:cNvPr id="71" name="Овал 70"/>
            <p:cNvSpPr/>
            <p:nvPr/>
          </p:nvSpPr>
          <p:spPr>
            <a:xfrm>
              <a:off x="805355" y="3250055"/>
              <a:ext cx="373532" cy="373532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000" dirty="0"/>
            </a:p>
          </p:txBody>
        </p:sp>
        <p:sp>
          <p:nvSpPr>
            <p:cNvPr id="72" name="Овал 71"/>
            <p:cNvSpPr/>
            <p:nvPr/>
          </p:nvSpPr>
          <p:spPr>
            <a:xfrm>
              <a:off x="1720892" y="3250055"/>
              <a:ext cx="373532" cy="373532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000" dirty="0"/>
            </a:p>
          </p:txBody>
        </p:sp>
        <p:sp>
          <p:nvSpPr>
            <p:cNvPr id="73" name="Овал 72"/>
            <p:cNvSpPr/>
            <p:nvPr/>
          </p:nvSpPr>
          <p:spPr>
            <a:xfrm>
              <a:off x="2698977" y="3250055"/>
              <a:ext cx="373532" cy="373532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000" dirty="0"/>
            </a:p>
          </p:txBody>
        </p:sp>
        <p:sp>
          <p:nvSpPr>
            <p:cNvPr id="74" name="Овал 73"/>
            <p:cNvSpPr/>
            <p:nvPr/>
          </p:nvSpPr>
          <p:spPr>
            <a:xfrm>
              <a:off x="3612174" y="3250055"/>
              <a:ext cx="373532" cy="373532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B</a:t>
              </a:r>
              <a:endParaRPr lang="ru-RU" sz="2000" dirty="0"/>
            </a:p>
          </p:txBody>
        </p:sp>
      </p:grpSp>
      <p:grpSp>
        <p:nvGrpSpPr>
          <p:cNvPr id="30" name="Дуги"/>
          <p:cNvGrpSpPr/>
          <p:nvPr/>
        </p:nvGrpSpPr>
        <p:grpSpPr>
          <a:xfrm>
            <a:off x="992121" y="3436821"/>
            <a:ext cx="2807982" cy="2440104"/>
            <a:chOff x="992121" y="3436821"/>
            <a:chExt cx="2807982" cy="2440104"/>
          </a:xfrm>
        </p:grpSpPr>
        <p:cxnSp>
          <p:nvCxnSpPr>
            <p:cNvPr id="17" name="Прямая соединительная линия 16"/>
            <p:cNvCxnSpPr>
              <a:stCxn id="7" idx="0"/>
              <a:endCxn id="9" idx="4"/>
            </p:cNvCxnSpPr>
            <p:nvPr/>
          </p:nvCxnSpPr>
          <p:spPr>
            <a:xfrm flipV="1">
              <a:off x="992121" y="5217677"/>
              <a:ext cx="0" cy="470375"/>
            </a:xfrm>
            <a:prstGeom prst="line">
              <a:avLst/>
            </a:prstGeom>
            <a:ln>
              <a:headEnd type="none" w="med" len="med"/>
              <a:tailEnd type="arrow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82" name="Прямая соединительная линия 81"/>
            <p:cNvCxnSpPr>
              <a:stCxn id="8" idx="0"/>
              <a:endCxn id="13" idx="4"/>
            </p:cNvCxnSpPr>
            <p:nvPr/>
          </p:nvCxnSpPr>
          <p:spPr>
            <a:xfrm flipV="1">
              <a:off x="1907657" y="5217158"/>
              <a:ext cx="8764" cy="470894"/>
            </a:xfrm>
            <a:prstGeom prst="line">
              <a:avLst/>
            </a:prstGeom>
            <a:ln>
              <a:headEnd type="none" w="med" len="med"/>
              <a:tailEnd type="arrow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85" name="Прямая соединительная линия 84"/>
            <p:cNvCxnSpPr>
              <a:stCxn id="8" idx="6"/>
              <a:endCxn id="10" idx="2"/>
            </p:cNvCxnSpPr>
            <p:nvPr/>
          </p:nvCxnSpPr>
          <p:spPr>
            <a:xfrm>
              <a:off x="2094423" y="5874817"/>
              <a:ext cx="604553" cy="0"/>
            </a:xfrm>
            <a:prstGeom prst="line">
              <a:avLst/>
            </a:prstGeom>
            <a:ln>
              <a:headEnd type="none" w="med" len="med"/>
              <a:tailEnd type="arrow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88" name="Прямая соединительная линия 87"/>
            <p:cNvCxnSpPr>
              <a:stCxn id="10" idx="6"/>
              <a:endCxn id="12" idx="2"/>
            </p:cNvCxnSpPr>
            <p:nvPr/>
          </p:nvCxnSpPr>
          <p:spPr>
            <a:xfrm>
              <a:off x="3072509" y="5874817"/>
              <a:ext cx="540828" cy="2108"/>
            </a:xfrm>
            <a:prstGeom prst="line">
              <a:avLst/>
            </a:prstGeom>
            <a:ln>
              <a:headEnd type="none" w="med" len="med"/>
              <a:tailEnd type="arrow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91" name="Прямая соединительная линия 90"/>
            <p:cNvCxnSpPr>
              <a:stCxn id="10" idx="0"/>
              <a:endCxn id="65" idx="4"/>
            </p:cNvCxnSpPr>
            <p:nvPr/>
          </p:nvCxnSpPr>
          <p:spPr>
            <a:xfrm flipV="1">
              <a:off x="2885742" y="5217677"/>
              <a:ext cx="0" cy="470375"/>
            </a:xfrm>
            <a:prstGeom prst="line">
              <a:avLst/>
            </a:prstGeom>
            <a:ln>
              <a:headEnd type="none" w="med" len="med"/>
              <a:tailEnd type="arrow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94" name="Прямая соединительная линия 93"/>
            <p:cNvCxnSpPr>
              <a:stCxn id="12" idx="0"/>
              <a:endCxn id="66" idx="4"/>
            </p:cNvCxnSpPr>
            <p:nvPr/>
          </p:nvCxnSpPr>
          <p:spPr>
            <a:xfrm flipH="1" flipV="1">
              <a:off x="3798940" y="5217677"/>
              <a:ext cx="1163" cy="472482"/>
            </a:xfrm>
            <a:prstGeom prst="line">
              <a:avLst/>
            </a:prstGeom>
            <a:ln>
              <a:headEnd type="none" w="med" len="med"/>
              <a:tailEnd type="arrow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97" name="Прямая соединительная линия 96"/>
            <p:cNvCxnSpPr>
              <a:stCxn id="9" idx="6"/>
              <a:endCxn id="13" idx="2"/>
            </p:cNvCxnSpPr>
            <p:nvPr/>
          </p:nvCxnSpPr>
          <p:spPr>
            <a:xfrm flipV="1">
              <a:off x="1178887" y="5030392"/>
              <a:ext cx="550768" cy="519"/>
            </a:xfrm>
            <a:prstGeom prst="line">
              <a:avLst/>
            </a:prstGeom>
            <a:ln>
              <a:headEnd type="none" w="med" len="med"/>
              <a:tailEnd type="arrow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100" name="Прямая соединительная линия 99"/>
            <p:cNvCxnSpPr>
              <a:stCxn id="13" idx="6"/>
              <a:endCxn id="65" idx="2"/>
            </p:cNvCxnSpPr>
            <p:nvPr/>
          </p:nvCxnSpPr>
          <p:spPr>
            <a:xfrm>
              <a:off x="2103188" y="5030392"/>
              <a:ext cx="595789" cy="519"/>
            </a:xfrm>
            <a:prstGeom prst="line">
              <a:avLst/>
            </a:prstGeom>
            <a:ln>
              <a:headEnd type="none" w="med" len="med"/>
              <a:tailEnd type="arrow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103" name="Прямая соединительная линия 102"/>
            <p:cNvCxnSpPr>
              <a:stCxn id="65" idx="6"/>
              <a:endCxn id="66" idx="2"/>
            </p:cNvCxnSpPr>
            <p:nvPr/>
          </p:nvCxnSpPr>
          <p:spPr>
            <a:xfrm>
              <a:off x="3072508" y="5030911"/>
              <a:ext cx="539665" cy="0"/>
            </a:xfrm>
            <a:prstGeom prst="line">
              <a:avLst/>
            </a:prstGeom>
            <a:ln>
              <a:headEnd type="none" w="med" len="med"/>
              <a:tailEnd type="arrow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106" name="Прямая соединительная линия 105"/>
            <p:cNvCxnSpPr>
              <a:stCxn id="9" idx="0"/>
              <a:endCxn id="67" idx="4"/>
            </p:cNvCxnSpPr>
            <p:nvPr/>
          </p:nvCxnSpPr>
          <p:spPr>
            <a:xfrm flipV="1">
              <a:off x="992121" y="4399715"/>
              <a:ext cx="0" cy="444430"/>
            </a:xfrm>
            <a:prstGeom prst="line">
              <a:avLst/>
            </a:prstGeom>
            <a:ln>
              <a:headEnd type="none" w="med" len="med"/>
              <a:tailEnd type="arrow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113" name="Прямая соединительная линия 112"/>
            <p:cNvCxnSpPr>
              <a:stCxn id="13" idx="0"/>
              <a:endCxn id="68" idx="4"/>
            </p:cNvCxnSpPr>
            <p:nvPr/>
          </p:nvCxnSpPr>
          <p:spPr>
            <a:xfrm flipH="1" flipV="1">
              <a:off x="1907657" y="4399715"/>
              <a:ext cx="8764" cy="443912"/>
            </a:xfrm>
            <a:prstGeom prst="line">
              <a:avLst/>
            </a:prstGeom>
            <a:ln>
              <a:headEnd type="none" w="med" len="med"/>
              <a:tailEnd type="arrow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116" name="Прямая соединительная линия 115"/>
            <p:cNvCxnSpPr>
              <a:stCxn id="65" idx="0"/>
              <a:endCxn id="69" idx="4"/>
            </p:cNvCxnSpPr>
            <p:nvPr/>
          </p:nvCxnSpPr>
          <p:spPr>
            <a:xfrm flipV="1">
              <a:off x="2885742" y="4399715"/>
              <a:ext cx="0" cy="444430"/>
            </a:xfrm>
            <a:prstGeom prst="line">
              <a:avLst/>
            </a:prstGeom>
            <a:ln>
              <a:headEnd type="none" w="med" len="med"/>
              <a:tailEnd type="arrow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119" name="Прямая соединительная линия 118"/>
            <p:cNvCxnSpPr>
              <a:stCxn id="66" idx="0"/>
              <a:endCxn id="70" idx="4"/>
            </p:cNvCxnSpPr>
            <p:nvPr/>
          </p:nvCxnSpPr>
          <p:spPr>
            <a:xfrm flipV="1">
              <a:off x="3798940" y="4399715"/>
              <a:ext cx="299" cy="444430"/>
            </a:xfrm>
            <a:prstGeom prst="line">
              <a:avLst/>
            </a:prstGeom>
            <a:ln>
              <a:headEnd type="none" w="med" len="med"/>
              <a:tailEnd type="arrow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122" name="Прямая соединительная линия 121"/>
            <p:cNvCxnSpPr>
              <a:stCxn id="67" idx="6"/>
              <a:endCxn id="68" idx="2"/>
            </p:cNvCxnSpPr>
            <p:nvPr/>
          </p:nvCxnSpPr>
          <p:spPr>
            <a:xfrm>
              <a:off x="1178887" y="4212949"/>
              <a:ext cx="542005" cy="0"/>
            </a:xfrm>
            <a:prstGeom prst="line">
              <a:avLst/>
            </a:prstGeom>
            <a:ln>
              <a:headEnd type="none" w="med" len="med"/>
              <a:tailEnd type="arrow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123" name="Прямая соединительная линия 122"/>
            <p:cNvCxnSpPr>
              <a:stCxn id="68" idx="6"/>
              <a:endCxn id="69" idx="2"/>
            </p:cNvCxnSpPr>
            <p:nvPr/>
          </p:nvCxnSpPr>
          <p:spPr>
            <a:xfrm>
              <a:off x="2094423" y="4212949"/>
              <a:ext cx="604553" cy="0"/>
            </a:xfrm>
            <a:prstGeom prst="line">
              <a:avLst/>
            </a:prstGeom>
            <a:ln>
              <a:headEnd type="none" w="med" len="med"/>
              <a:tailEnd type="arrow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124" name="Прямая соединительная линия 123"/>
            <p:cNvCxnSpPr>
              <a:stCxn id="69" idx="6"/>
              <a:endCxn id="70" idx="2"/>
            </p:cNvCxnSpPr>
            <p:nvPr/>
          </p:nvCxnSpPr>
          <p:spPr>
            <a:xfrm>
              <a:off x="3072509" y="4212949"/>
              <a:ext cx="539964" cy="0"/>
            </a:xfrm>
            <a:prstGeom prst="line">
              <a:avLst/>
            </a:prstGeom>
            <a:ln>
              <a:headEnd type="none" w="med" len="med"/>
              <a:tailEnd type="arrow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131" name="Прямая соединительная линия 130"/>
            <p:cNvCxnSpPr>
              <a:stCxn id="67" idx="0"/>
              <a:endCxn id="71" idx="4"/>
            </p:cNvCxnSpPr>
            <p:nvPr/>
          </p:nvCxnSpPr>
          <p:spPr>
            <a:xfrm flipV="1">
              <a:off x="992121" y="3623587"/>
              <a:ext cx="0" cy="402596"/>
            </a:xfrm>
            <a:prstGeom prst="line">
              <a:avLst/>
            </a:prstGeom>
            <a:ln>
              <a:headEnd type="none" w="med" len="med"/>
              <a:tailEnd type="arrow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134" name="Прямая соединительная линия 133"/>
            <p:cNvCxnSpPr>
              <a:stCxn id="68" idx="0"/>
              <a:endCxn id="72" idx="4"/>
            </p:cNvCxnSpPr>
            <p:nvPr/>
          </p:nvCxnSpPr>
          <p:spPr>
            <a:xfrm flipV="1">
              <a:off x="1907657" y="3623587"/>
              <a:ext cx="0" cy="402596"/>
            </a:xfrm>
            <a:prstGeom prst="line">
              <a:avLst/>
            </a:prstGeom>
            <a:ln>
              <a:headEnd type="none" w="med" len="med"/>
              <a:tailEnd type="arrow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137" name="Прямая соединительная линия 136"/>
            <p:cNvCxnSpPr>
              <a:stCxn id="69" idx="0"/>
              <a:endCxn id="73" idx="4"/>
            </p:cNvCxnSpPr>
            <p:nvPr/>
          </p:nvCxnSpPr>
          <p:spPr>
            <a:xfrm flipV="1">
              <a:off x="2885742" y="3623587"/>
              <a:ext cx="0" cy="402596"/>
            </a:xfrm>
            <a:prstGeom prst="line">
              <a:avLst/>
            </a:prstGeom>
            <a:ln>
              <a:headEnd type="none" w="med" len="med"/>
              <a:tailEnd type="arrow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140" name="Прямая соединительная линия 139"/>
            <p:cNvCxnSpPr>
              <a:stCxn id="70" idx="0"/>
              <a:endCxn id="74" idx="4"/>
            </p:cNvCxnSpPr>
            <p:nvPr/>
          </p:nvCxnSpPr>
          <p:spPr>
            <a:xfrm flipH="1" flipV="1">
              <a:off x="3798940" y="3623587"/>
              <a:ext cx="299" cy="402596"/>
            </a:xfrm>
            <a:prstGeom prst="line">
              <a:avLst/>
            </a:prstGeom>
            <a:ln>
              <a:headEnd type="none" w="med" len="med"/>
              <a:tailEnd type="arrow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143" name="Прямая соединительная линия 142"/>
            <p:cNvCxnSpPr>
              <a:stCxn id="71" idx="6"/>
              <a:endCxn id="72" idx="2"/>
            </p:cNvCxnSpPr>
            <p:nvPr/>
          </p:nvCxnSpPr>
          <p:spPr>
            <a:xfrm>
              <a:off x="1178887" y="3436821"/>
              <a:ext cx="542005" cy="0"/>
            </a:xfrm>
            <a:prstGeom prst="line">
              <a:avLst/>
            </a:prstGeom>
            <a:ln>
              <a:headEnd type="none" w="med" len="med"/>
              <a:tailEnd type="arrow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146" name="Прямая соединительная линия 145"/>
            <p:cNvCxnSpPr>
              <a:stCxn id="72" idx="6"/>
              <a:endCxn id="73" idx="2"/>
            </p:cNvCxnSpPr>
            <p:nvPr/>
          </p:nvCxnSpPr>
          <p:spPr>
            <a:xfrm>
              <a:off x="2094423" y="3436821"/>
              <a:ext cx="604553" cy="0"/>
            </a:xfrm>
            <a:prstGeom prst="line">
              <a:avLst/>
            </a:prstGeom>
            <a:ln>
              <a:headEnd type="none" w="med" len="med"/>
              <a:tailEnd type="arrow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149" name="Прямая соединительная линия 148"/>
            <p:cNvCxnSpPr>
              <a:stCxn id="73" idx="6"/>
              <a:endCxn id="74" idx="2"/>
            </p:cNvCxnSpPr>
            <p:nvPr/>
          </p:nvCxnSpPr>
          <p:spPr>
            <a:xfrm>
              <a:off x="3072508" y="3436821"/>
              <a:ext cx="539665" cy="0"/>
            </a:xfrm>
            <a:prstGeom prst="line">
              <a:avLst/>
            </a:prstGeom>
            <a:ln>
              <a:headEnd type="none" w="med" len="med"/>
              <a:tailEnd type="arrow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14" name="Прямая соединительная линия 13"/>
            <p:cNvCxnSpPr>
              <a:stCxn id="7" idx="6"/>
              <a:endCxn id="8" idx="2"/>
            </p:cNvCxnSpPr>
            <p:nvPr/>
          </p:nvCxnSpPr>
          <p:spPr>
            <a:xfrm>
              <a:off x="1178887" y="5874817"/>
              <a:ext cx="542005" cy="0"/>
            </a:xfrm>
            <a:prstGeom prst="line">
              <a:avLst/>
            </a:prstGeom>
            <a:ln>
              <a:headEnd type="none" w="med" len="med"/>
              <a:tailEnd type="arrow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28" name="Вес дуг"/>
          <p:cNvGrpSpPr/>
          <p:nvPr/>
        </p:nvGrpSpPr>
        <p:grpSpPr>
          <a:xfrm>
            <a:off x="562716" y="3420305"/>
            <a:ext cx="3373342" cy="2828122"/>
            <a:chOff x="562716" y="3420305"/>
            <a:chExt cx="3373342" cy="2828122"/>
          </a:xfrm>
        </p:grpSpPr>
        <p:sp>
          <p:nvSpPr>
            <p:cNvPr id="23" name="AC"/>
            <p:cNvSpPr/>
            <p:nvPr/>
          </p:nvSpPr>
          <p:spPr>
            <a:xfrm>
              <a:off x="697034" y="5322021"/>
              <a:ext cx="359520" cy="31624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accent1">
                      <a:lumMod val="75000"/>
                    </a:schemeClr>
                  </a:solidFill>
                </a:rPr>
                <a:t>2</a:t>
              </a:r>
              <a:endParaRPr lang="ru-RU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157" name="AB"/>
            <p:cNvSpPr/>
            <p:nvPr/>
          </p:nvSpPr>
          <p:spPr>
            <a:xfrm>
              <a:off x="1259208" y="5932187"/>
              <a:ext cx="359520" cy="31624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accent1">
                      <a:lumMod val="75000"/>
                    </a:schemeClr>
                  </a:solidFill>
                </a:rPr>
                <a:t>4</a:t>
              </a:r>
              <a:endParaRPr lang="ru-RU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158" name="AB"/>
            <p:cNvSpPr/>
            <p:nvPr/>
          </p:nvSpPr>
          <p:spPr>
            <a:xfrm>
              <a:off x="2215324" y="5932187"/>
              <a:ext cx="359520" cy="31624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accent1">
                      <a:lumMod val="75000"/>
                    </a:schemeClr>
                  </a:solidFill>
                </a:rPr>
                <a:t>3</a:t>
              </a:r>
              <a:endParaRPr lang="ru-RU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159" name="AB"/>
            <p:cNvSpPr/>
            <p:nvPr/>
          </p:nvSpPr>
          <p:spPr>
            <a:xfrm>
              <a:off x="3171441" y="5912493"/>
              <a:ext cx="359520" cy="31624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accent1">
                      <a:lumMod val="75000"/>
                    </a:schemeClr>
                  </a:solidFill>
                </a:rPr>
                <a:t>9</a:t>
              </a:r>
              <a:endParaRPr lang="ru-RU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20" name="CB"/>
            <p:cNvSpPr/>
            <p:nvPr/>
          </p:nvSpPr>
          <p:spPr>
            <a:xfrm>
              <a:off x="1621390" y="5310649"/>
              <a:ext cx="408247" cy="35910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accent1">
                      <a:lumMod val="75000"/>
                    </a:schemeClr>
                  </a:solidFill>
                </a:rPr>
                <a:t>8</a:t>
              </a:r>
              <a:endParaRPr lang="ru-RU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21" name="CF"/>
            <p:cNvSpPr/>
            <p:nvPr/>
          </p:nvSpPr>
          <p:spPr>
            <a:xfrm>
              <a:off x="1153650" y="5008020"/>
              <a:ext cx="602659" cy="34373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accent1">
                      <a:lumMod val="75000"/>
                    </a:schemeClr>
                  </a:solidFill>
                </a:rPr>
                <a:t>7</a:t>
              </a:r>
              <a:endParaRPr lang="ru-RU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22" name="AB"/>
            <p:cNvSpPr/>
            <p:nvPr/>
          </p:nvSpPr>
          <p:spPr>
            <a:xfrm>
              <a:off x="3527811" y="5307619"/>
              <a:ext cx="408247" cy="35910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accent1">
                      <a:lumMod val="75000"/>
                    </a:schemeClr>
                  </a:solidFill>
                </a:rPr>
                <a:t>4</a:t>
              </a:r>
              <a:endParaRPr lang="ru-RU" sz="1600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24" name="CD"/>
            <p:cNvSpPr/>
            <p:nvPr/>
          </p:nvSpPr>
          <p:spPr>
            <a:xfrm>
              <a:off x="562716" y="4477523"/>
              <a:ext cx="602659" cy="34373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accent1">
                      <a:lumMod val="75000"/>
                    </a:schemeClr>
                  </a:solidFill>
                </a:rPr>
                <a:t>6</a:t>
              </a:r>
              <a:endParaRPr lang="ru-RU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25" name="BE"/>
            <p:cNvSpPr/>
            <p:nvPr/>
          </p:nvSpPr>
          <p:spPr>
            <a:xfrm>
              <a:off x="593293" y="3658920"/>
              <a:ext cx="602659" cy="34373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solidFill>
                    <a:schemeClr val="accent1">
                      <a:lumMod val="75000"/>
                    </a:schemeClr>
                  </a:solidFill>
                </a:rPr>
                <a:t>5</a:t>
              </a:r>
              <a:endParaRPr lang="ru-RU" sz="2000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26" name="ED"/>
            <p:cNvSpPr/>
            <p:nvPr/>
          </p:nvSpPr>
          <p:spPr>
            <a:xfrm>
              <a:off x="3072472" y="4993035"/>
              <a:ext cx="602659" cy="34373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accent1">
                      <a:lumMod val="75000"/>
                    </a:schemeClr>
                  </a:solidFill>
                </a:rPr>
                <a:t>3</a:t>
              </a:r>
              <a:endParaRPr lang="ru-RU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130" name="CB"/>
            <p:cNvSpPr/>
            <p:nvPr/>
          </p:nvSpPr>
          <p:spPr>
            <a:xfrm>
              <a:off x="2475266" y="5329672"/>
              <a:ext cx="542298" cy="34007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accent1">
                      <a:lumMod val="75000"/>
                    </a:schemeClr>
                  </a:solidFill>
                </a:rPr>
                <a:t>10</a:t>
              </a:r>
              <a:endParaRPr lang="ru-RU" sz="1600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132" name="CF"/>
            <p:cNvSpPr/>
            <p:nvPr/>
          </p:nvSpPr>
          <p:spPr>
            <a:xfrm>
              <a:off x="2096354" y="5008019"/>
              <a:ext cx="602659" cy="34373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accent1">
                      <a:lumMod val="75000"/>
                    </a:schemeClr>
                  </a:solidFill>
                </a:rPr>
                <a:t>2</a:t>
              </a:r>
              <a:endParaRPr lang="ru-RU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142" name="CF"/>
            <p:cNvSpPr/>
            <p:nvPr/>
          </p:nvSpPr>
          <p:spPr>
            <a:xfrm>
              <a:off x="1166738" y="4182992"/>
              <a:ext cx="602659" cy="34373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accent1">
                      <a:lumMod val="75000"/>
                    </a:schemeClr>
                  </a:solidFill>
                </a:rPr>
                <a:t>5</a:t>
              </a:r>
              <a:endParaRPr lang="ru-RU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144" name="ED"/>
            <p:cNvSpPr/>
            <p:nvPr/>
          </p:nvSpPr>
          <p:spPr>
            <a:xfrm>
              <a:off x="3086035" y="4169970"/>
              <a:ext cx="602659" cy="34373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accent1">
                      <a:lumMod val="75000"/>
                    </a:schemeClr>
                  </a:solidFill>
                </a:rPr>
                <a:t>8</a:t>
              </a:r>
              <a:endParaRPr lang="ru-RU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145" name="CF"/>
            <p:cNvSpPr/>
            <p:nvPr/>
          </p:nvSpPr>
          <p:spPr>
            <a:xfrm>
              <a:off x="2123515" y="4168389"/>
              <a:ext cx="602659" cy="34373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accent1">
                      <a:lumMod val="75000"/>
                    </a:schemeClr>
                  </a:solidFill>
                </a:rPr>
                <a:t>11</a:t>
              </a:r>
              <a:endParaRPr lang="ru-RU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147" name="AB"/>
            <p:cNvSpPr/>
            <p:nvPr/>
          </p:nvSpPr>
          <p:spPr>
            <a:xfrm>
              <a:off x="2488505" y="4416423"/>
              <a:ext cx="408247" cy="35910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accent1">
                      <a:lumMod val="75000"/>
                    </a:schemeClr>
                  </a:solidFill>
                </a:rPr>
                <a:t>4</a:t>
              </a:r>
              <a:endParaRPr lang="ru-RU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148" name="CB"/>
            <p:cNvSpPr/>
            <p:nvPr/>
          </p:nvSpPr>
          <p:spPr>
            <a:xfrm>
              <a:off x="1479842" y="4466986"/>
              <a:ext cx="542298" cy="34007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accent1">
                      <a:lumMod val="75000"/>
                    </a:schemeClr>
                  </a:solidFill>
                </a:rPr>
                <a:t>10</a:t>
              </a:r>
              <a:endParaRPr lang="ru-RU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117" name="AB"/>
            <p:cNvSpPr/>
            <p:nvPr/>
          </p:nvSpPr>
          <p:spPr>
            <a:xfrm>
              <a:off x="3453129" y="4438252"/>
              <a:ext cx="408247" cy="35910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accent1">
                      <a:lumMod val="75000"/>
                    </a:schemeClr>
                  </a:solidFill>
                </a:rPr>
                <a:t>1</a:t>
              </a:r>
              <a:endParaRPr lang="ru-RU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125" name="CF"/>
            <p:cNvSpPr/>
            <p:nvPr/>
          </p:nvSpPr>
          <p:spPr>
            <a:xfrm>
              <a:off x="1126996" y="3434908"/>
              <a:ext cx="602659" cy="34373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accent1">
                      <a:lumMod val="75000"/>
                    </a:schemeClr>
                  </a:solidFill>
                </a:rPr>
                <a:t>16</a:t>
              </a:r>
              <a:endParaRPr lang="ru-RU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150" name="ED"/>
            <p:cNvSpPr/>
            <p:nvPr/>
          </p:nvSpPr>
          <p:spPr>
            <a:xfrm>
              <a:off x="3046293" y="3421886"/>
              <a:ext cx="602659" cy="34373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accent1">
                      <a:lumMod val="75000"/>
                    </a:schemeClr>
                  </a:solidFill>
                </a:rPr>
                <a:t>15</a:t>
              </a:r>
              <a:endParaRPr lang="ru-RU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151" name="CF"/>
            <p:cNvSpPr/>
            <p:nvPr/>
          </p:nvSpPr>
          <p:spPr>
            <a:xfrm>
              <a:off x="2083772" y="3420305"/>
              <a:ext cx="602659" cy="34373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accent1">
                      <a:lumMod val="75000"/>
                    </a:schemeClr>
                  </a:solidFill>
                </a:rPr>
                <a:t>3</a:t>
              </a:r>
              <a:endParaRPr lang="ru-RU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152" name="AB"/>
            <p:cNvSpPr/>
            <p:nvPr/>
          </p:nvSpPr>
          <p:spPr>
            <a:xfrm>
              <a:off x="2518354" y="3638940"/>
              <a:ext cx="408247" cy="35910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accent1">
                      <a:lumMod val="75000"/>
                    </a:schemeClr>
                  </a:solidFill>
                </a:rPr>
                <a:t>4</a:t>
              </a:r>
              <a:endParaRPr lang="ru-RU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153" name="CB"/>
            <p:cNvSpPr/>
            <p:nvPr/>
          </p:nvSpPr>
          <p:spPr>
            <a:xfrm>
              <a:off x="1509692" y="3689502"/>
              <a:ext cx="542298" cy="34007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accent1">
                      <a:lumMod val="75000"/>
                    </a:schemeClr>
                  </a:solidFill>
                </a:rPr>
                <a:t>1</a:t>
              </a:r>
              <a:endParaRPr lang="ru-RU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154" name="AB"/>
            <p:cNvSpPr/>
            <p:nvPr/>
          </p:nvSpPr>
          <p:spPr>
            <a:xfrm>
              <a:off x="3380260" y="3661945"/>
              <a:ext cx="534814" cy="35910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accent1">
                      <a:lumMod val="75000"/>
                    </a:schemeClr>
                  </a:solidFill>
                </a:rPr>
                <a:t>10</a:t>
              </a:r>
              <a:endParaRPr lang="ru-RU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</p:grpSp>
      <p:sp>
        <p:nvSpPr>
          <p:cNvPr id="178" name="Скругленный прямоугольник 177"/>
          <p:cNvSpPr/>
          <p:nvPr/>
        </p:nvSpPr>
        <p:spPr>
          <a:xfrm>
            <a:off x="4788024" y="3284984"/>
            <a:ext cx="3960440" cy="252028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Способ решения сложных задач путем разбиения их на более простые, перекрывающиеся подзадачи, решения которых сохраняются для исключения повторных вычислений</a:t>
            </a:r>
            <a:endParaRPr lang="ru-RU" sz="2000" b="1" dirty="0"/>
          </a:p>
        </p:txBody>
      </p:sp>
    </p:spTree>
    <p:extLst>
      <p:ext uri="{BB962C8B-B14F-4D97-AF65-F5344CB8AC3E}">
        <p14:creationId xmlns="" xmlns:p14="http://schemas.microsoft.com/office/powerpoint/2010/main" val="1608995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" name="Группа 75"/>
          <p:cNvGrpSpPr/>
          <p:nvPr/>
        </p:nvGrpSpPr>
        <p:grpSpPr>
          <a:xfrm>
            <a:off x="1331640" y="398542"/>
            <a:ext cx="6529564" cy="5982786"/>
            <a:chOff x="562716" y="3017266"/>
            <a:chExt cx="3631219" cy="3327145"/>
          </a:xfrm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598736" y="3017266"/>
              <a:ext cx="3595199" cy="3327145"/>
            </a:xfrm>
            <a:prstGeom prst="roundRect">
              <a:avLst>
                <a:gd name="adj" fmla="val 2139"/>
              </a:avLst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b="1" dirty="0"/>
            </a:p>
          </p:txBody>
        </p:sp>
        <p:grpSp>
          <p:nvGrpSpPr>
            <p:cNvPr id="3" name="вершины база"/>
            <p:cNvGrpSpPr/>
            <p:nvPr/>
          </p:nvGrpSpPr>
          <p:grpSpPr>
            <a:xfrm>
              <a:off x="805355" y="3250055"/>
              <a:ext cx="3181514" cy="2813636"/>
              <a:chOff x="805355" y="3250055"/>
              <a:chExt cx="3181514" cy="2813636"/>
            </a:xfrm>
          </p:grpSpPr>
          <p:sp>
            <p:nvSpPr>
              <p:cNvPr id="7" name="Овал 6"/>
              <p:cNvSpPr/>
              <p:nvPr/>
            </p:nvSpPr>
            <p:spPr>
              <a:xfrm>
                <a:off x="805355" y="5688051"/>
                <a:ext cx="373532" cy="373532"/>
              </a:xfrm>
              <a:prstGeom prst="ellipse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 smtClean="0"/>
                  <a:t>A</a:t>
                </a:r>
                <a:endParaRPr lang="ru-RU" sz="2400" b="1" dirty="0"/>
              </a:p>
            </p:txBody>
          </p:sp>
          <p:sp>
            <p:nvSpPr>
              <p:cNvPr id="8" name="Овал 7"/>
              <p:cNvSpPr/>
              <p:nvPr/>
            </p:nvSpPr>
            <p:spPr>
              <a:xfrm>
                <a:off x="1720892" y="5688051"/>
                <a:ext cx="373532" cy="373532"/>
              </a:xfrm>
              <a:prstGeom prst="ellipse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b="1" dirty="0"/>
              </a:p>
            </p:txBody>
          </p:sp>
          <p:sp>
            <p:nvSpPr>
              <p:cNvPr id="9" name="Овал 8"/>
              <p:cNvSpPr/>
              <p:nvPr/>
            </p:nvSpPr>
            <p:spPr>
              <a:xfrm>
                <a:off x="805355" y="4844145"/>
                <a:ext cx="373532" cy="373532"/>
              </a:xfrm>
              <a:prstGeom prst="ellipse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b="1" dirty="0"/>
              </a:p>
            </p:txBody>
          </p:sp>
          <p:sp>
            <p:nvSpPr>
              <p:cNvPr id="10" name="Овал 9"/>
              <p:cNvSpPr/>
              <p:nvPr/>
            </p:nvSpPr>
            <p:spPr>
              <a:xfrm>
                <a:off x="2698977" y="5688051"/>
                <a:ext cx="373532" cy="373532"/>
              </a:xfrm>
              <a:prstGeom prst="ellipse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b="1" dirty="0"/>
              </a:p>
            </p:txBody>
          </p:sp>
          <p:sp>
            <p:nvSpPr>
              <p:cNvPr id="12" name="Овал 11"/>
              <p:cNvSpPr/>
              <p:nvPr/>
            </p:nvSpPr>
            <p:spPr>
              <a:xfrm>
                <a:off x="3613337" y="5690159"/>
                <a:ext cx="373532" cy="373532"/>
              </a:xfrm>
              <a:prstGeom prst="ellipse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b="1" dirty="0"/>
              </a:p>
            </p:txBody>
          </p:sp>
          <p:sp>
            <p:nvSpPr>
              <p:cNvPr id="13" name="Овал 12"/>
              <p:cNvSpPr/>
              <p:nvPr/>
            </p:nvSpPr>
            <p:spPr>
              <a:xfrm>
                <a:off x="1729656" y="4843626"/>
                <a:ext cx="373532" cy="373532"/>
              </a:xfrm>
              <a:prstGeom prst="ellipse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b="1" dirty="0"/>
              </a:p>
            </p:txBody>
          </p:sp>
          <p:sp>
            <p:nvSpPr>
              <p:cNvPr id="65" name="Овал 64"/>
              <p:cNvSpPr/>
              <p:nvPr/>
            </p:nvSpPr>
            <p:spPr>
              <a:xfrm>
                <a:off x="2698977" y="4844145"/>
                <a:ext cx="373532" cy="373532"/>
              </a:xfrm>
              <a:prstGeom prst="ellipse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b="1" dirty="0"/>
              </a:p>
            </p:txBody>
          </p:sp>
          <p:sp>
            <p:nvSpPr>
              <p:cNvPr id="66" name="Овал 65"/>
              <p:cNvSpPr/>
              <p:nvPr/>
            </p:nvSpPr>
            <p:spPr>
              <a:xfrm>
                <a:off x="3612174" y="4844145"/>
                <a:ext cx="373532" cy="373532"/>
              </a:xfrm>
              <a:prstGeom prst="ellipse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b="1" dirty="0"/>
              </a:p>
            </p:txBody>
          </p:sp>
          <p:sp>
            <p:nvSpPr>
              <p:cNvPr id="67" name="Овал 66"/>
              <p:cNvSpPr/>
              <p:nvPr/>
            </p:nvSpPr>
            <p:spPr>
              <a:xfrm>
                <a:off x="805355" y="4026183"/>
                <a:ext cx="373532" cy="373532"/>
              </a:xfrm>
              <a:prstGeom prst="ellipse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b="1" dirty="0"/>
              </a:p>
            </p:txBody>
          </p:sp>
          <p:sp>
            <p:nvSpPr>
              <p:cNvPr id="68" name="Овал 67"/>
              <p:cNvSpPr/>
              <p:nvPr/>
            </p:nvSpPr>
            <p:spPr>
              <a:xfrm>
                <a:off x="1720892" y="4026183"/>
                <a:ext cx="373532" cy="373532"/>
              </a:xfrm>
              <a:prstGeom prst="ellipse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b="1" dirty="0"/>
              </a:p>
            </p:txBody>
          </p:sp>
          <p:sp>
            <p:nvSpPr>
              <p:cNvPr id="69" name="Овал 68"/>
              <p:cNvSpPr/>
              <p:nvPr/>
            </p:nvSpPr>
            <p:spPr>
              <a:xfrm>
                <a:off x="2698977" y="4026183"/>
                <a:ext cx="373532" cy="373532"/>
              </a:xfrm>
              <a:prstGeom prst="ellipse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b="1" dirty="0"/>
              </a:p>
            </p:txBody>
          </p:sp>
          <p:sp>
            <p:nvSpPr>
              <p:cNvPr id="70" name="Овал 69"/>
              <p:cNvSpPr/>
              <p:nvPr/>
            </p:nvSpPr>
            <p:spPr>
              <a:xfrm>
                <a:off x="3612473" y="4026183"/>
                <a:ext cx="373532" cy="373532"/>
              </a:xfrm>
              <a:prstGeom prst="ellipse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b="1" dirty="0"/>
              </a:p>
            </p:txBody>
          </p:sp>
          <p:sp>
            <p:nvSpPr>
              <p:cNvPr id="71" name="Овал 70"/>
              <p:cNvSpPr/>
              <p:nvPr/>
            </p:nvSpPr>
            <p:spPr>
              <a:xfrm>
                <a:off x="805355" y="3250055"/>
                <a:ext cx="373532" cy="373532"/>
              </a:xfrm>
              <a:prstGeom prst="ellipse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b="1" dirty="0"/>
              </a:p>
            </p:txBody>
          </p:sp>
          <p:sp>
            <p:nvSpPr>
              <p:cNvPr id="72" name="Овал 71"/>
              <p:cNvSpPr/>
              <p:nvPr/>
            </p:nvSpPr>
            <p:spPr>
              <a:xfrm>
                <a:off x="1720892" y="3250055"/>
                <a:ext cx="373532" cy="373532"/>
              </a:xfrm>
              <a:prstGeom prst="ellipse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b="1" dirty="0"/>
              </a:p>
            </p:txBody>
          </p:sp>
          <p:sp>
            <p:nvSpPr>
              <p:cNvPr id="73" name="Овал 72"/>
              <p:cNvSpPr/>
              <p:nvPr/>
            </p:nvSpPr>
            <p:spPr>
              <a:xfrm>
                <a:off x="2698977" y="3250055"/>
                <a:ext cx="373532" cy="373532"/>
              </a:xfrm>
              <a:prstGeom prst="ellipse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b="1" dirty="0"/>
              </a:p>
            </p:txBody>
          </p:sp>
          <p:sp>
            <p:nvSpPr>
              <p:cNvPr id="74" name="Овал 73"/>
              <p:cNvSpPr/>
              <p:nvPr/>
            </p:nvSpPr>
            <p:spPr>
              <a:xfrm>
                <a:off x="3612174" y="3250055"/>
                <a:ext cx="373532" cy="373532"/>
              </a:xfrm>
              <a:prstGeom prst="ellipse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 smtClean="0"/>
                  <a:t>B</a:t>
                </a:r>
                <a:endParaRPr lang="ru-RU" sz="2400" b="1" dirty="0"/>
              </a:p>
            </p:txBody>
          </p:sp>
        </p:grpSp>
        <p:grpSp>
          <p:nvGrpSpPr>
            <p:cNvPr id="4" name="Дуги"/>
            <p:cNvGrpSpPr/>
            <p:nvPr/>
          </p:nvGrpSpPr>
          <p:grpSpPr>
            <a:xfrm>
              <a:off x="992121" y="3436821"/>
              <a:ext cx="2807982" cy="2440104"/>
              <a:chOff x="992121" y="3436821"/>
              <a:chExt cx="2807982" cy="2440104"/>
            </a:xfrm>
          </p:grpSpPr>
          <p:cxnSp>
            <p:nvCxnSpPr>
              <p:cNvPr id="17" name="Прямая соединительная линия 16"/>
              <p:cNvCxnSpPr>
                <a:stCxn id="7" idx="0"/>
                <a:endCxn id="9" idx="4"/>
              </p:cNvCxnSpPr>
              <p:nvPr/>
            </p:nvCxnSpPr>
            <p:spPr>
              <a:xfrm flipV="1">
                <a:off x="992121" y="5217677"/>
                <a:ext cx="0" cy="470375"/>
              </a:xfrm>
              <a:prstGeom prst="line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82" name="Прямая соединительная линия 81"/>
              <p:cNvCxnSpPr>
                <a:stCxn id="8" idx="0"/>
                <a:endCxn id="13" idx="4"/>
              </p:cNvCxnSpPr>
              <p:nvPr/>
            </p:nvCxnSpPr>
            <p:spPr>
              <a:xfrm flipV="1">
                <a:off x="1907657" y="5217158"/>
                <a:ext cx="8764" cy="470894"/>
              </a:xfrm>
              <a:prstGeom prst="line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85" name="Прямая соединительная линия 84"/>
              <p:cNvCxnSpPr>
                <a:stCxn id="8" idx="6"/>
                <a:endCxn id="10" idx="2"/>
              </p:cNvCxnSpPr>
              <p:nvPr/>
            </p:nvCxnSpPr>
            <p:spPr>
              <a:xfrm>
                <a:off x="2094423" y="5874817"/>
                <a:ext cx="604553" cy="0"/>
              </a:xfrm>
              <a:prstGeom prst="line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88" name="Прямая соединительная линия 87"/>
              <p:cNvCxnSpPr>
                <a:stCxn id="10" idx="6"/>
                <a:endCxn id="12" idx="2"/>
              </p:cNvCxnSpPr>
              <p:nvPr/>
            </p:nvCxnSpPr>
            <p:spPr>
              <a:xfrm>
                <a:off x="3072509" y="5874817"/>
                <a:ext cx="540828" cy="2108"/>
              </a:xfrm>
              <a:prstGeom prst="line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91" name="Прямая соединительная линия 90"/>
              <p:cNvCxnSpPr>
                <a:stCxn id="10" idx="0"/>
                <a:endCxn id="65" idx="4"/>
              </p:cNvCxnSpPr>
              <p:nvPr/>
            </p:nvCxnSpPr>
            <p:spPr>
              <a:xfrm flipV="1">
                <a:off x="2885742" y="5217677"/>
                <a:ext cx="0" cy="470375"/>
              </a:xfrm>
              <a:prstGeom prst="line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94" name="Прямая соединительная линия 93"/>
              <p:cNvCxnSpPr>
                <a:stCxn id="12" idx="0"/>
                <a:endCxn id="66" idx="4"/>
              </p:cNvCxnSpPr>
              <p:nvPr/>
            </p:nvCxnSpPr>
            <p:spPr>
              <a:xfrm flipH="1" flipV="1">
                <a:off x="3798940" y="5217677"/>
                <a:ext cx="1163" cy="472482"/>
              </a:xfrm>
              <a:prstGeom prst="line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97" name="Прямая соединительная линия 96"/>
              <p:cNvCxnSpPr>
                <a:stCxn id="9" idx="6"/>
                <a:endCxn id="13" idx="2"/>
              </p:cNvCxnSpPr>
              <p:nvPr/>
            </p:nvCxnSpPr>
            <p:spPr>
              <a:xfrm flipV="1">
                <a:off x="1178887" y="5030392"/>
                <a:ext cx="550768" cy="519"/>
              </a:xfrm>
              <a:prstGeom prst="line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00" name="Прямая соединительная линия 99"/>
              <p:cNvCxnSpPr>
                <a:stCxn id="13" idx="6"/>
                <a:endCxn id="65" idx="2"/>
              </p:cNvCxnSpPr>
              <p:nvPr/>
            </p:nvCxnSpPr>
            <p:spPr>
              <a:xfrm>
                <a:off x="2103188" y="5030392"/>
                <a:ext cx="595789" cy="519"/>
              </a:xfrm>
              <a:prstGeom prst="line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03" name="Прямая соединительная линия 102"/>
              <p:cNvCxnSpPr>
                <a:stCxn id="65" idx="6"/>
                <a:endCxn id="66" idx="2"/>
              </p:cNvCxnSpPr>
              <p:nvPr/>
            </p:nvCxnSpPr>
            <p:spPr>
              <a:xfrm>
                <a:off x="3072508" y="5030911"/>
                <a:ext cx="539665" cy="0"/>
              </a:xfrm>
              <a:prstGeom prst="line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06" name="Прямая соединительная линия 105"/>
              <p:cNvCxnSpPr>
                <a:stCxn id="9" idx="0"/>
                <a:endCxn id="67" idx="4"/>
              </p:cNvCxnSpPr>
              <p:nvPr/>
            </p:nvCxnSpPr>
            <p:spPr>
              <a:xfrm flipV="1">
                <a:off x="992121" y="4399715"/>
                <a:ext cx="0" cy="444430"/>
              </a:xfrm>
              <a:prstGeom prst="line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13" name="Прямая соединительная линия 112"/>
              <p:cNvCxnSpPr>
                <a:stCxn id="13" idx="0"/>
                <a:endCxn id="68" idx="4"/>
              </p:cNvCxnSpPr>
              <p:nvPr/>
            </p:nvCxnSpPr>
            <p:spPr>
              <a:xfrm flipH="1" flipV="1">
                <a:off x="1907657" y="4399715"/>
                <a:ext cx="8764" cy="443912"/>
              </a:xfrm>
              <a:prstGeom prst="line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16" name="Прямая соединительная линия 115"/>
              <p:cNvCxnSpPr>
                <a:stCxn id="65" idx="0"/>
                <a:endCxn id="69" idx="4"/>
              </p:cNvCxnSpPr>
              <p:nvPr/>
            </p:nvCxnSpPr>
            <p:spPr>
              <a:xfrm flipV="1">
                <a:off x="2885742" y="4399715"/>
                <a:ext cx="0" cy="444430"/>
              </a:xfrm>
              <a:prstGeom prst="line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19" name="Прямая соединительная линия 118"/>
              <p:cNvCxnSpPr>
                <a:stCxn id="66" idx="0"/>
                <a:endCxn id="70" idx="4"/>
              </p:cNvCxnSpPr>
              <p:nvPr/>
            </p:nvCxnSpPr>
            <p:spPr>
              <a:xfrm flipV="1">
                <a:off x="3798940" y="4399715"/>
                <a:ext cx="299" cy="444430"/>
              </a:xfrm>
              <a:prstGeom prst="line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22" name="Прямая соединительная линия 121"/>
              <p:cNvCxnSpPr>
                <a:stCxn id="67" idx="6"/>
                <a:endCxn id="68" idx="2"/>
              </p:cNvCxnSpPr>
              <p:nvPr/>
            </p:nvCxnSpPr>
            <p:spPr>
              <a:xfrm>
                <a:off x="1178887" y="4212949"/>
                <a:ext cx="542005" cy="0"/>
              </a:xfrm>
              <a:prstGeom prst="line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23" name="Прямая соединительная линия 122"/>
              <p:cNvCxnSpPr>
                <a:stCxn id="68" idx="6"/>
                <a:endCxn id="69" idx="2"/>
              </p:cNvCxnSpPr>
              <p:nvPr/>
            </p:nvCxnSpPr>
            <p:spPr>
              <a:xfrm>
                <a:off x="2094423" y="4212949"/>
                <a:ext cx="604553" cy="0"/>
              </a:xfrm>
              <a:prstGeom prst="line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24" name="Прямая соединительная линия 123"/>
              <p:cNvCxnSpPr>
                <a:stCxn id="69" idx="6"/>
                <a:endCxn id="70" idx="2"/>
              </p:cNvCxnSpPr>
              <p:nvPr/>
            </p:nvCxnSpPr>
            <p:spPr>
              <a:xfrm>
                <a:off x="3072509" y="4212949"/>
                <a:ext cx="539964" cy="0"/>
              </a:xfrm>
              <a:prstGeom prst="line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31" name="Прямая соединительная линия 130"/>
              <p:cNvCxnSpPr>
                <a:stCxn id="67" idx="0"/>
                <a:endCxn id="71" idx="4"/>
              </p:cNvCxnSpPr>
              <p:nvPr/>
            </p:nvCxnSpPr>
            <p:spPr>
              <a:xfrm flipV="1">
                <a:off x="992121" y="3623587"/>
                <a:ext cx="0" cy="402596"/>
              </a:xfrm>
              <a:prstGeom prst="line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34" name="Прямая соединительная линия 133"/>
              <p:cNvCxnSpPr>
                <a:stCxn id="68" idx="0"/>
                <a:endCxn id="72" idx="4"/>
              </p:cNvCxnSpPr>
              <p:nvPr/>
            </p:nvCxnSpPr>
            <p:spPr>
              <a:xfrm flipV="1">
                <a:off x="1907657" y="3623587"/>
                <a:ext cx="0" cy="402596"/>
              </a:xfrm>
              <a:prstGeom prst="line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37" name="Прямая соединительная линия 136"/>
              <p:cNvCxnSpPr>
                <a:stCxn id="69" idx="0"/>
                <a:endCxn id="73" idx="4"/>
              </p:cNvCxnSpPr>
              <p:nvPr/>
            </p:nvCxnSpPr>
            <p:spPr>
              <a:xfrm flipV="1">
                <a:off x="2885742" y="3623587"/>
                <a:ext cx="0" cy="402596"/>
              </a:xfrm>
              <a:prstGeom prst="line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40" name="Прямая соединительная линия 139"/>
              <p:cNvCxnSpPr>
                <a:stCxn id="70" idx="0"/>
                <a:endCxn id="74" idx="4"/>
              </p:cNvCxnSpPr>
              <p:nvPr/>
            </p:nvCxnSpPr>
            <p:spPr>
              <a:xfrm flipH="1" flipV="1">
                <a:off x="3798940" y="3623587"/>
                <a:ext cx="299" cy="402596"/>
              </a:xfrm>
              <a:prstGeom prst="line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43" name="Прямая соединительная линия 142"/>
              <p:cNvCxnSpPr>
                <a:stCxn id="71" idx="6"/>
                <a:endCxn id="72" idx="2"/>
              </p:cNvCxnSpPr>
              <p:nvPr/>
            </p:nvCxnSpPr>
            <p:spPr>
              <a:xfrm>
                <a:off x="1178887" y="3436821"/>
                <a:ext cx="542005" cy="0"/>
              </a:xfrm>
              <a:prstGeom prst="line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46" name="Прямая соединительная линия 145"/>
              <p:cNvCxnSpPr>
                <a:stCxn id="72" idx="6"/>
                <a:endCxn id="73" idx="2"/>
              </p:cNvCxnSpPr>
              <p:nvPr/>
            </p:nvCxnSpPr>
            <p:spPr>
              <a:xfrm>
                <a:off x="2094423" y="3436821"/>
                <a:ext cx="604553" cy="0"/>
              </a:xfrm>
              <a:prstGeom prst="line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49" name="Прямая соединительная линия 148"/>
              <p:cNvCxnSpPr>
                <a:stCxn id="73" idx="6"/>
                <a:endCxn id="74" idx="2"/>
              </p:cNvCxnSpPr>
              <p:nvPr/>
            </p:nvCxnSpPr>
            <p:spPr>
              <a:xfrm>
                <a:off x="3072508" y="3436821"/>
                <a:ext cx="539665" cy="0"/>
              </a:xfrm>
              <a:prstGeom prst="line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4" name="Прямая соединительная линия 13"/>
              <p:cNvCxnSpPr>
                <a:stCxn id="7" idx="6"/>
                <a:endCxn id="8" idx="2"/>
              </p:cNvCxnSpPr>
              <p:nvPr/>
            </p:nvCxnSpPr>
            <p:spPr>
              <a:xfrm>
                <a:off x="1178887" y="5874817"/>
                <a:ext cx="542005" cy="0"/>
              </a:xfrm>
              <a:prstGeom prst="line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6" name="Вес дуг"/>
            <p:cNvGrpSpPr/>
            <p:nvPr/>
          </p:nvGrpSpPr>
          <p:grpSpPr>
            <a:xfrm>
              <a:off x="562716" y="3420305"/>
              <a:ext cx="3373342" cy="2828122"/>
              <a:chOff x="562716" y="3420305"/>
              <a:chExt cx="3373342" cy="2828122"/>
            </a:xfrm>
          </p:grpSpPr>
          <p:sp>
            <p:nvSpPr>
              <p:cNvPr id="23" name="AC"/>
              <p:cNvSpPr/>
              <p:nvPr/>
            </p:nvSpPr>
            <p:spPr>
              <a:xfrm>
                <a:off x="697034" y="5322021"/>
                <a:ext cx="359520" cy="31624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b="1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2</a:t>
                </a:r>
                <a:endParaRPr lang="ru-RU" sz="2400" b="1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157" name="AB"/>
              <p:cNvSpPr/>
              <p:nvPr/>
            </p:nvSpPr>
            <p:spPr>
              <a:xfrm>
                <a:off x="1259208" y="5932187"/>
                <a:ext cx="359520" cy="31624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4</a:t>
                </a:r>
                <a:endParaRPr lang="ru-RU" sz="2400" b="1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158" name="AB"/>
              <p:cNvSpPr/>
              <p:nvPr/>
            </p:nvSpPr>
            <p:spPr>
              <a:xfrm>
                <a:off x="2215324" y="5932187"/>
                <a:ext cx="359520" cy="31624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3</a:t>
                </a:r>
                <a:endParaRPr lang="ru-RU" sz="2400" b="1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159" name="AB"/>
              <p:cNvSpPr/>
              <p:nvPr/>
            </p:nvSpPr>
            <p:spPr>
              <a:xfrm>
                <a:off x="3171441" y="5912493"/>
                <a:ext cx="359520" cy="31624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9</a:t>
                </a:r>
                <a:endParaRPr lang="ru-RU" sz="2400" b="1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20" name="CB"/>
              <p:cNvSpPr/>
              <p:nvPr/>
            </p:nvSpPr>
            <p:spPr>
              <a:xfrm>
                <a:off x="1621390" y="5310649"/>
                <a:ext cx="408247" cy="35910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b="1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8</a:t>
                </a:r>
                <a:endParaRPr lang="ru-RU" sz="2400" b="1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21" name="CF"/>
              <p:cNvSpPr/>
              <p:nvPr/>
            </p:nvSpPr>
            <p:spPr>
              <a:xfrm>
                <a:off x="1153650" y="5008020"/>
                <a:ext cx="602659" cy="34373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7</a:t>
                </a:r>
                <a:endParaRPr lang="ru-RU" sz="2400" b="1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22" name="AB"/>
              <p:cNvSpPr/>
              <p:nvPr/>
            </p:nvSpPr>
            <p:spPr>
              <a:xfrm>
                <a:off x="3527811" y="5307619"/>
                <a:ext cx="408247" cy="35910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4</a:t>
                </a:r>
                <a:endParaRPr lang="ru-RU" sz="2400" b="1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24" name="CD"/>
              <p:cNvSpPr/>
              <p:nvPr/>
            </p:nvSpPr>
            <p:spPr>
              <a:xfrm>
                <a:off x="562716" y="4477523"/>
                <a:ext cx="602659" cy="34373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b="1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6</a:t>
                </a:r>
                <a:endParaRPr lang="ru-RU" sz="2400" b="1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25" name="BE"/>
              <p:cNvSpPr/>
              <p:nvPr/>
            </p:nvSpPr>
            <p:spPr>
              <a:xfrm>
                <a:off x="593293" y="3658920"/>
                <a:ext cx="602659" cy="34373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b="1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5</a:t>
                </a:r>
                <a:endParaRPr lang="ru-RU" sz="2400" b="1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26" name="ED"/>
              <p:cNvSpPr/>
              <p:nvPr/>
            </p:nvSpPr>
            <p:spPr>
              <a:xfrm>
                <a:off x="3072472" y="4993035"/>
                <a:ext cx="602659" cy="34373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3</a:t>
                </a:r>
                <a:endParaRPr lang="ru-RU" sz="2400" b="1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130" name="CB"/>
              <p:cNvSpPr/>
              <p:nvPr/>
            </p:nvSpPr>
            <p:spPr>
              <a:xfrm>
                <a:off x="2475266" y="5329672"/>
                <a:ext cx="542298" cy="3400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10</a:t>
                </a:r>
                <a:endParaRPr lang="ru-RU" sz="2400" b="1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132" name="CF"/>
              <p:cNvSpPr/>
              <p:nvPr/>
            </p:nvSpPr>
            <p:spPr>
              <a:xfrm>
                <a:off x="2096354" y="5008019"/>
                <a:ext cx="602659" cy="34373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2</a:t>
                </a:r>
                <a:endParaRPr lang="ru-RU" sz="2400" b="1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142" name="CF"/>
              <p:cNvSpPr/>
              <p:nvPr/>
            </p:nvSpPr>
            <p:spPr>
              <a:xfrm>
                <a:off x="1166738" y="4182992"/>
                <a:ext cx="602659" cy="34373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b="1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5</a:t>
                </a:r>
                <a:endParaRPr lang="ru-RU" sz="2400" b="1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144" name="ED"/>
              <p:cNvSpPr/>
              <p:nvPr/>
            </p:nvSpPr>
            <p:spPr>
              <a:xfrm>
                <a:off x="3086035" y="4169970"/>
                <a:ext cx="602659" cy="34373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b="1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8</a:t>
                </a:r>
                <a:endParaRPr lang="ru-RU" sz="2400" b="1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145" name="CF"/>
              <p:cNvSpPr/>
              <p:nvPr/>
            </p:nvSpPr>
            <p:spPr>
              <a:xfrm>
                <a:off x="2123515" y="4168389"/>
                <a:ext cx="602659" cy="34373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b="1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11</a:t>
                </a:r>
                <a:endParaRPr lang="ru-RU" sz="2400" b="1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147" name="AB"/>
              <p:cNvSpPr/>
              <p:nvPr/>
            </p:nvSpPr>
            <p:spPr>
              <a:xfrm>
                <a:off x="2488505" y="4416423"/>
                <a:ext cx="408247" cy="35910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4</a:t>
                </a:r>
                <a:endParaRPr lang="ru-RU" sz="2400" b="1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148" name="CB"/>
              <p:cNvSpPr/>
              <p:nvPr/>
            </p:nvSpPr>
            <p:spPr>
              <a:xfrm>
                <a:off x="1479842" y="4466986"/>
                <a:ext cx="542298" cy="3400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10</a:t>
                </a:r>
                <a:endParaRPr lang="ru-RU" sz="2400" b="1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117" name="AB"/>
              <p:cNvSpPr/>
              <p:nvPr/>
            </p:nvSpPr>
            <p:spPr>
              <a:xfrm>
                <a:off x="3453129" y="4438252"/>
                <a:ext cx="408247" cy="35910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1</a:t>
                </a:r>
                <a:endParaRPr lang="ru-RU" sz="2400" b="1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125" name="CF"/>
              <p:cNvSpPr/>
              <p:nvPr/>
            </p:nvSpPr>
            <p:spPr>
              <a:xfrm>
                <a:off x="1126996" y="3434908"/>
                <a:ext cx="602659" cy="34373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b="1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16</a:t>
                </a:r>
                <a:endParaRPr lang="ru-RU" sz="2400" b="1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150" name="ED"/>
              <p:cNvSpPr/>
              <p:nvPr/>
            </p:nvSpPr>
            <p:spPr>
              <a:xfrm>
                <a:off x="3046293" y="3421886"/>
                <a:ext cx="602659" cy="34373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b="1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15</a:t>
                </a:r>
                <a:endParaRPr lang="ru-RU" sz="2400" b="1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151" name="CF"/>
              <p:cNvSpPr/>
              <p:nvPr/>
            </p:nvSpPr>
            <p:spPr>
              <a:xfrm>
                <a:off x="2083772" y="3420305"/>
                <a:ext cx="602659" cy="34373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b="1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3</a:t>
                </a:r>
                <a:endParaRPr lang="ru-RU" sz="2400" b="1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152" name="AB"/>
              <p:cNvSpPr/>
              <p:nvPr/>
            </p:nvSpPr>
            <p:spPr>
              <a:xfrm>
                <a:off x="2518354" y="3638940"/>
                <a:ext cx="408247" cy="35910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4</a:t>
                </a:r>
                <a:endParaRPr lang="ru-RU" sz="2400" b="1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153" name="CB"/>
              <p:cNvSpPr/>
              <p:nvPr/>
            </p:nvSpPr>
            <p:spPr>
              <a:xfrm>
                <a:off x="1509692" y="3689502"/>
                <a:ext cx="542298" cy="3400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b="1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1</a:t>
                </a:r>
                <a:endParaRPr lang="ru-RU" sz="2400" b="1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154" name="AB"/>
              <p:cNvSpPr/>
              <p:nvPr/>
            </p:nvSpPr>
            <p:spPr>
              <a:xfrm>
                <a:off x="3380260" y="3661945"/>
                <a:ext cx="534814" cy="35910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b="1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10</a:t>
                </a:r>
                <a:endParaRPr lang="ru-RU" sz="2400" b="1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p:grpSp>
      </p:grpSp>
      <p:sp>
        <p:nvSpPr>
          <p:cNvPr id="75" name="Заголовок 7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08995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24483</TotalTime>
  <Words>298</Words>
  <Application>Microsoft Office PowerPoint</Application>
  <PresentationFormat>Экран (4:3)</PresentationFormat>
  <Paragraphs>109</Paragraphs>
  <Slides>6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МОДЕЛИРОВАНИЕ  НА ГРАФАХ</vt:lpstr>
      <vt:lpstr>Кратчайший путь между вершинами графа</vt:lpstr>
      <vt:lpstr>Построение дерева решений</vt:lpstr>
      <vt:lpstr>Алгоритм Дейкстры </vt:lpstr>
      <vt:lpstr>Метод динамического программирования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MK</dc:creator>
  <cp:lastModifiedBy>admin</cp:lastModifiedBy>
  <cp:revision>1050</cp:revision>
  <dcterms:created xsi:type="dcterms:W3CDTF">2017-03-11T11:20:52Z</dcterms:created>
  <dcterms:modified xsi:type="dcterms:W3CDTF">2026-02-12T07:22:12Z</dcterms:modified>
</cp:coreProperties>
</file>