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28" r:id="rId3"/>
    <p:sldId id="354" r:id="rId4"/>
    <p:sldId id="357" r:id="rId5"/>
    <p:sldId id="332" r:id="rId6"/>
    <p:sldId id="330" r:id="rId7"/>
    <p:sldId id="375" r:id="rId8"/>
    <p:sldId id="3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F7F7F"/>
    <a:srgbClr val="FFFFFF"/>
    <a:srgbClr val="A7E8FF"/>
    <a:srgbClr val="C00000"/>
    <a:srgbClr val="639729"/>
    <a:srgbClr val="FFE07D"/>
    <a:srgbClr val="FFD757"/>
    <a:srgbClr val="DDF0C8"/>
    <a:srgbClr val="AEE7AB"/>
    <a:srgbClr val="F7A4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87570" autoAdjust="0"/>
  </p:normalViewPr>
  <p:slideViewPr>
    <p:cSldViewPr>
      <p:cViewPr>
        <p:scale>
          <a:sx n="75" d="100"/>
          <a:sy n="75" d="100"/>
        </p:scale>
        <p:origin x="-266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BA643-78C7-45AA-9D3C-8A1DA46AF4D3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FECA0-DFA1-4E18-85FE-2D20D17166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222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198</a:t>
            </a:r>
            <a:r>
              <a:rPr lang="en-US" dirty="0" smtClean="0"/>
              <a:t>.</a:t>
            </a:r>
            <a:r>
              <a:rPr lang="ru-RU" dirty="0" smtClean="0"/>
              <a:t>154.96.0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18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107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96116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Овал 5"/>
          <p:cNvSpPr/>
          <p:nvPr userDrawn="1"/>
        </p:nvSpPr>
        <p:spPr>
          <a:xfrm>
            <a:off x="8192129" y="202067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94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7368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812104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Самое главное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7368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 marL="342900" indent="-342900">
              <a:buFont typeface="Wingdings" pitchFamily="2" charset="2"/>
              <a:buChar char="§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812104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Ключевые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51527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вал 3"/>
          <p:cNvSpPr/>
          <p:nvPr userDrawn="1"/>
        </p:nvSpPr>
        <p:spPr>
          <a:xfrm>
            <a:off x="8192129" y="202067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3772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5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23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604448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5" r:id="rId4"/>
    <p:sldLayoutId id="2147483650" r:id="rId5"/>
    <p:sldLayoutId id="2147483666" r:id="rId6"/>
    <p:sldLayoutId id="2147483667" r:id="rId7"/>
    <p:sldLayoutId id="2147483653" r:id="rId8"/>
    <p:sldLayoutId id="2147483654" r:id="rId9"/>
    <p:sldLayoutId id="2147483664" r:id="rId10"/>
    <p:sldLayoutId id="2147483663" r:id="rId11"/>
    <p:sldLayoutId id="2147483655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14546" y="857233"/>
            <a:ext cx="6929454" cy="3214709"/>
          </a:xfrm>
        </p:spPr>
        <p:txBody>
          <a:bodyPr/>
          <a:lstStyle/>
          <a:p>
            <a:r>
              <a:rPr lang="ru-RU" smtClean="0"/>
              <a:t>Интернет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СЕТЕВЫЕ ИНФОРМАЦИОННЫЕ ТЕХНОЛОГИИ</a:t>
            </a:r>
          </a:p>
        </p:txBody>
      </p:sp>
    </p:spTree>
    <p:extLst>
      <p:ext uri="{BB962C8B-B14F-4D97-AF65-F5344CB8AC3E}">
        <p14:creationId xmlns:p14="http://schemas.microsoft.com/office/powerpoint/2010/main" xmlns="" val="16102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</a:t>
            </a:r>
            <a:endParaRPr lang="ru-RU" dirty="0"/>
          </a:p>
        </p:txBody>
      </p:sp>
      <p:sp>
        <p:nvSpPr>
          <p:cNvPr id="3" name="Подзаголовок 5"/>
          <p:cNvSpPr txBox="1">
            <a:spLocks/>
          </p:cNvSpPr>
          <p:nvPr/>
        </p:nvSpPr>
        <p:spPr>
          <a:xfrm>
            <a:off x="1331640" y="1052736"/>
            <a:ext cx="7526639" cy="131678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800" dirty="0" smtClean="0"/>
              <a:t>–  глобальная система объединённых компьютерных сетей для хранения и передачи информации.</a:t>
            </a:r>
            <a:endParaRPr kumimoji="0" lang="ru-RU" sz="28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41505" y="1418476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cs typeface="Arial" pitchFamily="34" charset="0"/>
              </a:rPr>
              <a:t>!</a:t>
            </a:r>
            <a:endParaRPr lang="ru-RU" sz="40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5" name="Группа 7"/>
          <p:cNvGrpSpPr/>
          <p:nvPr/>
        </p:nvGrpSpPr>
        <p:grpSpPr>
          <a:xfrm>
            <a:off x="539551" y="1037802"/>
            <a:ext cx="8280000" cy="1527102"/>
            <a:chOff x="428596" y="5072074"/>
            <a:chExt cx="5929354" cy="178595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428596" y="507207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28596" y="684484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0" name="Picture 2" descr="https://upload.wikimedia.org/wikipedia/commons/d/d2/Internet_map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708920"/>
            <a:ext cx="3456384" cy="3456384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5940152" y="6217567"/>
            <a:ext cx="23095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Частичная карта Интернета</a:t>
            </a:r>
            <a:endParaRPr lang="ru-RU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55576" y="2636912"/>
            <a:ext cx="4392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История:</a:t>
            </a:r>
          </a:p>
          <a:p>
            <a:r>
              <a:rPr lang="ru-RU" sz="2000" b="1" dirty="0" smtClean="0"/>
              <a:t>1969 – </a:t>
            </a:r>
            <a:r>
              <a:rPr lang="en-US" sz="2000" b="1" dirty="0" smtClean="0"/>
              <a:t>ARPANET</a:t>
            </a:r>
            <a:r>
              <a:rPr lang="ru-RU" sz="2000" b="1" dirty="0" smtClean="0"/>
              <a:t> </a:t>
            </a:r>
            <a:r>
              <a:rPr lang="ru-RU" sz="2000" dirty="0" smtClean="0"/>
              <a:t>(Управление перспективных исследовательских проектов Министерства обороны США, исследовательским проект, соединяла научные учреждения, 1975 году была подключена к Агентству военной связи );</a:t>
            </a:r>
          </a:p>
          <a:p>
            <a:r>
              <a:rPr lang="ru-RU" sz="2000" b="1" dirty="0" smtClean="0"/>
              <a:t>1984 - </a:t>
            </a:r>
            <a:r>
              <a:rPr lang="en-US" sz="2000" b="1" dirty="0" smtClean="0"/>
              <a:t> NSFNET</a:t>
            </a:r>
            <a:r>
              <a:rPr lang="ru-RU" sz="2000" b="1" dirty="0" smtClean="0"/>
              <a:t> </a:t>
            </a:r>
            <a:r>
              <a:rPr lang="ru-RU" sz="2000" dirty="0" smtClean="0"/>
              <a:t>(Национальный научный фонд США, связь между университетами и вычислительными центрами)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2572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s and Settings\Администратор.HOME-FDD52612A3\Рабочий стол\Ирина_Раб стол\10 Презентации для Босовой\11 класс\14-1-1\Рисунок1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285481">
            <a:off x="2897833" y="3093332"/>
            <a:ext cx="3520131" cy="20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Адрес компьютера в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720080"/>
          </a:xfrm>
        </p:spPr>
        <p:txBody>
          <a:bodyPr/>
          <a:lstStyle/>
          <a:p>
            <a:r>
              <a:rPr lang="ru-RU" dirty="0" smtClean="0"/>
              <a:t>Каждый компьютер в сети получает свой уникальный IP-адрес, который  </a:t>
            </a:r>
            <a:r>
              <a:rPr lang="ru-RU" dirty="0"/>
              <a:t>представляет собой 32-битный </a:t>
            </a:r>
            <a:r>
              <a:rPr lang="ru-RU" dirty="0" smtClean="0"/>
              <a:t>идентификатор:</a:t>
            </a:r>
            <a:endParaRPr lang="ru-RU" dirty="0"/>
          </a:p>
        </p:txBody>
      </p:sp>
      <p:pic>
        <p:nvPicPr>
          <p:cNvPr id="12" name="Picture 2" descr="D:\Documents and Settings\Администратор.HOME-FDD52612A3\Рабочий стол\Ирина_Раб стол\10 Презентации для Босовой\11 класс\14-1-1\501с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679527" cy="57606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D:\Documents and Settings\Администратор.HOME-FDD52612A3\Рабочий стол\Ирина_Раб стол\10 Презентации для Босовой\11 класс\14-1-1\Рисунок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9794" y="1631429"/>
            <a:ext cx="7442200" cy="85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бъект 2"/>
          <p:cNvSpPr txBox="1">
            <a:spLocks/>
          </p:cNvSpPr>
          <p:nvPr/>
        </p:nvSpPr>
        <p:spPr>
          <a:xfrm>
            <a:off x="683568" y="2348880"/>
            <a:ext cx="820842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 </a:t>
            </a:r>
            <a:r>
              <a:rPr lang="ru-RU" dirty="0"/>
              <a:t>большинстве случаев </a:t>
            </a:r>
            <a:r>
              <a:rPr lang="ru-RU" dirty="0" smtClean="0"/>
              <a:t>используется более удобная запись </a:t>
            </a:r>
            <a:r>
              <a:rPr lang="ru-RU" dirty="0"/>
              <a:t>IP-адреса в виде четырёх разделённых </a:t>
            </a:r>
            <a:r>
              <a:rPr lang="ru-RU" dirty="0" smtClean="0"/>
              <a:t>точками десятичных </a:t>
            </a:r>
            <a:r>
              <a:rPr lang="ru-RU" dirty="0"/>
              <a:t>чисел </a:t>
            </a:r>
            <a:r>
              <a:rPr lang="ru-RU" dirty="0" smtClean="0"/>
              <a:t>– </a:t>
            </a:r>
            <a:r>
              <a:rPr lang="ru-RU" dirty="0"/>
              <a:t>от 0 до </a:t>
            </a:r>
            <a:r>
              <a:rPr lang="ru-RU" dirty="0" smtClean="0"/>
              <a:t>255.</a:t>
            </a:r>
            <a:endParaRPr lang="ru-RU" dirty="0"/>
          </a:p>
        </p:txBody>
      </p:sp>
      <p:sp>
        <p:nvSpPr>
          <p:cNvPr id="4" name="Полилиния 3"/>
          <p:cNvSpPr/>
          <p:nvPr/>
        </p:nvSpPr>
        <p:spPr>
          <a:xfrm>
            <a:off x="683568" y="2471630"/>
            <a:ext cx="2520279" cy="1821466"/>
          </a:xfrm>
          <a:custGeom>
            <a:avLst/>
            <a:gdLst>
              <a:gd name="connsiteX0" fmla="*/ 0 w 2466753"/>
              <a:gd name="connsiteY0" fmla="*/ 0 h 2371061"/>
              <a:gd name="connsiteX1" fmla="*/ 0 w 2466753"/>
              <a:gd name="connsiteY1" fmla="*/ 2371061 h 2371061"/>
              <a:gd name="connsiteX2" fmla="*/ 2466753 w 2466753"/>
              <a:gd name="connsiteY2" fmla="*/ 2371061 h 237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6753" h="2371061">
                <a:moveTo>
                  <a:pt x="0" y="0"/>
                </a:moveTo>
                <a:lnTo>
                  <a:pt x="0" y="2371061"/>
                </a:lnTo>
                <a:lnTo>
                  <a:pt x="2466753" y="2371061"/>
                </a:lnTo>
              </a:path>
            </a:pathLst>
          </a:custGeom>
          <a:ln w="28575">
            <a:solidFill>
              <a:srgbClr val="639729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683569" y="5155687"/>
            <a:ext cx="8208425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/>
              <a:t>Наряду с цифровыми IP-адресами в Интернете действуют </a:t>
            </a:r>
            <a:r>
              <a:rPr lang="ru-RU" dirty="0" smtClean="0"/>
              <a:t>более </a:t>
            </a:r>
            <a:r>
              <a:rPr lang="ru-RU" dirty="0"/>
              <a:t>удобные и понятные для пользователей символьные </a:t>
            </a:r>
            <a:r>
              <a:rPr lang="ru-RU" dirty="0" smtClean="0"/>
              <a:t>адреса – </a:t>
            </a:r>
            <a:r>
              <a:rPr lang="ru-RU" b="1" dirty="0" smtClean="0"/>
              <a:t>доменные имена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 flipH="1" flipV="1">
            <a:off x="5858537" y="4580370"/>
            <a:ext cx="3033451" cy="1152128"/>
          </a:xfrm>
          <a:custGeom>
            <a:avLst/>
            <a:gdLst>
              <a:gd name="connsiteX0" fmla="*/ 0 w 2466753"/>
              <a:gd name="connsiteY0" fmla="*/ 0 h 2371061"/>
              <a:gd name="connsiteX1" fmla="*/ 0 w 2466753"/>
              <a:gd name="connsiteY1" fmla="*/ 2371061 h 2371061"/>
              <a:gd name="connsiteX2" fmla="*/ 2466753 w 2466753"/>
              <a:gd name="connsiteY2" fmla="*/ 2371061 h 237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6753" h="2371061">
                <a:moveTo>
                  <a:pt x="0" y="0"/>
                </a:moveTo>
                <a:lnTo>
                  <a:pt x="0" y="2371061"/>
                </a:lnTo>
                <a:lnTo>
                  <a:pt x="2466753" y="2371061"/>
                </a:lnTo>
              </a:path>
            </a:pathLst>
          </a:custGeom>
          <a:ln w="28575">
            <a:solidFill>
              <a:srgbClr val="C0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83567" y="5877272"/>
            <a:ext cx="8208425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Каждый компьютер, подключаемый к Интернету, получает IP-адрес, но при этом, он может не иметь доменного имени.</a:t>
            </a:r>
          </a:p>
        </p:txBody>
      </p:sp>
    </p:spTree>
    <p:extLst>
      <p:ext uri="{BB962C8B-B14F-4D97-AF65-F5344CB8AC3E}">
        <p14:creationId xmlns:p14="http://schemas.microsoft.com/office/powerpoint/2010/main" xmlns="" val="309228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 animBg="1"/>
      <p:bldP spid="15" grpId="0"/>
      <p:bldP spid="1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11559" y="2138440"/>
            <a:ext cx="8186139" cy="396000"/>
          </a:xfrm>
          <a:prstGeom prst="rect">
            <a:avLst/>
          </a:prstGeom>
          <a:gradFill flip="none" rotWithShape="1">
            <a:gsLst>
              <a:gs pos="18000">
                <a:srgbClr val="DFF1F7"/>
              </a:gs>
              <a:gs pos="0">
                <a:schemeClr val="bg1"/>
              </a:gs>
              <a:gs pos="99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/>
              <a:t>IP-</a:t>
            </a:r>
            <a:r>
              <a:rPr lang="ru-RU" sz="2000" b="1" dirty="0" smtClean="0"/>
              <a:t>адрес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58" y="3248936"/>
            <a:ext cx="8186139" cy="396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8000">
                <a:srgbClr val="FFEAD8"/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Маска</a:t>
            </a:r>
            <a:endParaRPr lang="ru-RU" sz="2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IP-</a:t>
            </a:r>
            <a:r>
              <a:rPr lang="ru-RU" dirty="0" smtClean="0"/>
              <a:t>адресация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1080120"/>
          </a:xfrm>
        </p:spPr>
        <p:txBody>
          <a:bodyPr/>
          <a:lstStyle/>
          <a:p>
            <a:r>
              <a:rPr lang="ru-RU" dirty="0"/>
              <a:t>Интернет является сетью сетей, </a:t>
            </a:r>
            <a:r>
              <a:rPr lang="ru-RU" dirty="0" smtClean="0"/>
              <a:t>система </a:t>
            </a:r>
            <a:r>
              <a:rPr lang="ru-RU" dirty="0"/>
              <a:t>IP-адресации </a:t>
            </a:r>
            <a:r>
              <a:rPr lang="ru-RU" dirty="0" smtClean="0"/>
              <a:t>учитывает </a:t>
            </a:r>
            <a:r>
              <a:rPr lang="ru-RU" dirty="0"/>
              <a:t>эту структуру. IP-адрес состоит из двух частей, одна </a:t>
            </a:r>
            <a:r>
              <a:rPr lang="ru-RU" dirty="0" smtClean="0"/>
              <a:t>из которых </a:t>
            </a:r>
            <a:r>
              <a:rPr lang="ru-RU" dirty="0"/>
              <a:t>определяет адрес сети, а вторая </a:t>
            </a:r>
            <a:r>
              <a:rPr lang="ru-RU" dirty="0" smtClean="0"/>
              <a:t>– </a:t>
            </a:r>
            <a:r>
              <a:rPr lang="ru-RU" dirty="0"/>
              <a:t>адрес самого узла </a:t>
            </a:r>
            <a:r>
              <a:rPr lang="ru-RU" dirty="0" smtClean="0"/>
              <a:t>в этой </a:t>
            </a:r>
            <a:r>
              <a:rPr lang="ru-RU" dirty="0"/>
              <a:t>сети.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461327"/>
              </p:ext>
            </p:extLst>
          </p:nvPr>
        </p:nvGraphicFramePr>
        <p:xfrm>
          <a:off x="2123728" y="2153560"/>
          <a:ext cx="612069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</a:tblGrid>
              <a:tr h="30740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9" name="Объект 2"/>
          <p:cNvSpPr txBox="1">
            <a:spLocks/>
          </p:cNvSpPr>
          <p:nvPr/>
        </p:nvSpPr>
        <p:spPr>
          <a:xfrm>
            <a:off x="539552" y="2516179"/>
            <a:ext cx="8280920" cy="7688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Деление </a:t>
            </a:r>
            <a:r>
              <a:rPr lang="ru-RU" dirty="0"/>
              <a:t>адреса на части определяется </a:t>
            </a:r>
            <a:r>
              <a:rPr lang="ru-RU" dirty="0" smtClean="0"/>
              <a:t>маской – </a:t>
            </a:r>
            <a:r>
              <a:rPr lang="ru-RU" dirty="0"/>
              <a:t>32-битным числом, в двоичной записи которого </a:t>
            </a:r>
            <a:r>
              <a:rPr lang="ru-RU" dirty="0" smtClean="0"/>
              <a:t>сначала стоят </a:t>
            </a:r>
            <a:r>
              <a:rPr lang="ru-RU" dirty="0"/>
              <a:t>единицы, а потом — нули. 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9989837"/>
              </p:ext>
            </p:extLst>
          </p:nvPr>
        </p:nvGraphicFramePr>
        <p:xfrm>
          <a:off x="2123728" y="3264056"/>
          <a:ext cx="612069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</a:tblGrid>
              <a:tr h="3074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" name="Объект 2"/>
          <p:cNvSpPr txBox="1">
            <a:spLocks/>
          </p:cNvSpPr>
          <p:nvPr/>
        </p:nvSpPr>
        <p:spPr>
          <a:xfrm>
            <a:off x="516779" y="3645024"/>
            <a:ext cx="8280920" cy="1044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Первая часть IP-адреса, </a:t>
            </a:r>
            <a:r>
              <a:rPr lang="ru-RU" dirty="0" smtClean="0"/>
              <a:t>соответствующая </a:t>
            </a:r>
            <a:r>
              <a:rPr lang="ru-RU" dirty="0"/>
              <a:t>единичным битам маски, относится к адресу сети</a:t>
            </a:r>
            <a:r>
              <a:rPr lang="ru-RU" dirty="0" smtClean="0"/>
              <a:t>. Вторая </a:t>
            </a:r>
            <a:r>
              <a:rPr lang="ru-RU" dirty="0"/>
              <a:t>часть IP-адреса, соответствующая нулевым битам маски</a:t>
            </a:r>
            <a:r>
              <a:rPr lang="ru-RU" dirty="0" smtClean="0"/>
              <a:t>, определяет </a:t>
            </a:r>
            <a:r>
              <a:rPr lang="ru-RU" dirty="0"/>
              <a:t>числовой адрес узла в сети.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11559" y="4696912"/>
            <a:ext cx="8186139" cy="396000"/>
          </a:xfrm>
          <a:prstGeom prst="rect">
            <a:avLst/>
          </a:prstGeom>
          <a:gradFill flip="none" rotWithShape="1">
            <a:gsLst>
              <a:gs pos="18000">
                <a:srgbClr val="DFF1F7"/>
              </a:gs>
              <a:gs pos="0">
                <a:schemeClr val="bg1"/>
              </a:gs>
              <a:gs pos="99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/>
              <a:t>IP-</a:t>
            </a:r>
            <a:r>
              <a:rPr lang="ru-RU" sz="2000" b="1" dirty="0" smtClean="0"/>
              <a:t>адрес</a:t>
            </a:r>
            <a:endParaRPr lang="ru-RU" sz="20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11558" y="5085184"/>
            <a:ext cx="8186139" cy="396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8000">
                <a:srgbClr val="FFEAD8"/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Маска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4689184"/>
            <a:ext cx="3744416" cy="1116080"/>
          </a:xfrm>
          <a:prstGeom prst="rect">
            <a:avLst/>
          </a:prstGeom>
          <a:solidFill>
            <a:srgbClr val="FFFF00">
              <a:alpha val="4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Адрес сети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96136" y="4696912"/>
            <a:ext cx="2520280" cy="1108352"/>
          </a:xfrm>
          <a:prstGeom prst="rect">
            <a:avLst/>
          </a:prstGeom>
          <a:solidFill>
            <a:schemeClr val="accent4">
              <a:lumMod val="40000"/>
              <a:lumOff val="60000"/>
              <a:alpha val="4117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Адрес узла сети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3196924"/>
              </p:ext>
            </p:extLst>
          </p:nvPr>
        </p:nvGraphicFramePr>
        <p:xfrm>
          <a:off x="2123728" y="4712032"/>
          <a:ext cx="612069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</a:tblGrid>
              <a:tr h="30740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4409291"/>
              </p:ext>
            </p:extLst>
          </p:nvPr>
        </p:nvGraphicFramePr>
        <p:xfrm>
          <a:off x="2123728" y="5100304"/>
          <a:ext cx="612069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</a:tblGrid>
              <a:tr h="3074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8" name="Объект 2"/>
          <p:cNvSpPr txBox="1">
            <a:spLocks/>
          </p:cNvSpPr>
          <p:nvPr/>
        </p:nvSpPr>
        <p:spPr>
          <a:xfrm>
            <a:off x="516779" y="5877184"/>
            <a:ext cx="8280920" cy="972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Адрес сети </a:t>
            </a:r>
            <a:r>
              <a:rPr lang="ru-RU" dirty="0" smtClean="0"/>
              <a:t>получается в </a:t>
            </a:r>
            <a:r>
              <a:rPr lang="ru-RU" dirty="0"/>
              <a:t>результате применения поразрядной конъюнкции к </a:t>
            </a:r>
            <a:r>
              <a:rPr lang="ru-RU" dirty="0" smtClean="0"/>
              <a:t>IP-адресу узла </a:t>
            </a:r>
            <a:r>
              <a:rPr lang="ru-RU" dirty="0"/>
              <a:t>и маске.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11559" y="5481184"/>
            <a:ext cx="8186139" cy="396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8000">
                <a:srgbClr val="FFF0BE"/>
              </a:gs>
              <a:gs pos="99000">
                <a:srgbClr val="FFE0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Адрес сети</a:t>
            </a:r>
            <a:endParaRPr lang="ru-RU" sz="2000" b="1" dirty="0"/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6664980"/>
              </p:ext>
            </p:extLst>
          </p:nvPr>
        </p:nvGraphicFramePr>
        <p:xfrm>
          <a:off x="2123728" y="5496304"/>
          <a:ext cx="612069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  <a:gridCol w="174877"/>
              </a:tblGrid>
              <a:tr h="30740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</a:t>
                      </a:r>
                      <a:endParaRPr lang="ru-RU" sz="2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51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/>
      <p:bldP spid="22" grpId="0"/>
      <p:bldP spid="23" grpId="0" animBg="1"/>
      <p:bldP spid="24" grpId="0" animBg="1"/>
      <p:bldP spid="4" grpId="0" animBg="1"/>
      <p:bldP spid="4" grpId="1" animBg="1"/>
      <p:bldP spid="27" grpId="0" animBg="1"/>
      <p:bldP spid="27" grpId="1" animBg="1"/>
      <p:bldP spid="28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 rot="16200000">
            <a:off x="-61960" y="5187840"/>
            <a:ext cx="2016224" cy="80280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ДОМЕНЫ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1-ГО УРОВНЯ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2565" y="2882588"/>
            <a:ext cx="4952011" cy="158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Домен 1-го уровня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7568" y="2982121"/>
            <a:ext cx="4246254" cy="11966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Домен 2-го уровня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11109" y="3074569"/>
            <a:ext cx="3312368" cy="79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Домен 3-го уровня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Домен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8745" y="1064930"/>
            <a:ext cx="828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Система </a:t>
            </a:r>
            <a:r>
              <a:rPr lang="ru-RU" sz="2000" dirty="0"/>
              <a:t>доменных имён DNS (</a:t>
            </a:r>
            <a:r>
              <a:rPr lang="ru-RU" sz="2000" i="1" dirty="0" err="1"/>
              <a:t>Domain</a:t>
            </a:r>
            <a:r>
              <a:rPr lang="ru-RU" sz="2000" i="1" dirty="0"/>
              <a:t> </a:t>
            </a:r>
            <a:r>
              <a:rPr lang="ru-RU" sz="2000" i="1" dirty="0" err="1"/>
              <a:t>Name</a:t>
            </a:r>
            <a:r>
              <a:rPr lang="ru-RU" sz="2000" i="1" dirty="0"/>
              <a:t> </a:t>
            </a:r>
            <a:r>
              <a:rPr lang="ru-RU" sz="2000" i="1" dirty="0" err="1"/>
              <a:t>System</a:t>
            </a:r>
            <a:r>
              <a:rPr lang="ru-RU" sz="2000" dirty="0"/>
              <a:t>) </a:t>
            </a:r>
            <a:r>
              <a:rPr lang="ru-RU" sz="2000" dirty="0" smtClean="0"/>
              <a:t>имеет древовидную </a:t>
            </a:r>
            <a:r>
              <a:rPr lang="ru-RU" sz="2000" dirty="0"/>
              <a:t>структуру. Узлы этой структуры называются </a:t>
            </a:r>
            <a:r>
              <a:rPr lang="ru-RU" sz="2000" dirty="0" smtClean="0"/>
              <a:t>доменами</a:t>
            </a:r>
            <a:r>
              <a:rPr lang="ru-RU" sz="2000" dirty="0"/>
              <a:t>.</a:t>
            </a:r>
          </a:p>
        </p:txBody>
      </p:sp>
      <p:sp>
        <p:nvSpPr>
          <p:cNvPr id="9" name="Подзаголовок 5"/>
          <p:cNvSpPr txBox="1">
            <a:spLocks/>
          </p:cNvSpPr>
          <p:nvPr/>
        </p:nvSpPr>
        <p:spPr>
          <a:xfrm>
            <a:off x="1331640" y="1787750"/>
            <a:ext cx="7526639" cy="10103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 err="1" smtClean="0"/>
              <a:t>Доме́н</a:t>
            </a:r>
            <a:r>
              <a:rPr lang="ru-RU" sz="2000" b="1" dirty="0" smtClean="0"/>
              <a:t> </a:t>
            </a:r>
            <a:r>
              <a:rPr lang="ru-RU" sz="2000" dirty="0"/>
              <a:t>(от фр. </a:t>
            </a:r>
            <a:r>
              <a:rPr lang="ru-RU" sz="2000" i="1" dirty="0" err="1"/>
              <a:t>dominion</a:t>
            </a:r>
            <a:r>
              <a:rPr lang="ru-RU" sz="2000" i="1" dirty="0"/>
              <a:t> </a:t>
            </a:r>
            <a:r>
              <a:rPr lang="ru-RU" sz="2000" i="1" dirty="0" smtClean="0"/>
              <a:t>–</a:t>
            </a:r>
            <a:r>
              <a:rPr lang="ru-RU" sz="2000" dirty="0" smtClean="0"/>
              <a:t> </a:t>
            </a:r>
            <a:r>
              <a:rPr lang="ru-RU" sz="2000" dirty="0"/>
              <a:t>область) </a:t>
            </a:r>
            <a:r>
              <a:rPr lang="ru-RU" sz="2000" dirty="0" smtClean="0"/>
              <a:t>– </a:t>
            </a:r>
            <a:r>
              <a:rPr lang="ru-RU" sz="2000" dirty="0"/>
              <a:t>узел в дереве имён, </a:t>
            </a:r>
            <a:r>
              <a:rPr lang="ru-RU" sz="2000" dirty="0" smtClean="0"/>
              <a:t>вместе со </a:t>
            </a:r>
            <a:r>
              <a:rPr lang="ru-RU" sz="2000" dirty="0"/>
              <a:t>всеми подчинёнными ему узлами, иначе говоря, это </a:t>
            </a:r>
            <a:r>
              <a:rPr lang="ru-RU" sz="2000" dirty="0" smtClean="0"/>
              <a:t>именованная ветвь </a:t>
            </a:r>
            <a:r>
              <a:rPr lang="ru-RU" sz="2000" dirty="0"/>
              <a:t>или поддерево в дереве имён.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41505" y="1888333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cs typeface="Arial" pitchFamily="34" charset="0"/>
              </a:rPr>
              <a:t>!</a:t>
            </a:r>
            <a:endParaRPr lang="ru-RU" sz="40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11" name="Группа 7"/>
          <p:cNvGrpSpPr/>
          <p:nvPr/>
        </p:nvGrpSpPr>
        <p:grpSpPr>
          <a:xfrm>
            <a:off x="539551" y="1772816"/>
            <a:ext cx="8280000" cy="1025234"/>
            <a:chOff x="428596" y="5072074"/>
            <a:chExt cx="5929354" cy="1785950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428596" y="507207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V="1">
              <a:off x="428596" y="684484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2563609" y="3074569"/>
            <a:ext cx="48167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school-collection.edu.ru</a:t>
            </a:r>
            <a:endParaRPr lang="ru-RU" sz="3600" b="1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190006"/>
              </p:ext>
            </p:extLst>
          </p:nvPr>
        </p:nvGraphicFramePr>
        <p:xfrm>
          <a:off x="1403649" y="4581128"/>
          <a:ext cx="7454630" cy="237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27315"/>
                <a:gridCol w="3727315"/>
              </a:tblGrid>
              <a:tr h="34771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Административные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Географические</a:t>
                      </a:r>
                      <a:endParaRPr lang="ru-RU" sz="2000" dirty="0"/>
                    </a:p>
                  </a:txBody>
                  <a:tcPr/>
                </a:tc>
              </a:tr>
              <a:tr h="347718"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en-US" sz="2000" dirty="0" smtClean="0"/>
                        <a:t>g</a:t>
                      </a:r>
                      <a:r>
                        <a:rPr lang="ru-RU" sz="2000" dirty="0" err="1" smtClean="0"/>
                        <a:t>ov</a:t>
                      </a:r>
                      <a:r>
                        <a:rPr lang="en-US" sz="2000" dirty="0" smtClean="0"/>
                        <a:t>	</a:t>
                      </a:r>
                      <a:r>
                        <a:rPr lang="ru-RU" sz="2000" dirty="0" smtClean="0"/>
                        <a:t>правительство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ru-RU" sz="2000" dirty="0" err="1" smtClean="0"/>
                        <a:t>ru</a:t>
                      </a:r>
                      <a:r>
                        <a:rPr lang="ru-RU" sz="2000" dirty="0" smtClean="0"/>
                        <a:t>	Россия</a:t>
                      </a:r>
                      <a:endParaRPr lang="ru-RU" sz="2000" dirty="0"/>
                    </a:p>
                  </a:txBody>
                  <a:tcPr/>
                </a:tc>
              </a:tr>
              <a:tr h="347718"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ru-RU" sz="2000" dirty="0" err="1" smtClean="0"/>
                        <a:t>edu</a:t>
                      </a:r>
                      <a:r>
                        <a:rPr lang="ru-RU" sz="2000" dirty="0" smtClean="0"/>
                        <a:t>	образование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ru-RU" sz="2000" dirty="0" err="1" smtClean="0"/>
                        <a:t>by</a:t>
                      </a:r>
                      <a:r>
                        <a:rPr lang="ru-RU" sz="2000" dirty="0" smtClean="0"/>
                        <a:t>	Белоруссия</a:t>
                      </a:r>
                      <a:endParaRPr lang="ru-RU" sz="2000" b="0" dirty="0"/>
                    </a:p>
                  </a:txBody>
                  <a:tcPr/>
                </a:tc>
              </a:tr>
              <a:tr h="347718"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ru-RU" sz="2000" dirty="0" err="1" smtClean="0"/>
                        <a:t>org</a:t>
                      </a:r>
                      <a:r>
                        <a:rPr lang="ru-RU" sz="2000" dirty="0" smtClean="0"/>
                        <a:t>	организация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" algn="l"/>
                        </a:tabLst>
                        <a:defRPr/>
                      </a:pPr>
                      <a:r>
                        <a:rPr lang="ru-RU" sz="2000" dirty="0" err="1" smtClean="0"/>
                        <a:t>uk</a:t>
                      </a:r>
                      <a:r>
                        <a:rPr lang="ru-RU" sz="2000" dirty="0" smtClean="0"/>
                        <a:t>	Великобритания </a:t>
                      </a:r>
                    </a:p>
                  </a:txBody>
                  <a:tcPr/>
                </a:tc>
              </a:tr>
              <a:tr h="347718"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ru-RU" sz="2000" dirty="0" err="1" smtClean="0"/>
                        <a:t>com</a:t>
                      </a:r>
                      <a:r>
                        <a:rPr lang="ru-RU" sz="2000" dirty="0" smtClean="0"/>
                        <a:t>	коммерческие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542925" algn="l"/>
                        </a:tabLst>
                      </a:pPr>
                      <a:r>
                        <a:rPr lang="en-US" sz="2000" dirty="0" err="1" smtClean="0"/>
                        <a:t>aq</a:t>
                      </a:r>
                      <a:r>
                        <a:rPr lang="ru-RU" sz="2000" dirty="0" smtClean="0"/>
                        <a:t>	Антарктида</a:t>
                      </a:r>
                      <a:endParaRPr lang="ru-RU" sz="2000" dirty="0"/>
                    </a:p>
                  </a:txBody>
                  <a:tcPr/>
                </a:tc>
              </a:tr>
              <a:tr h="347718"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ru-RU" sz="2000" dirty="0" smtClean="0"/>
                        <a:t>	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395537" y="6165304"/>
            <a:ext cx="8640960" cy="86409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61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9" grpId="0" animBg="1"/>
      <p:bldP spid="18" grpId="0" animBg="1"/>
      <p:bldP spid="17" grpId="0" animBg="1"/>
      <p:bldP spid="15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и задания</a:t>
            </a:r>
            <a:endParaRPr lang="ru-RU" dirty="0"/>
          </a:p>
        </p:txBody>
      </p:sp>
      <p:sp>
        <p:nvSpPr>
          <p:cNvPr id="3" name="Дано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864096"/>
          </a:xfrm>
        </p:spPr>
        <p:txBody>
          <a:bodyPr/>
          <a:lstStyle/>
          <a:p>
            <a:r>
              <a:rPr lang="ru-RU" b="1" dirty="0" smtClean="0"/>
              <a:t>Задание 1</a:t>
            </a:r>
            <a:r>
              <a:rPr lang="ru-RU" b="1" dirty="0"/>
              <a:t>. </a:t>
            </a:r>
            <a:r>
              <a:rPr lang="ru-RU" dirty="0"/>
              <a:t>Пусть IP-адрес узла равен </a:t>
            </a:r>
            <a:r>
              <a:rPr lang="ru-RU" dirty="0" smtClean="0"/>
              <a:t>198.154.120.167, </a:t>
            </a:r>
            <a:r>
              <a:rPr lang="ru-RU" dirty="0"/>
              <a:t>а </a:t>
            </a:r>
            <a:r>
              <a:rPr lang="ru-RU" dirty="0" smtClean="0"/>
              <a:t>маска </a:t>
            </a:r>
            <a:r>
              <a:rPr lang="ru-RU" dirty="0"/>
              <a:t>равна </a:t>
            </a:r>
            <a:r>
              <a:rPr lang="ru-RU" dirty="0" smtClean="0"/>
              <a:t>255.255.224.0</a:t>
            </a:r>
            <a:r>
              <a:rPr lang="ru-RU" dirty="0"/>
              <a:t>. Требуется </a:t>
            </a:r>
            <a:r>
              <a:rPr lang="ru-RU" dirty="0" smtClean="0"/>
              <a:t>найти адрес </a:t>
            </a:r>
            <a:r>
              <a:rPr lang="ru-RU" dirty="0"/>
              <a:t>сети.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42690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словие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1080120"/>
          </a:xfrm>
        </p:spPr>
        <p:txBody>
          <a:bodyPr/>
          <a:lstStyle/>
          <a:p>
            <a:r>
              <a:rPr lang="ru-RU" b="1" dirty="0"/>
              <a:t>Задание 2. </a:t>
            </a:r>
            <a:r>
              <a:rPr lang="ru-RU" dirty="0"/>
              <a:t>Для узла с IP-адресом </a:t>
            </a:r>
            <a:r>
              <a:rPr lang="ru-RU" dirty="0" smtClean="0"/>
              <a:t>119.183.208.227 </a:t>
            </a:r>
            <a:r>
              <a:rPr lang="ru-RU" dirty="0"/>
              <a:t>адрес сети равен </a:t>
            </a:r>
            <a:r>
              <a:rPr lang="ru-RU" dirty="0" smtClean="0"/>
              <a:t>119.183.192.0</a:t>
            </a:r>
            <a:r>
              <a:rPr lang="ru-RU" dirty="0"/>
              <a:t>. </a:t>
            </a:r>
            <a:r>
              <a:rPr lang="ru-RU" dirty="0" smtClean="0"/>
              <a:t>Каково </a:t>
            </a:r>
            <a:r>
              <a:rPr lang="ru-RU" i="1" dirty="0" smtClean="0"/>
              <a:t>наименьшее</a:t>
            </a:r>
            <a:r>
              <a:rPr lang="ru-RU" dirty="0" smtClean="0"/>
              <a:t> </a:t>
            </a:r>
            <a:r>
              <a:rPr lang="ru-RU" dirty="0"/>
              <a:t>возможное количество единиц в разрядах маски?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и 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23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223224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1800" dirty="0" smtClean="0"/>
              <a:t>В терминологии сетей TCP/⁠IP маской сети называют двоичное число, которое показывает, какая часть </a:t>
            </a:r>
            <a:r>
              <a:rPr lang="ru-RU" sz="1800" dirty="0" err="1" smtClean="0"/>
              <a:t>IP-⁠адреса</a:t>
            </a:r>
            <a:r>
              <a:rPr lang="ru-RU" sz="1800" dirty="0" smtClean="0"/>
              <a:t> узла сети относится к адресу сети, а какая  — к адресу узла в этой сети. Адрес сети получается в результате применения поразрядной конъюнкции к заданному адресу </a:t>
            </a:r>
            <a:r>
              <a:rPr lang="ru-RU" sz="1800" dirty="0" err="1" smtClean="0"/>
              <a:t>IP-⁠адресу</a:t>
            </a:r>
            <a:r>
              <a:rPr lang="ru-RU" sz="1800" dirty="0" smtClean="0"/>
              <a:t> узла и его маске. По заданным </a:t>
            </a:r>
            <a:r>
              <a:rPr lang="ru-RU" sz="1800" dirty="0" err="1" smtClean="0"/>
              <a:t>IP-⁠адресу</a:t>
            </a:r>
            <a:r>
              <a:rPr lang="ru-RU" sz="1800" dirty="0" smtClean="0"/>
              <a:t> и маске определите адрес сети.</a:t>
            </a:r>
          </a:p>
          <a:p>
            <a:pPr marL="457200" indent="-457200"/>
            <a:r>
              <a:rPr lang="ru-RU" sz="1800" dirty="0" smtClean="0"/>
              <a:t>	</a:t>
            </a:r>
            <a:r>
              <a:rPr lang="ru-RU" sz="1800" dirty="0" err="1" smtClean="0"/>
              <a:t>IP-</a:t>
            </a:r>
            <a:r>
              <a:rPr lang="ru-RU" sz="1800" dirty="0" err="1" smtClean="0"/>
              <a:t>⁠адрес</a:t>
            </a:r>
            <a:r>
              <a:rPr lang="ru-RU" sz="1800" dirty="0" smtClean="0"/>
              <a:t>: 146.212.200.55</a:t>
            </a:r>
          </a:p>
          <a:p>
            <a:pPr marL="457200" indent="-457200"/>
            <a:r>
              <a:rPr lang="ru-RU" sz="1800" dirty="0" smtClean="0"/>
              <a:t>	Маска</a:t>
            </a:r>
            <a:r>
              <a:rPr lang="ru-RU" sz="1800" dirty="0" smtClean="0"/>
              <a:t>: 255.255.240.0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11560" y="3284984"/>
            <a:ext cx="8280920" cy="3573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терминологии сетей TCP⁠/IP маской сети называют двоичное число, которое показывает, какая часть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IP⁠-адреса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узла сети относится к адресу сети, а какая  — к адресу узла в этой сети. Адрес сети получается в результате применения поразрядной конъюнкции к заданному адресу узла и его маске.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Широковещательным адресом называется специализированный адрес, в котором на месте нулей в маске стоят единицы. Адрес сети и широковещательный адрес не могут быть использованы для адресации сетевых устройств.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Сеть задана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IP⁠-адресом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одного из входящих в неё узлов 191.128.66.83 и сетевой маской 255.192.0.0.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Найдите в данной сети наибольший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IP⁠-адрес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который может быть назначен компьютеру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4395</TotalTime>
  <Words>630</Words>
  <Application>Microsoft Office PowerPoint</Application>
  <PresentationFormat>Экран (4:3)</PresentationFormat>
  <Paragraphs>237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Интернет</vt:lpstr>
      <vt:lpstr>Интернет</vt:lpstr>
      <vt:lpstr>Адрес компьютера в сети</vt:lpstr>
      <vt:lpstr>IP-адресация</vt:lpstr>
      <vt:lpstr>Домен</vt:lpstr>
      <vt:lpstr>Вопросы и задания</vt:lpstr>
      <vt:lpstr>Вопросы и задания</vt:lpstr>
      <vt:lpstr>Задачи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kuklintnec@outlook.com</dc:creator>
  <cp:lastModifiedBy>admin</cp:lastModifiedBy>
  <cp:revision>334</cp:revision>
  <dcterms:created xsi:type="dcterms:W3CDTF">2017-03-11T11:20:52Z</dcterms:created>
  <dcterms:modified xsi:type="dcterms:W3CDTF">2026-04-17T04:28:07Z</dcterms:modified>
</cp:coreProperties>
</file>