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0" r:id="rId3"/>
    <p:sldId id="261" r:id="rId4"/>
    <p:sldId id="267" r:id="rId5"/>
    <p:sldId id="263" r:id="rId6"/>
    <p:sldId id="269" r:id="rId7"/>
    <p:sldId id="270" r:id="rId8"/>
    <p:sldId id="266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726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Посмотреть </a:t>
            </a:r>
            <a:r>
              <a:rPr lang="en-US" dirty="0" smtClean="0"/>
              <a:t>sep</a:t>
            </a:r>
            <a:r>
              <a:rPr lang="ru-RU" dirty="0" smtClean="0"/>
              <a:t> и </a:t>
            </a:r>
            <a:r>
              <a:rPr lang="en-US" dirty="0" smtClean="0"/>
              <a:t>end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11 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 присваивания. Ввод и вывод данных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Методы программирования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присваивание</a:t>
            </a:r>
            <a:endParaRPr lang="ru-RU" dirty="0"/>
          </a:p>
        </p:txBody>
      </p:sp>
      <p:pic>
        <p:nvPicPr>
          <p:cNvPr id="8194" name="Picture 2" descr="Присвоение чужого имущества — Адвокаты в Москве. Юридические консультац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780927"/>
            <a:ext cx="6336704" cy="3535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600" dirty="0" smtClean="0"/>
              <a:t>действие, в результате которого переменная величина получает определенное значение.</a:t>
            </a:r>
          </a:p>
          <a:p>
            <a:pPr algn="just"/>
            <a:endParaRPr lang="ru-RU" sz="2600" dirty="0" smtClean="0"/>
          </a:p>
          <a:p>
            <a:pPr algn="just"/>
            <a:endParaRPr lang="ru-RU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Оператор присваивания</a:t>
            </a:r>
            <a:endParaRPr lang="ru-RU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23155" y="1610568"/>
            <a:ext cx="85693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61950">
              <a:spcBef>
                <a:spcPct val="20000"/>
              </a:spcBef>
              <a:defRPr/>
            </a:pPr>
            <a:r>
              <a:rPr 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&lt;имя переменной</a:t>
            </a:r>
            <a:r>
              <a:rPr 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&gt;=&lt;значение или выражение &gt;</a:t>
            </a:r>
            <a:endParaRPr lang="ru-RU" sz="28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grpSp>
        <p:nvGrpSpPr>
          <p:cNvPr id="6" name="Группа 8"/>
          <p:cNvGrpSpPr>
            <a:grpSpLocks/>
          </p:cNvGrpSpPr>
          <p:nvPr/>
        </p:nvGrpSpPr>
        <p:grpSpPr bwMode="auto">
          <a:xfrm>
            <a:off x="395536" y="2251347"/>
            <a:ext cx="2808361" cy="2425700"/>
            <a:chOff x="3347864" y="1844824"/>
            <a:chExt cx="2448272" cy="2425625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347864" y="1844824"/>
              <a:ext cx="2448272" cy="169222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pt-BR" sz="2600" b="1" dirty="0"/>
                <a:t>a = 25</a:t>
              </a:r>
              <a:endParaRPr lang="ru-RU" sz="2600" b="1" dirty="0"/>
            </a:p>
            <a:p>
              <a:pPr>
                <a:defRPr/>
              </a:pPr>
              <a:r>
                <a:rPr lang="pt-BR" sz="2600" b="1" dirty="0"/>
                <a:t>b = “Привет</a:t>
              </a:r>
              <a:r>
                <a:rPr lang="en-US" sz="2600" b="1" dirty="0"/>
                <a:t>”</a:t>
              </a:r>
              <a:endParaRPr lang="ru-RU" sz="2600" b="1" dirty="0"/>
            </a:p>
            <a:p>
              <a:pPr>
                <a:defRPr/>
              </a:pPr>
              <a:r>
                <a:rPr lang="pt-BR" sz="2600" b="1" dirty="0"/>
                <a:t>c = 1.4 + 5.7 * a</a:t>
              </a:r>
              <a:endParaRPr lang="ru-RU" sz="2600" b="1" dirty="0"/>
            </a:p>
            <a:p>
              <a:pPr>
                <a:defRPr/>
              </a:pPr>
              <a:r>
                <a:rPr lang="pt-BR" sz="2600" b="1" dirty="0"/>
                <a:t>d = a &lt; c</a:t>
              </a:r>
              <a:endParaRPr lang="ru-RU" sz="2600" b="1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347864" y="3500536"/>
              <a:ext cx="2448272" cy="76991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ru-RU" sz="2200" i="1" dirty="0"/>
                <a:t>Определите тип переменных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851597" y="2227535"/>
            <a:ext cx="4968875" cy="7699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200" dirty="0"/>
              <a:t>Переменные в выражении должны быть заранее определены</a:t>
            </a:r>
          </a:p>
        </p:txBody>
      </p:sp>
      <p:grpSp>
        <p:nvGrpSpPr>
          <p:cNvPr id="10" name="Группа 11"/>
          <p:cNvGrpSpPr>
            <a:grpSpLocks/>
          </p:cNvGrpSpPr>
          <p:nvPr/>
        </p:nvGrpSpPr>
        <p:grpSpPr bwMode="auto">
          <a:xfrm>
            <a:off x="3851597" y="3164160"/>
            <a:ext cx="2449513" cy="1295400"/>
            <a:chOff x="3347864" y="1844824"/>
            <a:chExt cx="2448272" cy="1294983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3347864" y="1844824"/>
              <a:ext cx="2448272" cy="891888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pt-BR" sz="2600" b="1" dirty="0">
                  <a:latin typeface="Calibri" pitchFamily="34" charset="0"/>
                  <a:cs typeface="Calibri" pitchFamily="34" charset="0"/>
                </a:rPr>
                <a:t>a = 25</a:t>
              </a:r>
              <a:endParaRPr lang="ru-RU" sz="2600" b="1" dirty="0">
                <a:latin typeface="Calibri" pitchFamily="34" charset="0"/>
                <a:cs typeface="Calibri" pitchFamily="34" charset="0"/>
              </a:endParaRPr>
            </a:p>
            <a:p>
              <a:pPr>
                <a:defRPr/>
              </a:pPr>
              <a:r>
                <a:rPr lang="pt-BR" sz="2600" b="1" dirty="0">
                  <a:latin typeface="Calibri" pitchFamily="34" charset="0"/>
                  <a:cs typeface="Calibri" pitchFamily="34" charset="0"/>
                </a:rPr>
                <a:t>c = 1.4 + 5.7 * a</a:t>
              </a:r>
              <a:endParaRPr lang="ru-RU" sz="26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347864" y="2708146"/>
              <a:ext cx="2448272" cy="431661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ru-RU" sz="2200" i="1" dirty="0">
                  <a:latin typeface="Calibri" pitchFamily="34" charset="0"/>
                  <a:cs typeface="Calibri" pitchFamily="34" charset="0"/>
                </a:rPr>
                <a:t>Верно</a:t>
              </a:r>
            </a:p>
          </p:txBody>
        </p:sp>
      </p:grpSp>
      <p:grpSp>
        <p:nvGrpSpPr>
          <p:cNvPr id="13" name="Группа 14"/>
          <p:cNvGrpSpPr>
            <a:grpSpLocks/>
          </p:cNvGrpSpPr>
          <p:nvPr/>
        </p:nvGrpSpPr>
        <p:grpSpPr bwMode="auto">
          <a:xfrm>
            <a:off x="6372547" y="3164160"/>
            <a:ext cx="2591941" cy="1295399"/>
            <a:chOff x="3347864" y="1844824"/>
            <a:chExt cx="2448272" cy="1294982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3347864" y="1844824"/>
              <a:ext cx="2448272" cy="129339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endParaRPr lang="ru-RU" sz="2600" b="1" dirty="0"/>
            </a:p>
            <a:p>
              <a:pPr>
                <a:defRPr/>
              </a:pPr>
              <a:r>
                <a:rPr lang="pt-BR" sz="2600" b="1" dirty="0"/>
                <a:t>c = 1.4 + 5.7 * a</a:t>
              </a:r>
              <a:endParaRPr lang="ru-RU" sz="2600" b="1" dirty="0"/>
            </a:p>
            <a:p>
              <a:pPr>
                <a:defRPr/>
              </a:pPr>
              <a:endParaRPr lang="ru-RU" sz="2600" b="1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347864" y="2708145"/>
              <a:ext cx="2448272" cy="43166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ru-RU" sz="2200" i="1" dirty="0"/>
                <a:t>Неверно</a:t>
              </a:r>
            </a:p>
          </p:txBody>
        </p:sp>
      </p:grpSp>
      <p:grpSp>
        <p:nvGrpSpPr>
          <p:cNvPr id="16" name="Группа 17"/>
          <p:cNvGrpSpPr>
            <a:grpSpLocks/>
          </p:cNvGrpSpPr>
          <p:nvPr/>
        </p:nvGrpSpPr>
        <p:grpSpPr bwMode="auto">
          <a:xfrm>
            <a:off x="1835472" y="5408885"/>
            <a:ext cx="2449513" cy="1260475"/>
            <a:chOff x="3347864" y="2216477"/>
            <a:chExt cx="2448272" cy="1261884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3347864" y="2216477"/>
              <a:ext cx="2448272" cy="49267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pt-BR" sz="2600" b="1" dirty="0"/>
                <a:t>a = </a:t>
              </a:r>
              <a:r>
                <a:rPr lang="en-US" sz="2600" b="1" dirty="0"/>
                <a:t>b = 1</a:t>
              </a:r>
              <a:endParaRPr lang="ru-RU" sz="2600" b="1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347864" y="2709152"/>
              <a:ext cx="2448272" cy="76920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ru-RU" sz="2200" i="1" dirty="0"/>
                <a:t>Множественное присваивание</a:t>
              </a:r>
            </a:p>
          </p:txBody>
        </p:sp>
      </p:grpSp>
      <p:grpSp>
        <p:nvGrpSpPr>
          <p:cNvPr id="19" name="Группа 20"/>
          <p:cNvGrpSpPr>
            <a:grpSpLocks/>
          </p:cNvGrpSpPr>
          <p:nvPr/>
        </p:nvGrpSpPr>
        <p:grpSpPr bwMode="auto">
          <a:xfrm>
            <a:off x="5293047" y="5396185"/>
            <a:ext cx="2447925" cy="1262062"/>
            <a:chOff x="3347864" y="2216477"/>
            <a:chExt cx="2448272" cy="1261884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3347864" y="2216477"/>
              <a:ext cx="2448272" cy="49205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pt-BR" sz="2600" b="1" dirty="0"/>
                <a:t>a</a:t>
              </a:r>
              <a:r>
                <a:rPr lang="ru-RU" sz="2600" b="1" dirty="0"/>
                <a:t>, </a:t>
              </a:r>
              <a:r>
                <a:rPr lang="en-US" sz="2600" b="1" dirty="0"/>
                <a:t>b = 1,  2</a:t>
              </a:r>
              <a:endParaRPr lang="ru-RU" sz="2600" b="1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347864" y="2708533"/>
              <a:ext cx="2448272" cy="76982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ru-RU" sz="2200" i="1" dirty="0"/>
                <a:t>Присваивание в одну строку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dirty="0" smtClean="0"/>
              <a:t>Напишите программу обмена значениями переменных </a:t>
            </a:r>
            <a:r>
              <a:rPr lang="en-US" sz="2400" b="1" dirty="0" smtClean="0"/>
              <a:t>x</a:t>
            </a:r>
            <a:r>
              <a:rPr lang="en-US" sz="2400" dirty="0" smtClean="0"/>
              <a:t> </a:t>
            </a:r>
            <a:r>
              <a:rPr lang="ru-RU" sz="2400" dirty="0" smtClean="0"/>
              <a:t>и</a:t>
            </a:r>
            <a:r>
              <a:rPr lang="en-US" sz="2400" dirty="0" smtClean="0"/>
              <a:t> </a:t>
            </a:r>
            <a:r>
              <a:rPr lang="en-US" sz="2400" b="1" dirty="0" smtClean="0"/>
              <a:t>y</a:t>
            </a:r>
            <a:r>
              <a:rPr lang="ru-RU" sz="2400" dirty="0" smtClean="0"/>
              <a:t>. Дополнительные переменные использовать нельзя.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</a:t>
            </a:r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789040"/>
            <a:ext cx="2808312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/>
              <a:t>x, y = 1, 2</a:t>
            </a:r>
          </a:p>
          <a:p>
            <a:r>
              <a:rPr lang="en-US" sz="2400" dirty="0" smtClean="0"/>
              <a:t>x, y = y, x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580112" y="3429000"/>
            <a:ext cx="2808312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/>
              <a:t>x, y = 1, 2</a:t>
            </a:r>
          </a:p>
          <a:p>
            <a:r>
              <a:rPr lang="en-US" sz="2400" dirty="0" smtClean="0"/>
              <a:t>x = y + x</a:t>
            </a:r>
          </a:p>
          <a:p>
            <a:r>
              <a:rPr lang="en-US" sz="2400" dirty="0" smtClean="0"/>
              <a:t>y = x – y</a:t>
            </a:r>
          </a:p>
          <a:p>
            <a:r>
              <a:rPr lang="en-US" sz="2400" dirty="0" smtClean="0"/>
              <a:t>x</a:t>
            </a:r>
            <a:r>
              <a:rPr lang="en-US" sz="2400" dirty="0" smtClean="0"/>
              <a:t> </a:t>
            </a:r>
            <a:r>
              <a:rPr lang="en-US" sz="2400" dirty="0" smtClean="0"/>
              <a:t>= x – </a:t>
            </a:r>
            <a:r>
              <a:rPr lang="en-US" sz="2400" dirty="0" smtClean="0"/>
              <a:t>y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600" b="1" dirty="0" smtClean="0"/>
              <a:t>Ввод</a:t>
            </a:r>
            <a:r>
              <a:rPr lang="ru-RU" sz="2600" dirty="0" smtClean="0"/>
              <a:t> – передача данных с внешнего устройства компьютера в оперативную память.</a:t>
            </a:r>
          </a:p>
          <a:p>
            <a:pPr algn="just">
              <a:buNone/>
            </a:pPr>
            <a:r>
              <a:rPr lang="ru-RU" sz="2600" b="1" dirty="0" smtClean="0"/>
              <a:t>Вывод</a:t>
            </a:r>
            <a:r>
              <a:rPr lang="ru-RU" sz="2600" dirty="0" smtClean="0"/>
              <a:t> – передача данных из оперативной памяти на внешнее устройство.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Ввод и Вывод</a:t>
            </a:r>
            <a:r>
              <a:rPr lang="en-US" dirty="0" smtClean="0"/>
              <a:t> </a:t>
            </a:r>
            <a:r>
              <a:rPr lang="ru-RU" dirty="0" smtClean="0"/>
              <a:t>данных</a:t>
            </a:r>
            <a:endParaRPr lang="ru-RU" dirty="0"/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835696" y="3933056"/>
            <a:ext cx="1440160" cy="2232248"/>
          </a:xfrm>
          <a:prstGeom prst="snip2Diag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ОЗУ</a:t>
            </a:r>
            <a:endParaRPr lang="ru-RU" b="1" dirty="0"/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5724128" y="3933056"/>
            <a:ext cx="1584176" cy="2232248"/>
          </a:xfrm>
          <a:prstGeom prst="snip2Diag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Внешние устройства</a:t>
            </a:r>
            <a:endParaRPr lang="ru-RU" b="1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3419872" y="4005064"/>
            <a:ext cx="2232248" cy="100811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Вывод </a:t>
            </a:r>
            <a:r>
              <a:rPr lang="ru-RU" dirty="0" smtClean="0"/>
              <a:t>(</a:t>
            </a:r>
            <a:r>
              <a:rPr lang="en-US" b="1" dirty="0" smtClean="0"/>
              <a:t>print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7" name="Стрелка влево 6"/>
          <p:cNvSpPr/>
          <p:nvPr/>
        </p:nvSpPr>
        <p:spPr>
          <a:xfrm>
            <a:off x="3419872" y="5157192"/>
            <a:ext cx="2088232" cy="100811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Ввод </a:t>
            </a:r>
            <a:r>
              <a:rPr lang="ru-RU" dirty="0" smtClean="0"/>
              <a:t>(</a:t>
            </a:r>
            <a:r>
              <a:rPr lang="en-US" b="1" dirty="0" smtClean="0"/>
              <a:t>input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print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(value, ..., sep=' ', end='\n',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file=</a:t>
            </a:r>
            <a:r>
              <a:rPr lang="en-US" sz="2800" dirty="0" err="1" smtClean="0">
                <a:latin typeface="Calibri" pitchFamily="34" charset="0"/>
                <a:cs typeface="Calibri" pitchFamily="34" charset="0"/>
              </a:rPr>
              <a:t>sys.stdout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)</a:t>
            </a:r>
            <a:endParaRPr lang="ru-RU" sz="28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endParaRPr lang="ru-RU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sep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позволяет задать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разделитель.</a:t>
            </a:r>
            <a:endParaRPr lang="ru-RU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end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позволяет определять символ, который будет добавлен в конец сообщения после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вывода</a:t>
            </a:r>
            <a:endParaRPr lang="ru-RU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ru-RU" sz="2800" dirty="0" err="1" smtClean="0">
                <a:latin typeface="Calibri" pitchFamily="34" charset="0"/>
                <a:cs typeface="Calibri" pitchFamily="34" charset="0"/>
              </a:rPr>
              <a:t>file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 позволяет перенаправить вывод текста в нужный вам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файл</a:t>
            </a:r>
            <a:endParaRPr lang="ru-RU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</a:t>
            </a:r>
            <a:r>
              <a:rPr lang="ru-RU" dirty="0" smtClean="0"/>
              <a:t>н</a:t>
            </a:r>
            <a:r>
              <a:rPr lang="ru-RU" dirty="0" smtClean="0"/>
              <a:t>кция </a:t>
            </a:r>
            <a:r>
              <a:rPr lang="en-US" dirty="0" smtClean="0"/>
              <a:t>Print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input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promt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</a:t>
            </a: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a = input() #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строка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a = 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int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(input())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#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целое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a =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float(input())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#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вещественное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Функция </a:t>
            </a:r>
            <a:r>
              <a:rPr lang="en-US" dirty="0" smtClean="0"/>
              <a:t>Input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4149080"/>
            <a:ext cx="6048672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Ввод в одну строку</a:t>
            </a:r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400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b = map(</a:t>
            </a:r>
            <a:r>
              <a:rPr lang="en-US" sz="2400" dirty="0" err="1" smtClean="0">
                <a:latin typeface="Calibri" pitchFamily="34" charset="0"/>
                <a:cs typeface="Calibri" pitchFamily="34" charset="0"/>
              </a:rPr>
              <a:t>int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, input().split())</a:t>
            </a:r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2420888"/>
          <a:ext cx="8407400" cy="2743200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3326904"/>
                <a:gridCol w="508049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dirty="0" smtClean="0"/>
                        <a:t>Открытие </a:t>
                      </a:r>
                      <a:r>
                        <a:rPr lang="ru-RU" sz="2600" b="1" dirty="0" smtClean="0"/>
                        <a:t>файла:</a:t>
                      </a:r>
                      <a:endParaRPr lang="ru-RU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 = open(</a:t>
                      </a:r>
                      <a:r>
                        <a:rPr lang="en-US" sz="2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file_name</a:t>
                      </a:r>
                      <a:r>
                        <a:rPr lang="en-US" sz="2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access_mode</a:t>
                      </a:r>
                      <a:r>
                        <a:rPr lang="en-US" sz="2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2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dirty="0" smtClean="0"/>
                        <a:t>Закрытие</a:t>
                      </a:r>
                      <a:r>
                        <a:rPr lang="ru-RU" sz="2600" b="1" baseline="0" dirty="0" smtClean="0"/>
                        <a:t> файла:</a:t>
                      </a:r>
                      <a:endParaRPr lang="ru-RU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f.close</a:t>
                      </a:r>
                      <a:r>
                        <a:rPr lang="en-US" sz="2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  <a:endParaRPr lang="ru-RU" sz="2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dirty="0" smtClean="0"/>
                        <a:t>Чтение </a:t>
                      </a:r>
                      <a:r>
                        <a:rPr lang="ru-RU" sz="2600" b="1" dirty="0" smtClean="0"/>
                        <a:t>из файла:</a:t>
                      </a:r>
                      <a:endParaRPr lang="ru-RU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f.read</a:t>
                      </a:r>
                      <a:r>
                        <a:rPr lang="en-US" sz="2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f.read</a:t>
                      </a:r>
                      <a:r>
                        <a:rPr lang="en-US" sz="2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 line in f:</a:t>
                      </a:r>
                      <a:endParaRPr lang="ru-RU" sz="2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dirty="0" smtClean="0"/>
                        <a:t>Запись</a:t>
                      </a:r>
                      <a:r>
                        <a:rPr lang="ru-RU" sz="2600" b="1" baseline="0" dirty="0" smtClean="0"/>
                        <a:t> в файл:</a:t>
                      </a:r>
                      <a:endParaRPr lang="ru-RU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f.write</a:t>
                      </a:r>
                      <a:r>
                        <a:rPr lang="en-US" sz="2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string_data</a:t>
                      </a:r>
                      <a:r>
                        <a:rPr lang="en-US" sz="2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2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файлами в </a:t>
            </a:r>
            <a:r>
              <a:rPr lang="en-US" dirty="0" smtClean="0"/>
              <a:t>python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600" dirty="0" smtClean="0"/>
              <a:t>Считать из файла </a:t>
            </a:r>
            <a:r>
              <a:rPr lang="en-US" sz="2600" dirty="0" smtClean="0"/>
              <a:t>2</a:t>
            </a:r>
            <a:r>
              <a:rPr lang="ru-RU" sz="2600" smtClean="0"/>
              <a:t> числа, </a:t>
            </a:r>
            <a:r>
              <a:rPr lang="ru-RU" sz="2600" dirty="0" smtClean="0"/>
              <a:t>посчитать сумму </a:t>
            </a:r>
            <a:r>
              <a:rPr lang="ru-RU" sz="2600" dirty="0" smtClean="0"/>
              <a:t>чисел</a:t>
            </a:r>
            <a:r>
              <a:rPr lang="ru-RU" sz="2600" dirty="0" smtClean="0"/>
              <a:t>. Результат записать в файл.</a:t>
            </a:r>
          </a:p>
          <a:p>
            <a:pPr algn="just"/>
            <a:r>
              <a:rPr lang="ru-RU" sz="2600" dirty="0" smtClean="0"/>
              <a:t>В файле в каждой строке содержится пара чисел, определить сумму чисел для каждой строки.</a:t>
            </a:r>
            <a:endParaRPr lang="en-US" sz="2600" dirty="0" smtClean="0"/>
          </a:p>
          <a:p>
            <a:pPr algn="just"/>
            <a:r>
              <a:rPr lang="ru-RU" sz="2600" dirty="0" smtClean="0"/>
              <a:t>В файле </a:t>
            </a:r>
            <a:r>
              <a:rPr lang="ru-RU" sz="2600" dirty="0" smtClean="0"/>
              <a:t>содержится </a:t>
            </a:r>
            <a:r>
              <a:rPr lang="ru-RU" sz="2600" dirty="0" smtClean="0"/>
              <a:t>ряд чисел, определить их сумму.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1551</TotalTime>
  <Words>356</Words>
  <Application>Microsoft Office PowerPoint</Application>
  <PresentationFormat>Экран (4:3)</PresentationFormat>
  <Paragraphs>72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Сетка</vt:lpstr>
      <vt:lpstr>Оператор присваивания. Ввод и вывод данных</vt:lpstr>
      <vt:lpstr>присваивание</vt:lpstr>
      <vt:lpstr>Оператор присваивания</vt:lpstr>
      <vt:lpstr>Задание 1</vt:lpstr>
      <vt:lpstr>Ввод и Вывод данных</vt:lpstr>
      <vt:lpstr>Функция Print</vt:lpstr>
      <vt:lpstr>Функция Input</vt:lpstr>
      <vt:lpstr>Работа с файлами в python</vt:lpstr>
      <vt:lpstr>Задачи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133</cp:revision>
  <dcterms:created xsi:type="dcterms:W3CDTF">2019-09-01T16:55:17Z</dcterms:created>
  <dcterms:modified xsi:type="dcterms:W3CDTF">2023-10-16T11:14:59Z</dcterms:modified>
</cp:coreProperties>
</file>