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83" r:id="rId3"/>
    <p:sldId id="284" r:id="rId4"/>
    <p:sldId id="285" r:id="rId5"/>
    <p:sldId id="286" r:id="rId6"/>
    <p:sldId id="287" r:id="rId7"/>
    <p:sldId id="272" r:id="rId8"/>
    <p:sldId id="277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72" autoAdjust="0"/>
  </p:normalViewPr>
  <p:slideViewPr>
    <p:cSldViewPr>
      <p:cViewPr>
        <p:scale>
          <a:sx n="125" d="100"/>
          <a:sy n="125" d="100"/>
        </p:scale>
        <p:origin x="-636" y="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Попробовать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Программирование Циклов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9992" y="2537027"/>
            <a:ext cx="414000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Цикл-пока</a:t>
            </a:r>
            <a:endParaRPr lang="ru-RU" sz="2000" b="1" dirty="0" smtClean="0"/>
          </a:p>
          <a:p>
            <a:r>
              <a:rPr lang="en-US" sz="2000" b="1" dirty="0" smtClean="0"/>
              <a:t>while</a:t>
            </a:r>
            <a:r>
              <a:rPr lang="en-US" sz="2000" dirty="0" smtClean="0"/>
              <a:t> &lt;</a:t>
            </a:r>
            <a:r>
              <a:rPr lang="ru-RU" sz="2000" dirty="0" smtClean="0"/>
              <a:t>логическое выражение</a:t>
            </a:r>
            <a:r>
              <a:rPr lang="en-US" sz="2000" dirty="0" smtClean="0"/>
              <a:t>&gt;:</a:t>
            </a:r>
          </a:p>
          <a:p>
            <a:r>
              <a:rPr lang="en-US" sz="2000" dirty="0" smtClean="0"/>
              <a:t>	&lt;</a:t>
            </a:r>
            <a:r>
              <a:rPr lang="ru-RU" sz="2000" dirty="0" smtClean="0"/>
              <a:t>серия</a:t>
            </a:r>
            <a:r>
              <a:rPr lang="en-US" sz="2000" dirty="0" smtClean="0"/>
              <a:t>&gt;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08464" y="2537026"/>
            <a:ext cx="4140000" cy="1631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Цикл-до</a:t>
            </a:r>
          </a:p>
          <a:p>
            <a:r>
              <a:rPr lang="en-US" sz="2000" b="1" dirty="0" smtClean="0"/>
              <a:t>while True:</a:t>
            </a:r>
            <a:endParaRPr lang="ru-RU" sz="2000" b="1" dirty="0" smtClean="0"/>
          </a:p>
          <a:p>
            <a:r>
              <a:rPr lang="en-US" sz="2000" dirty="0" smtClean="0"/>
              <a:t>	&lt;</a:t>
            </a:r>
            <a:r>
              <a:rPr lang="ru-RU" sz="2000" dirty="0" smtClean="0"/>
              <a:t>серия</a:t>
            </a:r>
            <a:r>
              <a:rPr lang="en-US" sz="2000" dirty="0" smtClean="0"/>
              <a:t>&gt;</a:t>
            </a:r>
          </a:p>
          <a:p>
            <a:r>
              <a:rPr lang="en-US" sz="2000" dirty="0" smtClean="0"/>
              <a:t>	if &lt;</a:t>
            </a:r>
            <a:r>
              <a:rPr lang="ru-RU" sz="2000" dirty="0" smtClean="0"/>
              <a:t>условие</a:t>
            </a:r>
            <a:r>
              <a:rPr lang="en-US" sz="2000" dirty="0" smtClean="0"/>
              <a:t>&gt;:</a:t>
            </a:r>
          </a:p>
          <a:p>
            <a:r>
              <a:rPr lang="en-US" sz="2000" dirty="0" smtClean="0"/>
              <a:t>		break</a:t>
            </a:r>
            <a:endParaRPr lang="ru-RU" sz="20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2995" y="4297635"/>
            <a:ext cx="28289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203526"/>
            <a:ext cx="264795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3573015"/>
            <a:ext cx="8407893" cy="25534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Последовательность: </a:t>
            </a:r>
            <a:r>
              <a:rPr lang="ru-RU" dirty="0" smtClean="0"/>
              <a:t>список, кортеж, строка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</a:t>
            </a:r>
            <a:r>
              <a:rPr lang="en-US" dirty="0" smtClean="0"/>
              <a:t>FOR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1904" y="1844824"/>
            <a:ext cx="6462464" cy="15696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err="1" smtClean="0"/>
              <a:t>for</a:t>
            </a:r>
            <a:r>
              <a:rPr lang="ru-RU" sz="2400" dirty="0" smtClean="0"/>
              <a:t> &lt;переменная&gt; </a:t>
            </a:r>
            <a:r>
              <a:rPr lang="ru-RU" sz="2400" b="1" dirty="0" err="1" smtClean="0"/>
              <a:t>in</a:t>
            </a:r>
            <a:r>
              <a:rPr lang="ru-RU" sz="2400" dirty="0" smtClean="0"/>
              <a:t> &lt;последовательность</a:t>
            </a:r>
            <a:r>
              <a:rPr lang="ru-RU" sz="2400" dirty="0" smtClean="0"/>
              <a:t>&gt;:</a:t>
            </a:r>
            <a:endParaRPr lang="en-US" sz="2400" dirty="0" smtClean="0"/>
          </a:p>
          <a:p>
            <a:r>
              <a:rPr lang="en-US" sz="2400" dirty="0" smtClean="0"/>
              <a:t>	</a:t>
            </a:r>
            <a:r>
              <a:rPr lang="ru-RU" sz="2400" dirty="0" smtClean="0"/>
              <a:t>&lt;действие&gt;</a:t>
            </a:r>
            <a:endParaRPr lang="en-US" sz="2400" dirty="0" smtClean="0"/>
          </a:p>
          <a:p>
            <a:r>
              <a:rPr lang="en-US" sz="2400" b="1" dirty="0" smtClean="0"/>
              <a:t>e</a:t>
            </a:r>
            <a:r>
              <a:rPr lang="ru-RU" sz="2400" b="1" dirty="0" err="1" smtClean="0"/>
              <a:t>lse</a:t>
            </a:r>
            <a:r>
              <a:rPr lang="ru-RU" sz="2400" b="1" dirty="0" smtClean="0"/>
              <a:t>:</a:t>
            </a:r>
            <a:endParaRPr lang="en-US" sz="2400" b="1" dirty="0" smtClean="0"/>
          </a:p>
          <a:p>
            <a:r>
              <a:rPr lang="en-US" sz="2400" dirty="0" smtClean="0"/>
              <a:t>	</a:t>
            </a:r>
            <a:r>
              <a:rPr lang="ru-RU" sz="2400" dirty="0" smtClean="0"/>
              <a:t>&lt;</a:t>
            </a:r>
            <a:r>
              <a:rPr lang="ru-RU" sz="2400" dirty="0" smtClean="0"/>
              <a:t>действие&gt;</a:t>
            </a:r>
            <a:endParaRPr lang="ru-RU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4653136"/>
            <a:ext cx="8281113" cy="1292662"/>
          </a:xfrm>
          <a:prstGeom prst="rect">
            <a:avLst/>
          </a:prstGeom>
          <a:solidFill>
            <a:srgbClr val="27282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languages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= [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"C"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"C++"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Perl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Python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for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in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languages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66D9EF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66D9EF"/>
                </a:solidFill>
                <a:latin typeface="Consolas" pitchFamily="49" charset="0"/>
                <a:cs typeface="Arial" pitchFamily="34" charset="0"/>
              </a:rPr>
              <a:t>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break</a:t>
            </a:r>
          </a:p>
          <a:p>
            <a:r>
              <a:rPr lang="ru-RU" sz="2200" dirty="0" smtClean="0"/>
              <a:t>о</a:t>
            </a:r>
            <a:r>
              <a:rPr lang="ru-RU" sz="2200" dirty="0" smtClean="0"/>
              <a:t>ператор прерывания</a:t>
            </a:r>
            <a:endParaRPr lang="ru-RU" sz="2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continue</a:t>
            </a:r>
          </a:p>
          <a:p>
            <a:r>
              <a:rPr lang="ru-RU" sz="2200" dirty="0" smtClean="0"/>
              <a:t>о</a:t>
            </a:r>
            <a:r>
              <a:rPr lang="ru-RU" sz="2200" dirty="0" smtClean="0"/>
              <a:t>ператор </a:t>
            </a:r>
            <a:r>
              <a:rPr lang="ru-RU" sz="2200" dirty="0" smtClean="0"/>
              <a:t>пропуска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break/continue</a:t>
            </a:r>
            <a:endParaRPr lang="ru-RU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00744" y="2985333"/>
            <a:ext cx="8835752" cy="3323987"/>
          </a:xfrm>
          <a:prstGeom prst="rect">
            <a:avLst/>
          </a:prstGeom>
          <a:solidFill>
            <a:srgbClr val="27282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edibles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= [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"отбивные"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"пельмени"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"яйца"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"орехи</a:t>
            </a:r>
            <a:r>
              <a:rPr lang="ru-RU" sz="2400" dirty="0" smtClean="0">
                <a:solidFill>
                  <a:srgbClr val="A6E22E"/>
                </a:solidFill>
                <a:latin typeface="Consolas" pitchFamily="49" charset="0"/>
                <a:cs typeface="Arial" pitchFamily="34" charset="0"/>
              </a:rPr>
              <a:t>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for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food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in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edibles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if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food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== </a:t>
            </a:r>
            <a:r>
              <a:rPr lang="ru-RU" sz="2400" dirty="0" smtClean="0">
                <a:solidFill>
                  <a:srgbClr val="A6E22E"/>
                </a:solidFill>
                <a:latin typeface="Consolas" pitchFamily="49" charset="0"/>
                <a:cs typeface="Arial" pitchFamily="34" charset="0"/>
              </a:rPr>
              <a:t>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пельмени</a:t>
            </a:r>
            <a:r>
              <a:rPr lang="ru-RU" sz="2400" dirty="0" smtClean="0">
                <a:solidFill>
                  <a:srgbClr val="A6E22E"/>
                </a:solidFill>
                <a:latin typeface="Consolas" pitchFamily="49" charset="0"/>
                <a:cs typeface="Arial" pitchFamily="34" charset="0"/>
              </a:rPr>
              <a:t>"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"Я не ем пельмени!"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break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66D9EF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66D9EF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66D9EF"/>
                </a:solidFill>
                <a:latin typeface="Consolas" pitchFamily="49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"Отлично, вкусные 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food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else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"Хорошо, что не было пельменей!«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"Ужин окончен."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2996952"/>
            <a:ext cx="8835752" cy="3323987"/>
          </a:xfrm>
          <a:prstGeom prst="rect">
            <a:avLst/>
          </a:prstGeom>
          <a:solidFill>
            <a:srgbClr val="27282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edibles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= [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"отбивные"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"пельмени"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"яйца"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"орехи</a:t>
            </a:r>
            <a:r>
              <a:rPr lang="ru-RU" sz="2400" dirty="0" smtClean="0">
                <a:solidFill>
                  <a:srgbClr val="A6E22E"/>
                </a:solidFill>
                <a:latin typeface="Consolas" pitchFamily="49" charset="0"/>
                <a:cs typeface="Arial" pitchFamily="34" charset="0"/>
              </a:rPr>
              <a:t>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for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food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in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edibles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if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food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== </a:t>
            </a:r>
            <a:r>
              <a:rPr lang="ru-RU" sz="2400" dirty="0" smtClean="0">
                <a:solidFill>
                  <a:srgbClr val="A6E22E"/>
                </a:solidFill>
                <a:latin typeface="Consolas" pitchFamily="49" charset="0"/>
                <a:cs typeface="Arial" pitchFamily="34" charset="0"/>
              </a:rPr>
              <a:t>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пельмени</a:t>
            </a:r>
            <a:r>
              <a:rPr lang="ru-RU" sz="2400" dirty="0" smtClean="0">
                <a:solidFill>
                  <a:srgbClr val="A6E22E"/>
                </a:solidFill>
                <a:latin typeface="Consolas" pitchFamily="49" charset="0"/>
                <a:cs typeface="Arial" pitchFamily="34" charset="0"/>
              </a:rPr>
              <a:t>"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"Я не ем пельмени!"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continue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66D9EF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66D9EF"/>
                </a:solidFill>
                <a:latin typeface="Consolas" pitchFamily="49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"Отлично, вкусные 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food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else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"Хорошо, что не было пельменей!«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8F8F2"/>
              </a:solidFill>
              <a:effectLst/>
              <a:latin typeface="Consolas" pitchFamily="49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"Ужин окончен."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генерирует </a:t>
            </a:r>
            <a:r>
              <a:rPr lang="ru-RU" sz="2800" dirty="0" smtClean="0"/>
              <a:t>список чисел, который обычно используется для работы с циклом </a:t>
            </a:r>
            <a:r>
              <a:rPr lang="ru-RU" sz="2800" b="1" dirty="0" err="1" smtClean="0"/>
              <a:t>for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</a:t>
            </a:r>
            <a:r>
              <a:rPr lang="en-US" dirty="0" smtClean="0"/>
              <a:t> range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3212976"/>
            <a:ext cx="4637552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3200" dirty="0" smtClean="0"/>
              <a:t>range([</a:t>
            </a:r>
            <a:r>
              <a:rPr lang="en-US" sz="3200" b="1" dirty="0" smtClean="0"/>
              <a:t>start</a:t>
            </a:r>
            <a:r>
              <a:rPr lang="en-US" sz="3200" dirty="0" smtClean="0"/>
              <a:t>], </a:t>
            </a:r>
            <a:r>
              <a:rPr lang="en-US" sz="3200" b="1" dirty="0" smtClean="0"/>
              <a:t>stop</a:t>
            </a:r>
            <a:r>
              <a:rPr lang="en-US" sz="3200" dirty="0" smtClean="0"/>
              <a:t>[, </a:t>
            </a:r>
            <a:r>
              <a:rPr lang="en-US" sz="3200" b="1" dirty="0" smtClean="0"/>
              <a:t>step</a:t>
            </a:r>
            <a:r>
              <a:rPr lang="en-US" sz="3200" dirty="0" smtClean="0"/>
              <a:t>])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79715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start</a:t>
            </a:r>
            <a:r>
              <a:rPr lang="ru-RU" sz="2400" b="1" dirty="0" smtClean="0"/>
              <a:t>: </a:t>
            </a:r>
            <a:r>
              <a:rPr lang="ru-RU" sz="2400" dirty="0" smtClean="0"/>
              <a:t>число начала последовательности.</a:t>
            </a:r>
          </a:p>
          <a:p>
            <a:r>
              <a:rPr lang="ru-RU" sz="2400" b="1" dirty="0" err="1" smtClean="0"/>
              <a:t>stop</a:t>
            </a:r>
            <a:r>
              <a:rPr lang="ru-RU" sz="2400" b="1" dirty="0" smtClean="0"/>
              <a:t>: </a:t>
            </a:r>
            <a:r>
              <a:rPr lang="ru-RU" sz="2400" dirty="0" smtClean="0"/>
              <a:t>генерирует число до данного числа, но не включая его.</a:t>
            </a:r>
          </a:p>
          <a:p>
            <a:r>
              <a:rPr lang="ru-RU" sz="2400" b="1" dirty="0" err="1" smtClean="0"/>
              <a:t>step</a:t>
            </a:r>
            <a:r>
              <a:rPr lang="ru-RU" sz="2400" b="1" dirty="0" smtClean="0"/>
              <a:t>: </a:t>
            </a:r>
            <a:r>
              <a:rPr lang="ru-RU" sz="2400" dirty="0" smtClean="0"/>
              <a:t>разница между каждым числом из последовательности.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генерирует кортежи, состоящие из двух элементов – индекса элемента и самого элемента.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</a:t>
            </a:r>
            <a:r>
              <a:rPr lang="en-US" dirty="0" smtClean="0"/>
              <a:t> enumerate</a:t>
            </a:r>
            <a:endParaRPr lang="ru-RU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20377" y="3545140"/>
            <a:ext cx="8156079" cy="1107996"/>
          </a:xfrm>
          <a:prstGeom prst="rect">
            <a:avLst/>
          </a:prstGeom>
          <a:solidFill>
            <a:srgbClr val="27282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my_list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= [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'яблоко'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'банан'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'вишня'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'персик'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for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value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in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A6E22E"/>
                </a:solidFill>
                <a:effectLst/>
                <a:latin typeface="Consolas" pitchFamily="49" charset="0"/>
                <a:cs typeface="Arial" pitchFamily="34" charset="0"/>
              </a:rPr>
              <a:t>enumerate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my_list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AE81FF"/>
                </a:solidFill>
                <a:effectLst/>
                <a:latin typeface="Consolas" pitchFamily="49" charset="0"/>
                <a:cs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F8F8F2"/>
                </a:solidFill>
                <a:latin typeface="Consolas" pitchFamily="49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66D9EF"/>
                </a:solidFill>
                <a:effectLst/>
                <a:latin typeface="Consolas" pitchFamily="49" charset="0"/>
                <a:cs typeface="Arial" pitchFamily="34" charset="0"/>
              </a:rPr>
              <a:t>print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value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8F8F2"/>
                </a:solidFill>
                <a:effectLst/>
                <a:latin typeface="Consolas" pitchFamily="49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/>
            <a:r>
              <a:rPr lang="ru-RU" sz="2400" b="1" dirty="0" smtClean="0"/>
              <a:t>основание натурального логарифма, математическая константа, иррациональное число. 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en-US" sz="2400" b="1" i="1" dirty="0" smtClean="0"/>
              <a:t>e≈</a:t>
            </a:r>
            <a:r>
              <a:rPr lang="ru-RU" sz="2400" i="1" dirty="0" smtClean="0"/>
              <a:t>2,7182818284590452353602874713526624977572470936999595749669676277240766303535475945713821785251664274274663919320030599218174135966290435729003342952605956307381323286279434907632338298807531952510190115738341879307021540891499348841675092447614606680</a:t>
            </a:r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Число </a:t>
            </a:r>
            <a:r>
              <a:rPr lang="en-US" b="1" dirty="0" smtClean="0"/>
              <a:t>e</a:t>
            </a:r>
            <a:r>
              <a:rPr lang="ru-RU" b="1" dirty="0" smtClean="0"/>
              <a:t> </a:t>
            </a:r>
            <a:r>
              <a:rPr lang="en-US" b="1" dirty="0" smtClean="0"/>
              <a:t>(</a:t>
            </a:r>
            <a:r>
              <a:rPr lang="ru-RU" b="1" dirty="0" smtClean="0"/>
              <a:t>Эйлера</a:t>
            </a:r>
            <a:r>
              <a:rPr lang="en-US" b="1" dirty="0" smtClean="0"/>
              <a:t>)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8709" y="5562178"/>
            <a:ext cx="34194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Рекуррентная зависимость: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Число Эйлера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4897" y="1884437"/>
            <a:ext cx="49053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3709" y="2696716"/>
            <a:ext cx="10477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91122" y="3501008"/>
            <a:ext cx="4352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62597" y="5338911"/>
            <a:ext cx="36099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600" dirty="0" smtClean="0"/>
              <a:t>Напишите программу для вычисления числа </a:t>
            </a:r>
            <a:r>
              <a:rPr lang="ru-RU" sz="2600" dirty="0" smtClean="0"/>
              <a:t>Эйлера с заданной точностью </a:t>
            </a:r>
            <a:r>
              <a:rPr lang="el-GR" sz="2600" dirty="0" smtClean="0"/>
              <a:t>ε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</a:t>
            </a:r>
            <a:endParaRPr lang="ru-RU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 l="691" t="6034" r="50000" b="23967"/>
          <a:stretch>
            <a:fillRect/>
          </a:stretch>
        </p:blipFill>
        <p:spPr bwMode="auto">
          <a:xfrm>
            <a:off x="2195736" y="2636912"/>
            <a:ext cx="5140072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1583</TotalTime>
  <Words>324</Words>
  <Application>Microsoft Office PowerPoint</Application>
  <PresentationFormat>Экран (4:3)</PresentationFormat>
  <Paragraphs>79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Сетка</vt:lpstr>
      <vt:lpstr>Программирование Циклов</vt:lpstr>
      <vt:lpstr>Циклы</vt:lpstr>
      <vt:lpstr>Цикл FOR</vt:lpstr>
      <vt:lpstr>break/continue</vt:lpstr>
      <vt:lpstr>функция range</vt:lpstr>
      <vt:lpstr>Функция enumerate</vt:lpstr>
      <vt:lpstr>Число e (Эйлера)</vt:lpstr>
      <vt:lpstr>Число Эйлера</vt:lpstr>
      <vt:lpstr>Задача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152</cp:revision>
  <dcterms:created xsi:type="dcterms:W3CDTF">2019-09-01T16:55:17Z</dcterms:created>
  <dcterms:modified xsi:type="dcterms:W3CDTF">2023-11-08T08:21:10Z</dcterms:modified>
</cp:coreProperties>
</file>