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6" r:id="rId3"/>
    <p:sldId id="283" r:id="rId4"/>
    <p:sldId id="272" r:id="rId5"/>
    <p:sldId id="284" r:id="rId6"/>
    <p:sldId id="286" r:id="rId7"/>
    <p:sldId id="285" r:id="rId8"/>
    <p:sldId id="287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96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7FEC3-7DB2-4C96-B9DF-C7CDDEBA4F9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9653F19-3F89-49BB-A7EE-095C2831C410}">
      <dgm:prSet phldrT="[Текст]"/>
      <dgm:spPr/>
      <dgm:t>
        <a:bodyPr/>
        <a:lstStyle/>
        <a:p>
          <a:r>
            <a:rPr lang="ru-RU" dirty="0" smtClean="0"/>
            <a:t>Подпрограммы</a:t>
          </a:r>
          <a:endParaRPr lang="ru-RU" dirty="0"/>
        </a:p>
      </dgm:t>
    </dgm:pt>
    <dgm:pt modelId="{E8331849-922F-4098-95CF-1A1309CB79CA}" type="parTrans" cxnId="{7BCFBB6C-5FD0-4C42-B68F-0EDE5639C100}">
      <dgm:prSet/>
      <dgm:spPr/>
      <dgm:t>
        <a:bodyPr/>
        <a:lstStyle/>
        <a:p>
          <a:endParaRPr lang="ru-RU"/>
        </a:p>
      </dgm:t>
    </dgm:pt>
    <dgm:pt modelId="{A7B5DE45-A47F-4BBB-92DB-CCA3D5591493}" type="sibTrans" cxnId="{7BCFBB6C-5FD0-4C42-B68F-0EDE5639C100}">
      <dgm:prSet/>
      <dgm:spPr/>
      <dgm:t>
        <a:bodyPr/>
        <a:lstStyle/>
        <a:p>
          <a:endParaRPr lang="ru-RU"/>
        </a:p>
      </dgm:t>
    </dgm:pt>
    <dgm:pt modelId="{3A2E34D5-3567-4E6E-8C49-9559F0C9EEBF}">
      <dgm:prSet phldrT="[Текст]"/>
      <dgm:spPr/>
      <dgm:t>
        <a:bodyPr/>
        <a:lstStyle/>
        <a:p>
          <a:r>
            <a:rPr lang="ru-RU" dirty="0" smtClean="0"/>
            <a:t>Процедуры</a:t>
          </a:r>
          <a:endParaRPr lang="ru-RU" dirty="0"/>
        </a:p>
      </dgm:t>
    </dgm:pt>
    <dgm:pt modelId="{063C7E80-B8D5-4092-BAED-5DAB2F80BFB5}" type="parTrans" cxnId="{7DB39AF4-0BB0-4D70-852B-B375E31675CF}">
      <dgm:prSet/>
      <dgm:spPr/>
      <dgm:t>
        <a:bodyPr/>
        <a:lstStyle/>
        <a:p>
          <a:endParaRPr lang="ru-RU"/>
        </a:p>
      </dgm:t>
    </dgm:pt>
    <dgm:pt modelId="{695A90BE-0353-4B26-92CE-0B92B645C63F}" type="sibTrans" cxnId="{7DB39AF4-0BB0-4D70-852B-B375E31675CF}">
      <dgm:prSet/>
      <dgm:spPr/>
      <dgm:t>
        <a:bodyPr/>
        <a:lstStyle/>
        <a:p>
          <a:endParaRPr lang="ru-RU"/>
        </a:p>
      </dgm:t>
    </dgm:pt>
    <dgm:pt modelId="{593CB6CC-3414-439C-A4B3-C7D607A084B4}">
      <dgm:prSet phldrT="[Текст]"/>
      <dgm:spPr/>
      <dgm:t>
        <a:bodyPr/>
        <a:lstStyle/>
        <a:p>
          <a:r>
            <a:rPr lang="ru-RU" dirty="0" smtClean="0"/>
            <a:t>Функции</a:t>
          </a:r>
          <a:endParaRPr lang="ru-RU" dirty="0"/>
        </a:p>
      </dgm:t>
    </dgm:pt>
    <dgm:pt modelId="{2F7FDB3B-63FF-40FC-A14A-B09C0747276D}" type="parTrans" cxnId="{30325084-8FE6-4A48-939E-9CDD4324655B}">
      <dgm:prSet/>
      <dgm:spPr/>
      <dgm:t>
        <a:bodyPr/>
        <a:lstStyle/>
        <a:p>
          <a:endParaRPr lang="ru-RU"/>
        </a:p>
      </dgm:t>
    </dgm:pt>
    <dgm:pt modelId="{65E599E5-77D4-4848-97EB-4D0AF626F72A}" type="sibTrans" cxnId="{30325084-8FE6-4A48-939E-9CDD4324655B}">
      <dgm:prSet/>
      <dgm:spPr/>
      <dgm:t>
        <a:bodyPr/>
        <a:lstStyle/>
        <a:p>
          <a:endParaRPr lang="ru-RU"/>
        </a:p>
      </dgm:t>
    </dgm:pt>
    <dgm:pt modelId="{E2C6202B-BE79-48D8-985D-BB0EC9C97548}" type="pres">
      <dgm:prSet presAssocID="{BB87FEC3-7DB2-4C96-B9DF-C7CDDEBA4F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01726D-305B-4979-991B-7FFC77807D19}" type="pres">
      <dgm:prSet presAssocID="{09653F19-3F89-49BB-A7EE-095C2831C410}" presName="vertOne" presStyleCnt="0"/>
      <dgm:spPr/>
    </dgm:pt>
    <dgm:pt modelId="{D96D0D75-B512-44BF-81CF-F5DDFA7C51AA}" type="pres">
      <dgm:prSet presAssocID="{09653F19-3F89-49BB-A7EE-095C2831C410}" presName="txOne" presStyleLbl="node0" presStyleIdx="0" presStyleCnt="1" custScaleY="47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6A8EF-0720-4447-A548-7F3CB2F5AD75}" type="pres">
      <dgm:prSet presAssocID="{09653F19-3F89-49BB-A7EE-095C2831C410}" presName="parTransOne" presStyleCnt="0"/>
      <dgm:spPr/>
    </dgm:pt>
    <dgm:pt modelId="{CBCABC71-C8B9-4073-B8D9-2878B9A379C0}" type="pres">
      <dgm:prSet presAssocID="{09653F19-3F89-49BB-A7EE-095C2831C410}" presName="horzOne" presStyleCnt="0"/>
      <dgm:spPr/>
    </dgm:pt>
    <dgm:pt modelId="{D03C3CCF-79C5-4CAD-B85B-F97586C27EEB}" type="pres">
      <dgm:prSet presAssocID="{3A2E34D5-3567-4E6E-8C49-9559F0C9EEBF}" presName="vertTwo" presStyleCnt="0"/>
      <dgm:spPr/>
    </dgm:pt>
    <dgm:pt modelId="{B69B3DB2-710D-42BF-B054-1C2E3B4D3683}" type="pres">
      <dgm:prSet presAssocID="{3A2E34D5-3567-4E6E-8C49-9559F0C9EEBF}" presName="txTwo" presStyleLbl="node2" presStyleIdx="0" presStyleCnt="2" custScaleY="53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CB98B-0FBA-41F3-AF82-A9535309A9A1}" type="pres">
      <dgm:prSet presAssocID="{3A2E34D5-3567-4E6E-8C49-9559F0C9EEBF}" presName="horzTwo" presStyleCnt="0"/>
      <dgm:spPr/>
    </dgm:pt>
    <dgm:pt modelId="{FD450131-6425-410F-B0D0-5CD82D158617}" type="pres">
      <dgm:prSet presAssocID="{695A90BE-0353-4B26-92CE-0B92B645C63F}" presName="sibSpaceTwo" presStyleCnt="0"/>
      <dgm:spPr/>
    </dgm:pt>
    <dgm:pt modelId="{A1B650C6-CFE5-4FCD-822C-27806B84E0B1}" type="pres">
      <dgm:prSet presAssocID="{593CB6CC-3414-439C-A4B3-C7D607A084B4}" presName="vertTwo" presStyleCnt="0"/>
      <dgm:spPr/>
    </dgm:pt>
    <dgm:pt modelId="{F115F17D-4B63-425A-8439-D3E94976CB8E}" type="pres">
      <dgm:prSet presAssocID="{593CB6CC-3414-439C-A4B3-C7D607A084B4}" presName="txTwo" presStyleLbl="node2" presStyleIdx="1" presStyleCnt="2" custScaleY="53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7A8-40E7-4457-8940-972B3EB63134}" type="pres">
      <dgm:prSet presAssocID="{593CB6CC-3414-439C-A4B3-C7D607A084B4}" presName="horzTwo" presStyleCnt="0"/>
      <dgm:spPr/>
    </dgm:pt>
  </dgm:ptLst>
  <dgm:cxnLst>
    <dgm:cxn modelId="{30325084-8FE6-4A48-939E-9CDD4324655B}" srcId="{09653F19-3F89-49BB-A7EE-095C2831C410}" destId="{593CB6CC-3414-439C-A4B3-C7D607A084B4}" srcOrd="1" destOrd="0" parTransId="{2F7FDB3B-63FF-40FC-A14A-B09C0747276D}" sibTransId="{65E599E5-77D4-4848-97EB-4D0AF626F72A}"/>
    <dgm:cxn modelId="{B3F65446-1526-4E54-8728-C5A710D51C1A}" type="presOf" srcId="{593CB6CC-3414-439C-A4B3-C7D607A084B4}" destId="{F115F17D-4B63-425A-8439-D3E94976CB8E}" srcOrd="0" destOrd="0" presId="urn:microsoft.com/office/officeart/2005/8/layout/hierarchy4"/>
    <dgm:cxn modelId="{71978A6C-6506-4C2E-91D7-49BD473C4BA3}" type="presOf" srcId="{09653F19-3F89-49BB-A7EE-095C2831C410}" destId="{D96D0D75-B512-44BF-81CF-F5DDFA7C51AA}" srcOrd="0" destOrd="0" presId="urn:microsoft.com/office/officeart/2005/8/layout/hierarchy4"/>
    <dgm:cxn modelId="{2A8C0961-9E24-4D1C-9892-B12A78C27AA4}" type="presOf" srcId="{3A2E34D5-3567-4E6E-8C49-9559F0C9EEBF}" destId="{B69B3DB2-710D-42BF-B054-1C2E3B4D3683}" srcOrd="0" destOrd="0" presId="urn:microsoft.com/office/officeart/2005/8/layout/hierarchy4"/>
    <dgm:cxn modelId="{7DB39AF4-0BB0-4D70-852B-B375E31675CF}" srcId="{09653F19-3F89-49BB-A7EE-095C2831C410}" destId="{3A2E34D5-3567-4E6E-8C49-9559F0C9EEBF}" srcOrd="0" destOrd="0" parTransId="{063C7E80-B8D5-4092-BAED-5DAB2F80BFB5}" sibTransId="{695A90BE-0353-4B26-92CE-0B92B645C63F}"/>
    <dgm:cxn modelId="{7BCFBB6C-5FD0-4C42-B68F-0EDE5639C100}" srcId="{BB87FEC3-7DB2-4C96-B9DF-C7CDDEBA4F9F}" destId="{09653F19-3F89-49BB-A7EE-095C2831C410}" srcOrd="0" destOrd="0" parTransId="{E8331849-922F-4098-95CF-1A1309CB79CA}" sibTransId="{A7B5DE45-A47F-4BBB-92DB-CCA3D5591493}"/>
    <dgm:cxn modelId="{4CBC2BD5-B4A0-4717-B12A-CAA979F77382}" type="presOf" srcId="{BB87FEC3-7DB2-4C96-B9DF-C7CDDEBA4F9F}" destId="{E2C6202B-BE79-48D8-985D-BB0EC9C97548}" srcOrd="0" destOrd="0" presId="urn:microsoft.com/office/officeart/2005/8/layout/hierarchy4"/>
    <dgm:cxn modelId="{77CBAD8F-E54C-451A-B540-78FC6AE3AEFA}" type="presParOf" srcId="{E2C6202B-BE79-48D8-985D-BB0EC9C97548}" destId="{DA01726D-305B-4979-991B-7FFC77807D19}" srcOrd="0" destOrd="0" presId="urn:microsoft.com/office/officeart/2005/8/layout/hierarchy4"/>
    <dgm:cxn modelId="{07FDF879-331E-4883-A973-24D714E06F74}" type="presParOf" srcId="{DA01726D-305B-4979-991B-7FFC77807D19}" destId="{D96D0D75-B512-44BF-81CF-F5DDFA7C51AA}" srcOrd="0" destOrd="0" presId="urn:microsoft.com/office/officeart/2005/8/layout/hierarchy4"/>
    <dgm:cxn modelId="{C6CDF749-E9DF-47AF-8BE8-00DF0A449198}" type="presParOf" srcId="{DA01726D-305B-4979-991B-7FFC77807D19}" destId="{1526A8EF-0720-4447-A548-7F3CB2F5AD75}" srcOrd="1" destOrd="0" presId="urn:microsoft.com/office/officeart/2005/8/layout/hierarchy4"/>
    <dgm:cxn modelId="{603DDA0F-BBF5-461A-ABA0-2B52B21FDF65}" type="presParOf" srcId="{DA01726D-305B-4979-991B-7FFC77807D19}" destId="{CBCABC71-C8B9-4073-B8D9-2878B9A379C0}" srcOrd="2" destOrd="0" presId="urn:microsoft.com/office/officeart/2005/8/layout/hierarchy4"/>
    <dgm:cxn modelId="{006B79D9-20C3-4FB2-A772-276AB6313982}" type="presParOf" srcId="{CBCABC71-C8B9-4073-B8D9-2878B9A379C0}" destId="{D03C3CCF-79C5-4CAD-B85B-F97586C27EEB}" srcOrd="0" destOrd="0" presId="urn:microsoft.com/office/officeart/2005/8/layout/hierarchy4"/>
    <dgm:cxn modelId="{4CA4E7C1-31FD-4E6F-B31C-58629283B989}" type="presParOf" srcId="{D03C3CCF-79C5-4CAD-B85B-F97586C27EEB}" destId="{B69B3DB2-710D-42BF-B054-1C2E3B4D3683}" srcOrd="0" destOrd="0" presId="urn:microsoft.com/office/officeart/2005/8/layout/hierarchy4"/>
    <dgm:cxn modelId="{5EBB6B99-3F46-46B4-B41E-C54C6BFC239B}" type="presParOf" srcId="{D03C3CCF-79C5-4CAD-B85B-F97586C27EEB}" destId="{F63CB98B-0FBA-41F3-AF82-A9535309A9A1}" srcOrd="1" destOrd="0" presId="urn:microsoft.com/office/officeart/2005/8/layout/hierarchy4"/>
    <dgm:cxn modelId="{92FC9067-3240-4496-95C5-E1454A408555}" type="presParOf" srcId="{CBCABC71-C8B9-4073-B8D9-2878B9A379C0}" destId="{FD450131-6425-410F-B0D0-5CD82D158617}" srcOrd="1" destOrd="0" presId="urn:microsoft.com/office/officeart/2005/8/layout/hierarchy4"/>
    <dgm:cxn modelId="{CF83A78A-0910-4448-97A7-76040D291F76}" type="presParOf" srcId="{CBCABC71-C8B9-4073-B8D9-2878B9A379C0}" destId="{A1B650C6-CFE5-4FCD-822C-27806B84E0B1}" srcOrd="2" destOrd="0" presId="urn:microsoft.com/office/officeart/2005/8/layout/hierarchy4"/>
    <dgm:cxn modelId="{4FD8183D-B292-4ADD-A40B-5AE439E50144}" type="presParOf" srcId="{A1B650C6-CFE5-4FCD-822C-27806B84E0B1}" destId="{F115F17D-4B63-425A-8439-D3E94976CB8E}" srcOrd="0" destOrd="0" presId="urn:microsoft.com/office/officeart/2005/8/layout/hierarchy4"/>
    <dgm:cxn modelId="{82E11460-D9BC-4695-A7BC-494C6D3D211C}" type="presParOf" srcId="{A1B650C6-CFE5-4FCD-822C-27806B84E0B1}" destId="{F5CC27A8-40E7-4457-8940-972B3EB631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D0D75-B512-44BF-81CF-F5DDFA7C51AA}">
      <dsp:nvSpPr>
        <dsp:cNvPr id="0" name=""/>
        <dsp:cNvSpPr/>
      </dsp:nvSpPr>
      <dsp:spPr>
        <a:xfrm>
          <a:off x="2250" y="166"/>
          <a:ext cx="6091499" cy="5481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Подпрограммы</a:t>
          </a:r>
          <a:endParaRPr lang="ru-RU" sz="2500" kern="1200" dirty="0"/>
        </a:p>
      </dsp:txBody>
      <dsp:txXfrm>
        <a:off x="2250" y="166"/>
        <a:ext cx="6091499" cy="548196"/>
      </dsp:txXfrm>
    </dsp:sp>
    <dsp:sp modelId="{B69B3DB2-710D-42BF-B054-1C2E3B4D3683}">
      <dsp:nvSpPr>
        <dsp:cNvPr id="0" name=""/>
        <dsp:cNvSpPr/>
      </dsp:nvSpPr>
      <dsp:spPr>
        <a:xfrm>
          <a:off x="2250" y="823063"/>
          <a:ext cx="2922984" cy="61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Процедуры</a:t>
          </a:r>
          <a:endParaRPr lang="ru-RU" sz="2500" kern="1200" dirty="0"/>
        </a:p>
      </dsp:txBody>
      <dsp:txXfrm>
        <a:off x="2250" y="823063"/>
        <a:ext cx="2922984" cy="616929"/>
      </dsp:txXfrm>
    </dsp:sp>
    <dsp:sp modelId="{F115F17D-4B63-425A-8439-D3E94976CB8E}">
      <dsp:nvSpPr>
        <dsp:cNvPr id="0" name=""/>
        <dsp:cNvSpPr/>
      </dsp:nvSpPr>
      <dsp:spPr>
        <a:xfrm>
          <a:off x="3170765" y="823063"/>
          <a:ext cx="2922984" cy="61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Функции</a:t>
          </a:r>
          <a:endParaRPr lang="ru-RU" sz="2500" kern="1200" dirty="0"/>
        </a:p>
      </dsp:txBody>
      <dsp:txXfrm>
        <a:off x="3170765" y="823063"/>
        <a:ext cx="2922984" cy="616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17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65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использовать для задачи 1?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85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51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использование процедуры </a:t>
            </a:r>
            <a:r>
              <a:rPr lang="ru-RU" smtClean="0"/>
              <a:t>на примере задачи 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10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err="1" smtClean="0"/>
              <a:t>Вставкарисунка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11класс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Подпрограммы. Процедуры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Методы программирования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8306" t="38933" r="32082" b="14167"/>
          <a:stretch>
            <a:fillRect/>
          </a:stretch>
        </p:blipFill>
        <p:spPr bwMode="auto">
          <a:xfrm>
            <a:off x="297734" y="1700808"/>
            <a:ext cx="866675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4634" r="47832" b="65267"/>
          <a:stretch>
            <a:fillRect/>
          </a:stretch>
        </p:blipFill>
        <p:spPr bwMode="auto">
          <a:xfrm>
            <a:off x="1152128" y="2780928"/>
            <a:ext cx="7020272" cy="227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ru-RU" sz="2400" dirty="0" smtClean="0"/>
              <a:t> </a:t>
            </a:r>
            <a:r>
              <a:rPr lang="ru-RU" sz="2400" dirty="0" smtClean="0"/>
              <a:t>это отдельная часть программы, имеющая имя и решающая свою отдельную задачу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Подпрограмма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644352" y="3284984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5301208"/>
            <a:ext cx="741682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Главное назначение подпрограмм </a:t>
            </a:r>
            <a:r>
              <a:rPr lang="ru-RU" sz="2400" i="1" dirty="0" smtClean="0"/>
              <a:t>-</a:t>
            </a:r>
            <a:r>
              <a:rPr lang="ru-RU" sz="2400" i="1" dirty="0" smtClean="0"/>
              <a:t> </a:t>
            </a:r>
            <a:r>
              <a:rPr lang="ru-RU" sz="2400" b="1" i="1" dirty="0" smtClean="0"/>
              <a:t>структуризация программы с целью удобства ее понимания и сопровождения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независимая </a:t>
            </a:r>
            <a:r>
              <a:rPr lang="ru-RU" sz="2400" dirty="0" smtClean="0"/>
              <a:t>именованная часть программы, которую после однократного описания можно многократно вызвать по имени из последующих частей программы для выполнения определенных действий.</a:t>
            </a:r>
            <a:endParaRPr lang="ru-RU" sz="2400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ПроцедурА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873822"/>
            <a:ext cx="849694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Python</a:t>
            </a:r>
            <a:r>
              <a:rPr lang="ru-RU" dirty="0" smtClean="0"/>
              <a:t> нет формального разделения подпрограмм на функции и процедуры (как, например, в Паскале или Си), и процедурой можно считать функцию, возвращающую пустое </a:t>
            </a:r>
            <a:r>
              <a:rPr lang="ru-RU" dirty="0" smtClean="0"/>
              <a:t>значение.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5157192"/>
            <a:ext cx="8496944" cy="9971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SFMono-Regular"/>
                <a:cs typeface="Arial" pitchFamily="34" charset="0"/>
              </a:rPr>
              <a:t>Объявление функции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SFMono-Regular"/>
                <a:cs typeface="Arial" pitchFamily="34" charset="0"/>
              </a:rPr>
              <a:t>def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FMono-Regular"/>
                <a:cs typeface="Arial" pitchFamily="34" charset="0"/>
              </a:rPr>
              <a:t>function_name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  <a:cs typeface="Arial" pitchFamily="34" charset="0"/>
              </a:rPr>
              <a:t>([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parameters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  <a:cs typeface="Arial" pitchFamily="34" charset="0"/>
              </a:rPr>
              <a:t>]):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SFMono-Regular"/>
                <a:cs typeface="Arial" pitchFamily="34" charset="0"/>
              </a:rPr>
              <a:t># `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408080"/>
                </a:solidFill>
                <a:effectLst/>
                <a:latin typeface="SFMono-Regular"/>
                <a:cs typeface="Arial" pitchFamily="34" charset="0"/>
              </a:rPr>
              <a:t>parameters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SFMono-Regular"/>
                <a:cs typeface="Arial" pitchFamily="34" charset="0"/>
              </a:rPr>
              <a:t>`: параметры функции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408080"/>
                </a:solidFill>
                <a:latin typeface="SFMono-Regular"/>
                <a:cs typeface="Arial" pitchFamily="34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suite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SFMono-Regular"/>
                <a:cs typeface="Arial" pitchFamily="34" charset="0"/>
              </a:rPr>
              <a:t># Тело функции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Найти НОД трех чисел </a:t>
            </a:r>
            <a:r>
              <a:rPr lang="en-US" sz="2400" dirty="0" smtClean="0"/>
              <a:t>x, y, z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ru-RU" sz="2400" dirty="0" smtClean="0"/>
              <a:t>НОД(</a:t>
            </a:r>
            <a:r>
              <a:rPr lang="en-US" sz="2400" dirty="0" smtClean="0"/>
              <a:t>x, y, z</a:t>
            </a:r>
            <a:r>
              <a:rPr lang="ru-RU" sz="2400" dirty="0" smtClean="0"/>
              <a:t>)</a:t>
            </a:r>
            <a:r>
              <a:rPr lang="en-US" sz="2400" dirty="0" smtClean="0"/>
              <a:t> = </a:t>
            </a:r>
            <a:r>
              <a:rPr lang="ru-RU" sz="2400" dirty="0" smtClean="0"/>
              <a:t>НОД </a:t>
            </a:r>
            <a:r>
              <a:rPr lang="en-US" sz="2400" dirty="0" smtClean="0"/>
              <a:t>(x, </a:t>
            </a:r>
            <a:r>
              <a:rPr lang="ru-RU" sz="2400" dirty="0" smtClean="0"/>
              <a:t>НОД</a:t>
            </a:r>
            <a:r>
              <a:rPr lang="en-US" sz="2400" dirty="0" smtClean="0"/>
              <a:t>(y,</a:t>
            </a:r>
            <a:r>
              <a:rPr lang="ru-RU" sz="2400" dirty="0" smtClean="0"/>
              <a:t> </a:t>
            </a:r>
            <a:r>
              <a:rPr lang="en-US" sz="2400" dirty="0" smtClean="0"/>
              <a:t>z)</a:t>
            </a:r>
            <a:r>
              <a:rPr lang="ru-RU" sz="2400" dirty="0" smtClean="0"/>
              <a:t>)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/>
              <a:t>Алгоритм Эвклида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470" y="4515197"/>
            <a:ext cx="6038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</a:t>
            </a:r>
            <a:r>
              <a:rPr lang="en-US" dirty="0" err="1" smtClean="0"/>
              <a:t>evklid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t="3934" r="61613" b="54067"/>
          <a:stretch>
            <a:fillRect/>
          </a:stretch>
        </p:blipFill>
        <p:spPr bwMode="auto">
          <a:xfrm>
            <a:off x="386848" y="2564904"/>
            <a:ext cx="432916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t="4501" r="62600" b="31100"/>
          <a:stretch>
            <a:fillRect/>
          </a:stretch>
        </p:blipFill>
        <p:spPr bwMode="auto">
          <a:xfrm>
            <a:off x="5148064" y="2276872"/>
            <a:ext cx="35685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2060848"/>
            <a:ext cx="5127105" cy="3888431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/>
              <a:t>Локальные</a:t>
            </a:r>
            <a:r>
              <a:rPr lang="ru-RU" sz="2600" dirty="0" smtClean="0"/>
              <a:t> </a:t>
            </a:r>
            <a:r>
              <a:rPr lang="ru-RU" sz="2800" dirty="0" smtClean="0"/>
              <a:t>переменные</a:t>
            </a:r>
            <a:r>
              <a:rPr lang="ru-RU" sz="2800" dirty="0" smtClean="0"/>
              <a:t>, которые </a:t>
            </a:r>
            <a:r>
              <a:rPr lang="ru-RU" sz="2800" dirty="0" smtClean="0"/>
              <a:t>будут использоваться </a:t>
            </a:r>
            <a:r>
              <a:rPr lang="ru-RU" sz="2800" dirty="0" smtClean="0"/>
              <a:t>только в </a:t>
            </a:r>
            <a:r>
              <a:rPr lang="ru-RU" sz="2800" dirty="0" smtClean="0"/>
              <a:t>подпрограмме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ru-RU" sz="2600" b="1" dirty="0" smtClean="0"/>
              <a:t>Глобальные</a:t>
            </a:r>
            <a:r>
              <a:rPr lang="ru-RU" sz="2600" dirty="0" smtClean="0"/>
              <a:t> – </a:t>
            </a:r>
            <a:r>
              <a:rPr lang="ru-RU" sz="2600" dirty="0" smtClean="0"/>
              <a:t>п</a:t>
            </a:r>
            <a:r>
              <a:rPr lang="ru-RU" sz="2800" dirty="0" smtClean="0"/>
              <a:t>еременные</a:t>
            </a:r>
            <a:r>
              <a:rPr lang="ru-RU" sz="2800" dirty="0" smtClean="0"/>
              <a:t>, которые введены в основной </a:t>
            </a:r>
            <a:r>
              <a:rPr lang="ru-RU" sz="2800" dirty="0" smtClean="0"/>
              <a:t>программе.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и глобальные переменные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4501" r="80318" b="64700"/>
          <a:stretch>
            <a:fillRect/>
          </a:stretch>
        </p:blipFill>
        <p:spPr bwMode="auto">
          <a:xfrm>
            <a:off x="6264188" y="2788385"/>
            <a:ext cx="2449288" cy="21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t="4067" r="80313" b="58400"/>
          <a:stretch>
            <a:fillRect/>
          </a:stretch>
        </p:blipFill>
        <p:spPr bwMode="auto">
          <a:xfrm>
            <a:off x="6263842" y="2552704"/>
            <a:ext cx="2449980" cy="262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t="4501" r="80318" b="54200"/>
          <a:stretch>
            <a:fillRect/>
          </a:stretch>
        </p:blipFill>
        <p:spPr bwMode="auto">
          <a:xfrm>
            <a:off x="6264188" y="2420888"/>
            <a:ext cx="2449288" cy="28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147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</a:t>
            </a:r>
            <a:r>
              <a:rPr lang="en-US" dirty="0" err="1" smtClean="0"/>
              <a:t>evklid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t="4634" r="62400" b="19767"/>
          <a:stretch>
            <a:fillRect/>
          </a:stretch>
        </p:blipFill>
        <p:spPr bwMode="auto">
          <a:xfrm>
            <a:off x="2555776" y="1629564"/>
            <a:ext cx="4392488" cy="496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25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Составьте программу сложения двух простых дробей. Результат должен быть несократимой дробью. Используйте </a:t>
            </a:r>
            <a:r>
              <a:rPr lang="ru-RU" sz="2600" dirty="0" smtClean="0"/>
              <a:t>процедуру</a:t>
            </a:r>
            <a:r>
              <a:rPr lang="ru-RU" sz="2600" dirty="0" smtClean="0"/>
              <a:t> </a:t>
            </a:r>
            <a:r>
              <a:rPr lang="ru-RU" sz="2600" dirty="0" smtClean="0"/>
              <a:t>вычисления НОД по алгоритму Евклида.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43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t="4634" r="41532" b="37267"/>
          <a:stretch>
            <a:fillRect/>
          </a:stretch>
        </p:blipFill>
        <p:spPr bwMode="auto">
          <a:xfrm>
            <a:off x="467544" y="1700808"/>
            <a:ext cx="824495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913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1717</TotalTime>
  <Words>205</Words>
  <Application>Microsoft Office PowerPoint</Application>
  <PresentationFormat>Экран (4:3)</PresentationFormat>
  <Paragraphs>43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Подпрограммы. Процедуры</vt:lpstr>
      <vt:lpstr>Подпрограмма</vt:lpstr>
      <vt:lpstr>ПроцедурА</vt:lpstr>
      <vt:lpstr>Задача 1</vt:lpstr>
      <vt:lpstr>Процедура evklid</vt:lpstr>
      <vt:lpstr>Локальные и глобальные переменные</vt:lpstr>
      <vt:lpstr>Процедура evklid</vt:lpstr>
      <vt:lpstr>Задача 2</vt:lpstr>
      <vt:lpstr>Задача 2</vt:lpstr>
      <vt:lpstr>Задача 3</vt:lpstr>
      <vt:lpstr>Задача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166</cp:revision>
  <dcterms:created xsi:type="dcterms:W3CDTF">2019-09-01T16:55:17Z</dcterms:created>
  <dcterms:modified xsi:type="dcterms:W3CDTF">2023-11-23T06:40:57Z</dcterms:modified>
</cp:coreProperties>
</file>