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76" r:id="rId3"/>
    <p:sldId id="272" r:id="rId4"/>
    <p:sldId id="284" r:id="rId5"/>
    <p:sldId id="289" r:id="rId6"/>
    <p:sldId id="290" r:id="rId7"/>
    <p:sldId id="287" r:id="rId8"/>
    <p:sldId id="292" r:id="rId9"/>
    <p:sldId id="288" r:id="rId10"/>
    <p:sldId id="29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796" y="-13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218C3-F89D-4B00-8315-944479862A97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E6F6F-0E40-48B8-84D6-13D2A9B8B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16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5659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2855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6, 28, 496, 8128, 33550336, 8589869056, 137438691328, 2305843008139952128,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6, 28, 496, 8128, 33550336, 8589869056, 137438691328, 2305843008139952128,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err="1" smtClean="0"/>
              <a:t>Вставкарисунка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0272" y="5157192"/>
            <a:ext cx="1981200" cy="15200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Информатика</a:t>
            </a:r>
          </a:p>
          <a:p>
            <a:pPr algn="ctr"/>
            <a:r>
              <a:rPr lang="ru-RU" dirty="0" smtClean="0"/>
              <a:t>11класс</a:t>
            </a:r>
          </a:p>
          <a:p>
            <a:pPr algn="ctr"/>
            <a:r>
              <a:rPr lang="ru-RU" dirty="0" smtClean="0"/>
              <a:t>Углубленный уровень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Подпрограммы. Функции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3904456"/>
            <a:ext cx="5904656" cy="6983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cap="none" dirty="0" smtClean="0"/>
              <a:t>Методы программирования</a:t>
            </a:r>
            <a:endParaRPr lang="ru-RU" sz="2400" cap="none" dirty="0"/>
          </a:p>
        </p:txBody>
      </p:sp>
      <p:pic>
        <p:nvPicPr>
          <p:cNvPr id="1026" name="Picture 2" descr="C:\Users\admin\Desktop\102518599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468" t="26152" r="45635" b="46633"/>
          <a:stretch/>
        </p:blipFill>
        <p:spPr bwMode="auto">
          <a:xfrm>
            <a:off x="323528" y="332656"/>
            <a:ext cx="1983779" cy="165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6903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</a:t>
            </a:r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/>
          <a:srcRect t="3934" r="58463" b="13467"/>
          <a:stretch>
            <a:fillRect/>
          </a:stretch>
        </p:blipFill>
        <p:spPr bwMode="auto">
          <a:xfrm>
            <a:off x="2475810" y="1772816"/>
            <a:ext cx="4184422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9134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/>
            <a:r>
              <a:rPr lang="ru-RU" sz="2400" dirty="0" smtClean="0"/>
              <a:t> это подпрограмма, которая возвращает результат (число, символьную строку и др.).</a:t>
            </a:r>
            <a:endParaRPr lang="ru-RU" sz="2400" dirty="0" smtClean="0"/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endParaRPr lang="ru-RU" sz="24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Функция</a:t>
            </a:r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2825060"/>
            <a:ext cx="8496944" cy="110799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SFMono-Regular"/>
                <a:cs typeface="Arial" pitchFamily="34" charset="0"/>
              </a:rPr>
              <a:t>def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SFMono-Regular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SFMono-Regular"/>
                <a:cs typeface="Arial" pitchFamily="34" charset="0"/>
              </a:rPr>
              <a:t>function_name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SFMono-Regular"/>
                <a:cs typeface="Arial" pitchFamily="34" charset="0"/>
              </a:rPr>
              <a:t>([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parameters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SFMono-Regular"/>
                <a:cs typeface="Arial" pitchFamily="34" charset="0"/>
              </a:rPr>
              <a:t>]):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408080"/>
                </a:solidFill>
                <a:effectLst/>
                <a:latin typeface="SFMono-Regular"/>
                <a:cs typeface="Arial" pitchFamily="34" charset="0"/>
              </a:rPr>
              <a:t># `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408080"/>
                </a:solidFill>
                <a:effectLst/>
                <a:latin typeface="SFMono-Regular"/>
                <a:cs typeface="Arial" pitchFamily="34" charset="0"/>
              </a:rPr>
              <a:t>parameters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408080"/>
                </a:solidFill>
                <a:effectLst/>
                <a:latin typeface="SFMono-Regular"/>
                <a:cs typeface="Arial" pitchFamily="34" charset="0"/>
              </a:rPr>
              <a:t>`: параметры функции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i="1" dirty="0" smtClean="0">
                <a:solidFill>
                  <a:srgbClr val="408080"/>
                </a:solidFill>
                <a:latin typeface="SFMono-Regular"/>
                <a:cs typeface="Arial" pitchFamily="34" charset="0"/>
              </a:rPr>
              <a:t>	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suite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SFMono-Regular"/>
                <a:cs typeface="Arial" pitchFamily="34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408080"/>
                </a:solidFill>
                <a:effectLst/>
                <a:latin typeface="SFMono-Regular"/>
                <a:cs typeface="Arial" pitchFamily="34" charset="0"/>
              </a:rPr>
              <a:t># Тело функции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rgbClr val="408080"/>
                </a:solidFill>
                <a:latin typeface="SFMono-Regular"/>
                <a:cs typeface="Arial" pitchFamily="34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</a:rPr>
              <a:t>return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value </a:t>
            </a:r>
            <a:r>
              <a:rPr lang="en-US" sz="2000" i="1" dirty="0" smtClean="0">
                <a:solidFill>
                  <a:srgbClr val="408080"/>
                </a:solidFill>
                <a:latin typeface="SFMono-Regular"/>
                <a:cs typeface="Arial" pitchFamily="34" charset="0"/>
              </a:rPr>
              <a:t># value </a:t>
            </a:r>
            <a:r>
              <a:rPr lang="ru-RU" sz="2000" i="1" dirty="0" smtClean="0">
                <a:solidFill>
                  <a:srgbClr val="408080"/>
                </a:solidFill>
                <a:latin typeface="SFMono-Regular"/>
                <a:cs typeface="Arial" pitchFamily="34" charset="0"/>
              </a:rPr>
              <a:t>возвращаемое значение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131840" y="4335194"/>
            <a:ext cx="2772041" cy="226215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non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22"/>
                </a:solidFill>
                <a:effectLst/>
                <a:latin typeface="+mj-lt"/>
                <a:cs typeface="Arial" pitchFamily="34" charset="0"/>
              </a:rPr>
              <a:t>def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22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22"/>
                </a:solidFill>
                <a:effectLst/>
                <a:latin typeface="+mj-lt"/>
                <a:cs typeface="Arial" pitchFamily="34" charset="0"/>
              </a:rPr>
              <a:t>average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22"/>
                </a:solidFill>
                <a:effectLst/>
                <a:latin typeface="+mj-lt"/>
                <a:cs typeface="Arial" pitchFamily="34" charset="0"/>
              </a:rPr>
              <a:t>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22"/>
                </a:solidFill>
                <a:effectLst/>
                <a:latin typeface="+mj-lt"/>
                <a:cs typeface="Arial" pitchFamily="34" charset="0"/>
              </a:rPr>
              <a:t>a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22"/>
                </a:solidFill>
                <a:effectLst/>
                <a:latin typeface="+mj-lt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22"/>
                </a:solidFill>
                <a:effectLst/>
                <a:latin typeface="+mj-lt"/>
                <a:cs typeface="Arial" pitchFamily="34" charset="0"/>
              </a:rPr>
              <a:t>b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22"/>
                </a:solidFill>
                <a:effectLst/>
                <a:latin typeface="+mj-lt"/>
                <a:cs typeface="Arial" pitchFamily="34" charset="0"/>
              </a:rPr>
              <a:t>):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000022"/>
                </a:solidFill>
                <a:latin typeface="+mj-lt"/>
                <a:cs typeface="Arial" pitchFamily="34" charset="0"/>
              </a:rPr>
              <a:t>  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22"/>
                </a:solidFill>
                <a:effectLst/>
                <a:latin typeface="+mj-lt"/>
                <a:cs typeface="Arial" pitchFamily="34" charset="0"/>
              </a:rPr>
              <a:t>avg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22"/>
                </a:solidFill>
                <a:effectLst/>
                <a:latin typeface="+mj-lt"/>
                <a:cs typeface="Arial" pitchFamily="34" charset="0"/>
              </a:rPr>
              <a:t> =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22"/>
                </a:solidFill>
                <a:effectLst/>
                <a:latin typeface="+mj-lt"/>
                <a:cs typeface="Arial" pitchFamily="34" charset="0"/>
              </a:rPr>
              <a:t>a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22"/>
                </a:solidFill>
                <a:effectLst/>
                <a:latin typeface="+mj-lt"/>
                <a:cs typeface="Arial" pitchFamily="34" charset="0"/>
              </a:rPr>
              <a:t> +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22"/>
                </a:solidFill>
                <a:effectLst/>
                <a:latin typeface="+mj-lt"/>
                <a:cs typeface="Arial" pitchFamily="34" charset="0"/>
              </a:rPr>
              <a:t>b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22"/>
                </a:solidFill>
                <a:effectLst/>
                <a:latin typeface="+mj-lt"/>
                <a:cs typeface="Arial" pitchFamily="34" charset="0"/>
              </a:rPr>
              <a:t>) / 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rgbClr val="000022"/>
                </a:solidFill>
                <a:latin typeface="+mj-lt"/>
                <a:cs typeface="Arial" pitchFamily="34" charset="0"/>
              </a:rPr>
              <a:t>    r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22"/>
                </a:solidFill>
                <a:effectLst/>
                <a:latin typeface="+mj-lt"/>
                <a:cs typeface="Arial" pitchFamily="34" charset="0"/>
              </a:rPr>
              <a:t>eturn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22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22"/>
                </a:solidFill>
                <a:effectLst/>
                <a:latin typeface="+mj-lt"/>
                <a:cs typeface="Arial" pitchFamily="34" charset="0"/>
              </a:rPr>
              <a:t>avg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a =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averange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(10, 5)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print(a)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/>
              <a:t>Найти НОД трех чисел </a:t>
            </a:r>
            <a:r>
              <a:rPr lang="en-US" sz="2400" dirty="0" smtClean="0"/>
              <a:t>x, y, z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ru-RU" sz="2400" dirty="0" smtClean="0"/>
              <a:t>НОД(</a:t>
            </a:r>
            <a:r>
              <a:rPr lang="en-US" sz="2400" dirty="0" smtClean="0"/>
              <a:t>x, y, z</a:t>
            </a:r>
            <a:r>
              <a:rPr lang="ru-RU" sz="2400" dirty="0" smtClean="0"/>
              <a:t>)</a:t>
            </a:r>
            <a:r>
              <a:rPr lang="en-US" sz="2400" dirty="0" smtClean="0"/>
              <a:t> = </a:t>
            </a:r>
            <a:r>
              <a:rPr lang="ru-RU" sz="2400" dirty="0" smtClean="0"/>
              <a:t>НОД </a:t>
            </a:r>
            <a:r>
              <a:rPr lang="en-US" sz="2400" dirty="0" smtClean="0"/>
              <a:t>(x, </a:t>
            </a:r>
            <a:r>
              <a:rPr lang="ru-RU" sz="2400" dirty="0" smtClean="0"/>
              <a:t>НОД</a:t>
            </a:r>
            <a:r>
              <a:rPr lang="en-US" sz="2400" dirty="0" smtClean="0"/>
              <a:t>(y,</a:t>
            </a:r>
            <a:r>
              <a:rPr lang="ru-RU" sz="2400" dirty="0" smtClean="0"/>
              <a:t> </a:t>
            </a:r>
            <a:r>
              <a:rPr lang="en-US" sz="2400" dirty="0" smtClean="0"/>
              <a:t>z)</a:t>
            </a:r>
            <a:r>
              <a:rPr lang="ru-RU" sz="2400" dirty="0" smtClean="0"/>
              <a:t>)</a:t>
            </a:r>
          </a:p>
          <a:p>
            <a:pPr marL="0" indent="0" algn="ctr">
              <a:buNone/>
            </a:pPr>
            <a:endParaRPr lang="ru-RU" sz="2400" dirty="0" smtClean="0"/>
          </a:p>
          <a:p>
            <a:pPr marL="0" indent="0" algn="ctr">
              <a:buNone/>
            </a:pPr>
            <a:r>
              <a:rPr lang="ru-RU" sz="2400" b="1" dirty="0" smtClean="0"/>
              <a:t>Алгоритм Эвклида</a:t>
            </a:r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Задача 1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3470" y="4515197"/>
            <a:ext cx="603885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функция </a:t>
            </a:r>
            <a:r>
              <a:rPr lang="en-US" dirty="0" err="1" smtClean="0"/>
              <a:t>evklid</a:t>
            </a:r>
            <a:endParaRPr lang="ru-RU" dirty="0"/>
          </a:p>
        </p:txBody>
      </p:sp>
      <p:pic>
        <p:nvPicPr>
          <p:cNvPr id="716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t="4483" r="55677" b="48131"/>
          <a:stretch>
            <a:fillRect/>
          </a:stretch>
        </p:blipFill>
        <p:spPr bwMode="auto">
          <a:xfrm>
            <a:off x="1531551" y="1988840"/>
            <a:ext cx="6352817" cy="38203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Позиционные</a:t>
            </a:r>
            <a:r>
              <a:rPr lang="ru-RU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указываются </a:t>
            </a:r>
            <a:r>
              <a:rPr lang="ru-RU" dirty="0" smtClean="0"/>
              <a:t>простым перечислением:</a:t>
            </a:r>
          </a:p>
          <a:p>
            <a:pPr>
              <a:buNone/>
            </a:pPr>
            <a:r>
              <a:rPr lang="ru-RU" b="1" dirty="0" smtClean="0"/>
              <a:t>	</a:t>
            </a:r>
          </a:p>
          <a:p>
            <a:pPr>
              <a:buNone/>
            </a:pPr>
            <a:r>
              <a:rPr lang="ru-RU" b="1" dirty="0" smtClean="0"/>
              <a:t>	</a:t>
            </a:r>
            <a:r>
              <a:rPr lang="en-US" b="1" dirty="0" smtClean="0"/>
              <a:t>def</a:t>
            </a:r>
            <a:r>
              <a:rPr lang="en-US" dirty="0" smtClean="0"/>
              <a:t> </a:t>
            </a:r>
            <a:r>
              <a:rPr lang="en-US" dirty="0" err="1" smtClean="0"/>
              <a:t>function_name</a:t>
            </a:r>
            <a:r>
              <a:rPr lang="en-US" dirty="0" smtClean="0"/>
              <a:t>(a, b, c</a:t>
            </a:r>
            <a:r>
              <a:rPr lang="en-US" dirty="0" smtClean="0"/>
              <a:t>):</a:t>
            </a:r>
            <a:endParaRPr lang="ru-RU" i="1" dirty="0" smtClean="0"/>
          </a:p>
          <a:p>
            <a:pPr>
              <a:buNone/>
            </a:pPr>
            <a:r>
              <a:rPr lang="ru-RU" b="1" i="1" dirty="0" smtClean="0"/>
              <a:t>	</a:t>
            </a:r>
            <a:r>
              <a:rPr lang="ru-RU" b="1" i="1" dirty="0" smtClean="0"/>
              <a:t>	</a:t>
            </a:r>
            <a:r>
              <a:rPr lang="en-US" b="1" dirty="0" smtClean="0"/>
              <a:t>pass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r>
              <a:rPr lang="ru-RU" b="1" dirty="0" smtClean="0"/>
              <a:t>ключевые: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dirty="0" smtClean="0"/>
              <a:t>указываются </a:t>
            </a:r>
            <a:r>
              <a:rPr lang="ru-RU" dirty="0" smtClean="0"/>
              <a:t>перечислением </a:t>
            </a:r>
            <a:r>
              <a:rPr lang="ru-RU" dirty="0" err="1" smtClean="0"/>
              <a:t>ключ=значение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en-US" b="1" dirty="0" smtClean="0"/>
              <a:t>	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	</a:t>
            </a:r>
            <a:r>
              <a:rPr lang="en-US" b="1" dirty="0" smtClean="0"/>
              <a:t>def</a:t>
            </a:r>
            <a:r>
              <a:rPr lang="en-US" dirty="0" smtClean="0"/>
              <a:t> </a:t>
            </a:r>
            <a:r>
              <a:rPr lang="en-US" dirty="0" err="1" smtClean="0"/>
              <a:t>function_name</a:t>
            </a:r>
            <a:r>
              <a:rPr lang="en-US" dirty="0" smtClean="0"/>
              <a:t>(key=value, </a:t>
            </a:r>
            <a:r>
              <a:rPr lang="en-US" dirty="0" smtClean="0"/>
              <a:t>key2=value2</a:t>
            </a:r>
            <a:r>
              <a:rPr lang="ru-RU" dirty="0" smtClean="0"/>
              <a:t>)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b="1" dirty="0" smtClean="0"/>
              <a:t>		pass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Позиционные и ключевые параметры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600" dirty="0" smtClean="0"/>
              <a:t>Напишите функцию определения четности/нечетности числа.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2</a:t>
            </a:r>
            <a:endParaRPr lang="ru-RU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 t="3934" r="55313" b="58967"/>
          <a:stretch>
            <a:fillRect/>
          </a:stretch>
        </p:blipFill>
        <p:spPr bwMode="auto">
          <a:xfrm>
            <a:off x="1691680" y="3352587"/>
            <a:ext cx="5724128" cy="26731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600" dirty="0" smtClean="0"/>
              <a:t>Даны </a:t>
            </a:r>
            <a:r>
              <a:rPr lang="en-US" sz="2600" dirty="0" smtClean="0"/>
              <a:t>N </a:t>
            </a:r>
            <a:r>
              <a:rPr lang="ru-RU" sz="2600" dirty="0" smtClean="0"/>
              <a:t>целых чисел. Определите у которого из них больше сумма цифр. Подсчет суммы цифр организуйте через функцию.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</a:t>
            </a:r>
            <a:r>
              <a:rPr lang="en-US" dirty="0" smtClean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1436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</a:t>
            </a:r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 t="4634" r="60038" b="22567"/>
          <a:stretch>
            <a:fillRect/>
          </a:stretch>
        </p:blipFill>
        <p:spPr bwMode="auto">
          <a:xfrm>
            <a:off x="2195736" y="1772816"/>
            <a:ext cx="4497418" cy="46085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81436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</a:t>
            </a:r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/>
          <a:srcRect l="17125" t="36133" r="30113" b="11367"/>
          <a:stretch>
            <a:fillRect/>
          </a:stretch>
        </p:blipFill>
        <p:spPr bwMode="auto">
          <a:xfrm>
            <a:off x="597158" y="1755620"/>
            <a:ext cx="8007290" cy="4481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9134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Другая 2">
      <a:dk1>
        <a:sysClr val="windowText" lastClr="000000"/>
      </a:dk1>
      <a:lt1>
        <a:sysClr val="window" lastClr="FFFFFF"/>
      </a:lt1>
      <a:dk2>
        <a:srgbClr val="212745"/>
      </a:dk2>
      <a:lt2>
        <a:srgbClr val="FFFFFF"/>
      </a:lt2>
      <a:accent1>
        <a:srgbClr val="4FACF3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1759</TotalTime>
  <Words>161</Words>
  <Application>Microsoft Office PowerPoint</Application>
  <PresentationFormat>Экран (4:3)</PresentationFormat>
  <Paragraphs>48</Paragraphs>
  <Slides>10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Сетка</vt:lpstr>
      <vt:lpstr>Подпрограммы. Функции</vt:lpstr>
      <vt:lpstr>Функция</vt:lpstr>
      <vt:lpstr>Задача 1</vt:lpstr>
      <vt:lpstr>функция evklid</vt:lpstr>
      <vt:lpstr>Позиционные и ключевые параметры</vt:lpstr>
      <vt:lpstr>Задача 2</vt:lpstr>
      <vt:lpstr>Задача 3</vt:lpstr>
      <vt:lpstr>Задача 3</vt:lpstr>
      <vt:lpstr>Задача 4</vt:lpstr>
      <vt:lpstr>Задача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информация</dc:title>
  <dc:creator>admin</dc:creator>
  <cp:lastModifiedBy>admin</cp:lastModifiedBy>
  <cp:revision>170</cp:revision>
  <dcterms:created xsi:type="dcterms:W3CDTF">2019-09-01T16:55:17Z</dcterms:created>
  <dcterms:modified xsi:type="dcterms:W3CDTF">2023-11-23T08:02:09Z</dcterms:modified>
</cp:coreProperties>
</file>