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Libre Franklin Medium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9orB9xT4oalnrBGfH64l+rLpv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l-python.ru/osnovy/tipy-dannyh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ll-python.ru/osnovy/yazyk-programmirovaniya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Разработчики языка решили, что нет необходимости выделять под отдельные символы целый 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тип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На то есть несколько причин:</a:t>
            </a:r>
          </a:p>
          <a:p>
            <a:pPr fontAlgn="base"/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Строковый тип предоставляет программисту весь нужный функционал для работы как со строками, так и с символами.</a:t>
            </a:r>
          </a:p>
          <a:p>
            <a:pPr fontAlgn="base"/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Python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язык с динамической типизацией, разделение на строковый и символьный тип добавило бы дополнительных проблем с реализацией автоматического определения типов.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" name="Google Shape;20;p8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" name="Google Shape;78;p16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7020272" y="5157192"/>
            <a:ext cx="1981200" cy="15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Информатика</a:t>
            </a: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11 класс</a:t>
            </a: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tabLst/>
              <a:defRPr/>
            </a:pPr>
            <a:r>
              <a:rPr kumimoji="0" lang="ru-RU" sz="1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Углубленный уровень</a:t>
            </a:r>
          </a:p>
          <a:p>
            <a:pPr marL="457200" marR="0" lvl="0" indent="-355600" algn="ct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tabLst/>
              <a:defRPr/>
            </a:pPr>
            <a:endParaRPr kumimoji="0" lang="ru-RU" sz="1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244" y="2067027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ibre Franklin Medium"/>
                <a:ea typeface="Libre Franklin Medium"/>
                <a:cs typeface="Libre Franklin Medium"/>
                <a:sym typeface="Libre Franklin Medium"/>
              </a:rPr>
              <a:t>Символьный тип данных</a:t>
            </a:r>
            <a:endParaRPr kumimoji="0" lang="ru-RU" sz="42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Методы программирования</a:t>
            </a:r>
            <a:endParaRPr lang="ru-RU" sz="2400" cap="none" dirty="0"/>
          </a:p>
        </p:txBody>
      </p:sp>
      <p:pic>
        <p:nvPicPr>
          <p:cNvPr id="11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583489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2919" indent="-304799" algn="just">
              <a:spcBef>
                <a:spcPts val="0"/>
              </a:spcBef>
              <a:buSzPts val="2400"/>
            </a:pPr>
            <a:r>
              <a:rPr lang="ru-RU" sz="3200" dirty="0" smtClean="0"/>
              <a:t>это тип данных, служащий для хранения одиночных символов в различных кодировках.</a:t>
            </a:r>
            <a:endParaRPr sz="3200"/>
          </a:p>
        </p:txBody>
      </p:sp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ru-RU" dirty="0" smtClean="0"/>
              <a:t>Тип </a:t>
            </a:r>
            <a:r>
              <a:rPr lang="en-US" b="1" dirty="0" smtClean="0"/>
              <a:t>Char</a:t>
            </a:r>
            <a:endParaRPr b="1"/>
          </a:p>
        </p:txBody>
      </p:sp>
      <p:sp>
        <p:nvSpPr>
          <p:cNvPr id="5" name="Прямоугольник 4"/>
          <p:cNvSpPr/>
          <p:nvPr/>
        </p:nvSpPr>
        <p:spPr>
          <a:xfrm>
            <a:off x="1381869" y="3388547"/>
            <a:ext cx="6700873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b="1" dirty="0" err="1" smtClean="0"/>
              <a:t>Python</a:t>
            </a:r>
            <a:r>
              <a:rPr lang="ru-RU" sz="2400" dirty="0" smtClean="0"/>
              <a:t> нет отдельного типа для </a:t>
            </a:r>
            <a:r>
              <a:rPr lang="ru-RU" sz="2400" dirty="0" smtClean="0"/>
              <a:t>символов.</a:t>
            </a:r>
          </a:p>
          <a:p>
            <a:pPr algn="ctr"/>
            <a:r>
              <a:rPr lang="ru-RU" sz="2400" dirty="0" smtClean="0"/>
              <a:t>Символы имеют строковый тип.</a:t>
            </a:r>
            <a:endParaRPr lang="ru-RU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5131" t="19434" r="72781" b="55754"/>
          <a:stretch>
            <a:fillRect/>
          </a:stretch>
        </p:blipFill>
        <p:spPr bwMode="auto">
          <a:xfrm>
            <a:off x="3047998" y="4499429"/>
            <a:ext cx="3309257" cy="209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b="1" dirty="0" err="1"/>
              <a:t>ord</a:t>
            </a:r>
            <a:r>
              <a:rPr lang="en-US" sz="2600" b="1" dirty="0"/>
              <a:t>(x) </a:t>
            </a:r>
            <a:r>
              <a:rPr lang="en-US" sz="2600" dirty="0"/>
              <a:t>– </a:t>
            </a:r>
            <a:r>
              <a:rPr lang="en-US" sz="2600" dirty="0" err="1"/>
              <a:t>возвращает</a:t>
            </a:r>
            <a:r>
              <a:rPr lang="en-US" sz="2600" dirty="0"/>
              <a:t> </a:t>
            </a:r>
            <a:r>
              <a:rPr lang="en-US" sz="2600" dirty="0" err="1"/>
              <a:t>порядковый</a:t>
            </a:r>
            <a:r>
              <a:rPr lang="en-US" sz="2600" dirty="0"/>
              <a:t> </a:t>
            </a:r>
            <a:r>
              <a:rPr lang="en-US" sz="2600" dirty="0" err="1"/>
              <a:t>номер</a:t>
            </a:r>
            <a:r>
              <a:rPr lang="en-US" sz="2600" dirty="0"/>
              <a:t> </a:t>
            </a:r>
            <a:r>
              <a:rPr lang="en-US" sz="2600" dirty="0" err="1"/>
              <a:t>символа</a:t>
            </a:r>
            <a:r>
              <a:rPr lang="en-US" sz="2600" dirty="0"/>
              <a:t> x;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i="1" dirty="0" err="1">
                <a:solidFill>
                  <a:srgbClr val="5667B1"/>
                </a:solidFill>
              </a:rPr>
              <a:t>ord</a:t>
            </a:r>
            <a:r>
              <a:rPr lang="en-US" sz="2600" i="1" dirty="0">
                <a:solidFill>
                  <a:srgbClr val="5667B1"/>
                </a:solidFill>
              </a:rPr>
              <a:t>(‘A’) = 65</a:t>
            </a:r>
            <a:endParaRPr/>
          </a:p>
          <a:p>
            <a:pPr marL="0" lvl="0" indent="0" algn="just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/>
          </a:p>
          <a:p>
            <a:pPr marL="0" lvl="0" indent="0" algn="just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b="1" dirty="0" err="1"/>
              <a:t>chr</a:t>
            </a:r>
            <a:r>
              <a:rPr lang="en-US" sz="2600" b="1" dirty="0"/>
              <a:t>(x)</a:t>
            </a:r>
            <a:r>
              <a:rPr lang="en-US" sz="2600" dirty="0"/>
              <a:t> – </a:t>
            </a:r>
            <a:r>
              <a:rPr lang="en-US" sz="2600" dirty="0" err="1"/>
              <a:t>возвращает</a:t>
            </a:r>
            <a:r>
              <a:rPr lang="en-US" sz="2600" dirty="0"/>
              <a:t> </a:t>
            </a:r>
            <a:r>
              <a:rPr lang="en-US" sz="2600" dirty="0" err="1"/>
              <a:t>символ</a:t>
            </a:r>
            <a:r>
              <a:rPr lang="en-US" sz="2600" dirty="0"/>
              <a:t> с </a:t>
            </a:r>
            <a:r>
              <a:rPr lang="en-US" sz="2600" dirty="0" err="1"/>
              <a:t>кодом</a:t>
            </a:r>
            <a:r>
              <a:rPr lang="en-US" sz="2600" dirty="0"/>
              <a:t>, </a:t>
            </a:r>
            <a:r>
              <a:rPr lang="en-US" sz="2600" dirty="0" err="1"/>
              <a:t>равным</a:t>
            </a:r>
            <a:r>
              <a:rPr lang="en-US" sz="2600" dirty="0"/>
              <a:t> x;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 i="1" dirty="0" err="1">
                <a:solidFill>
                  <a:srgbClr val="5667B1"/>
                </a:solidFill>
              </a:rPr>
              <a:t>chr</a:t>
            </a:r>
            <a:r>
              <a:rPr lang="en-US" sz="2600" i="1" dirty="0">
                <a:solidFill>
                  <a:srgbClr val="5667B1"/>
                </a:solidFill>
              </a:rPr>
              <a:t>(65) = ‘A’</a:t>
            </a: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ФУНКЦИИ ORD И CHR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403648" y="5334307"/>
            <a:ext cx="6408712" cy="830997"/>
          </a:xfrm>
          <a:prstGeom prst="rect">
            <a:avLst/>
          </a:prstGeom>
          <a:solidFill>
            <a:srgbClr val="C0DAF9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82190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Эти функции являются обратными друг другу: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82190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chr(ord(‘A’)=‘A’, ord(chr(65))=65</a:t>
            </a:r>
            <a:endParaRPr sz="1800" b="0" i="0" u="none" strike="noStrike" cap="none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380999" y="1719070"/>
            <a:ext cx="8407893" cy="480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i="1"/>
              <a:t>В любой кодовой таблице выполняется последовательное кодирование латинского алфавита и алфавита десятичной системы счисления.</a:t>
            </a:r>
            <a:endParaRPr sz="2600" i="1"/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ПРИНЦИП ПОСЛЕДОВАТЕЛЬНОГО КОДИРОВАНИЯ АЛФАВИТОВ</a:t>
            </a:r>
            <a:endParaRPr/>
          </a:p>
        </p:txBody>
      </p:sp>
      <p:pic>
        <p:nvPicPr>
          <p:cNvPr id="126" name="Google Shape;126;p4" descr="ASCII — Википедия"/>
          <p:cNvPicPr preferRelativeResize="0"/>
          <p:nvPr/>
        </p:nvPicPr>
        <p:blipFill rotWithShape="1">
          <a:blip r:embed="rId3">
            <a:alphaModFix/>
          </a:blip>
          <a:srcRect t="14217"/>
          <a:stretch/>
        </p:blipFill>
        <p:spPr>
          <a:xfrm>
            <a:off x="593954" y="3161786"/>
            <a:ext cx="8085802" cy="302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251520" y="1674055"/>
            <a:ext cx="8568923" cy="449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800" dirty="0" smtClean="0"/>
              <a:t>З</a:t>
            </a:r>
            <a:r>
              <a:rPr lang="en-US" sz="2800" dirty="0" err="1" smtClean="0"/>
              <a:t>аполнить</a:t>
            </a:r>
            <a:r>
              <a:rPr lang="en-US" sz="2800" dirty="0" smtClean="0"/>
              <a:t> </a:t>
            </a:r>
            <a:r>
              <a:rPr lang="ru-RU" sz="2800" dirty="0" smtClean="0"/>
              <a:t>список</a:t>
            </a:r>
            <a:r>
              <a:rPr lang="en-US" sz="2800" dirty="0" smtClean="0"/>
              <a:t> </a:t>
            </a:r>
            <a:r>
              <a:rPr lang="ru-RU" sz="2800" dirty="0" smtClean="0"/>
              <a:t>из 10 элементов</a:t>
            </a:r>
            <a:r>
              <a:rPr lang="en-US" sz="2800" dirty="0" smtClean="0"/>
              <a:t> </a:t>
            </a:r>
            <a:r>
              <a:rPr lang="en-US" sz="2800" dirty="0" err="1"/>
              <a:t>строчными</a:t>
            </a:r>
            <a:r>
              <a:rPr lang="en-US" sz="2800" dirty="0"/>
              <a:t> </a:t>
            </a:r>
            <a:r>
              <a:rPr lang="en-US" sz="2800" dirty="0" err="1"/>
              <a:t>английскими</a:t>
            </a:r>
            <a:r>
              <a:rPr lang="en-US" sz="2800" dirty="0"/>
              <a:t> </a:t>
            </a:r>
            <a:r>
              <a:rPr lang="en-US" sz="2800" dirty="0" err="1" smtClean="0"/>
              <a:t>буквами</a:t>
            </a:r>
            <a:r>
              <a:rPr lang="ru-RU" sz="2800" dirty="0" smtClean="0"/>
              <a:t> случайным образом</a:t>
            </a:r>
            <a:r>
              <a:rPr lang="en-US" sz="2800" dirty="0" smtClean="0"/>
              <a:t>. </a:t>
            </a:r>
            <a:r>
              <a:rPr lang="en-US" sz="2800" dirty="0" err="1"/>
              <a:t>Затем</a:t>
            </a:r>
            <a:r>
              <a:rPr lang="en-US" sz="2800" dirty="0"/>
              <a:t> </a:t>
            </a:r>
            <a:r>
              <a:rPr lang="ru-RU" sz="2800" dirty="0" smtClean="0"/>
              <a:t>список</a:t>
            </a:r>
            <a:r>
              <a:rPr lang="en-US" sz="2800" dirty="0" smtClean="0"/>
              <a:t> </a:t>
            </a:r>
            <a:r>
              <a:rPr lang="en-US" sz="2800" dirty="0" err="1"/>
              <a:t>отсортировать</a:t>
            </a:r>
            <a:r>
              <a:rPr lang="en-US" sz="2800" dirty="0"/>
              <a:t> в </a:t>
            </a:r>
            <a:r>
              <a:rPr lang="en-US" sz="2800" dirty="0" err="1"/>
              <a:t>алфавитном</a:t>
            </a:r>
            <a:r>
              <a:rPr lang="en-US" sz="2800" dirty="0"/>
              <a:t> </a:t>
            </a:r>
            <a:r>
              <a:rPr lang="en-US" sz="2800" dirty="0" err="1"/>
              <a:t>порядке</a:t>
            </a:r>
            <a:r>
              <a:rPr lang="en-US" sz="2800" dirty="0"/>
              <a:t>.</a:t>
            </a:r>
            <a:endParaRPr sz="2800"/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ЗАДАЧА 1</a:t>
            </a:r>
            <a:endParaRPr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 t="6746" r="39204" b="71627"/>
          <a:stretch>
            <a:fillRect/>
          </a:stretch>
        </p:blipFill>
        <p:spPr bwMode="auto">
          <a:xfrm>
            <a:off x="653142" y="3135087"/>
            <a:ext cx="7910286" cy="158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7292" r="39068" b="67113"/>
          <a:stretch>
            <a:fillRect/>
          </a:stretch>
        </p:blipFill>
        <p:spPr bwMode="auto">
          <a:xfrm>
            <a:off x="664483" y="4789714"/>
            <a:ext cx="7927975" cy="187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251520" y="1730327"/>
            <a:ext cx="8681465" cy="165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-RU" sz="2800" dirty="0" smtClean="0"/>
              <a:t>Сгенерировать строку из случайных строчных букв английского алфавита</a:t>
            </a:r>
            <a:r>
              <a:rPr lang="en-US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/>
              <a:t>Вывести</a:t>
            </a:r>
            <a:r>
              <a:rPr lang="en-US" sz="2800" dirty="0"/>
              <a:t> </a:t>
            </a:r>
            <a:r>
              <a:rPr lang="en-US" sz="2800" dirty="0" err="1"/>
              <a:t>буквы</a:t>
            </a:r>
            <a:r>
              <a:rPr lang="en-US" sz="2800" dirty="0"/>
              <a:t> </a:t>
            </a:r>
            <a:r>
              <a:rPr lang="en-US" sz="2800" dirty="0" err="1"/>
              <a:t>встречающиеся</a:t>
            </a:r>
            <a:r>
              <a:rPr lang="en-US" sz="2800" dirty="0"/>
              <a:t> в </a:t>
            </a:r>
            <a:r>
              <a:rPr lang="ru-RU" sz="2800" dirty="0" smtClean="0"/>
              <a:t>строке</a:t>
            </a:r>
            <a:r>
              <a:rPr lang="en-US" sz="2800" dirty="0" smtClean="0"/>
              <a:t>, </a:t>
            </a:r>
            <a:r>
              <a:rPr lang="en-US" sz="2800" dirty="0"/>
              <a:t>в </a:t>
            </a:r>
            <a:r>
              <a:rPr lang="en-US" sz="2800" dirty="0" err="1"/>
              <a:t>порядке</a:t>
            </a:r>
            <a:r>
              <a:rPr lang="en-US" sz="2800" dirty="0"/>
              <a:t> </a:t>
            </a:r>
            <a:r>
              <a:rPr lang="en-US" sz="2800" dirty="0" err="1"/>
              <a:t>уменьшения</a:t>
            </a:r>
            <a:r>
              <a:rPr lang="en-US" sz="2800" dirty="0"/>
              <a:t> </a:t>
            </a:r>
            <a:r>
              <a:rPr lang="en-US" sz="2800" dirty="0" err="1"/>
              <a:t>частоты</a:t>
            </a:r>
            <a:r>
              <a:rPr lang="en-US" sz="2800" dirty="0"/>
              <a:t> </a:t>
            </a:r>
            <a:r>
              <a:rPr lang="en-US" sz="2800" dirty="0" err="1"/>
              <a:t>их</a:t>
            </a:r>
            <a:r>
              <a:rPr lang="en-US" sz="2800" dirty="0"/>
              <a:t> </a:t>
            </a:r>
            <a:r>
              <a:rPr lang="en-US" sz="2800" dirty="0" err="1"/>
              <a:t>встречаемости</a:t>
            </a:r>
            <a:r>
              <a:rPr lang="en-US" sz="2800" dirty="0"/>
              <a:t>.</a:t>
            </a:r>
            <a:endParaRPr sz="2800"/>
          </a:p>
        </p:txBody>
      </p: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ЗАДАЧА 2</a:t>
            </a:r>
            <a:endParaRPr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t="7143" r="39092" b="29960"/>
          <a:stretch>
            <a:fillRect/>
          </a:stretch>
        </p:blipFill>
        <p:spPr bwMode="auto">
          <a:xfrm>
            <a:off x="1872348" y="3657599"/>
            <a:ext cx="4899876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тка">
  <a:themeElements>
    <a:clrScheme name="Другая 2">
      <a:dk1>
        <a:srgbClr val="000000"/>
      </a:dk1>
      <a:lt1>
        <a:srgbClr val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166</Words>
  <PresentationFormat>Экран (4:3)</PresentationFormat>
  <Paragraphs>26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Libre Franklin Medium</vt:lpstr>
      <vt:lpstr>Noto Sans Symbols</vt:lpstr>
      <vt:lpstr>Calibri</vt:lpstr>
      <vt:lpstr>Сетка</vt:lpstr>
      <vt:lpstr>Слайд 1</vt:lpstr>
      <vt:lpstr>Тип Char</vt:lpstr>
      <vt:lpstr>ФУНКЦИИ ORD И CHR</vt:lpstr>
      <vt:lpstr>ПРИНЦИП ПОСЛЕДОВАТЕЛЬНОГО КОДИРОВАНИЯ АЛФАВИТОВ</vt:lpstr>
      <vt:lpstr>ЗАДАЧА 1</vt:lpstr>
      <vt:lpstr>ЗАДАЧА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2019-09-01T16:55:17Z</dcterms:created>
  <dcterms:modified xsi:type="dcterms:W3CDTF">2024-01-08T10:59:25Z</dcterms:modified>
</cp:coreProperties>
</file>