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означает, что строковую переменную нельзя изменить с помощью операторов, функций и методов. Если мы хотим сохранить результат изменения существующей строки, то надо создать новую переменную.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</a:t>
            </a:r>
            <a:r>
              <a:rPr lang="ru-RU" baseline="0" dirty="0" smtClean="0"/>
              <a:t>  втором примере ошибка, т.к. </a:t>
            </a:r>
            <a:r>
              <a:rPr lang="en-US" baseline="0" dirty="0" err="1" smtClean="0"/>
              <a:t>str</a:t>
            </a:r>
            <a:r>
              <a:rPr lang="ru-RU" baseline="0" dirty="0" smtClean="0"/>
              <a:t> неизменяемый тип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Опробовать и показать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err="1" smtClean="0"/>
              <a:t>Вставкарисунка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11класс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Строки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Методы программирования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1"/>
            <a:ext cx="8583489" cy="4407408"/>
          </a:xfrm>
        </p:spPr>
        <p:txBody>
          <a:bodyPr>
            <a:noAutofit/>
          </a:bodyPr>
          <a:lstStyle/>
          <a:p>
            <a:pPr marL="502920" indent="-457200" algn="just"/>
            <a:r>
              <a:rPr lang="ru-RU" sz="2600" dirty="0" smtClean="0"/>
              <a:t>это последовательности символов </a:t>
            </a:r>
            <a:r>
              <a:rPr lang="ru-RU" sz="2600" dirty="0" err="1" smtClean="0"/>
              <a:t>Unicode</a:t>
            </a:r>
            <a:r>
              <a:rPr lang="ru-RU" sz="2600" dirty="0" smtClean="0"/>
              <a:t> любой длины.</a:t>
            </a:r>
          </a:p>
          <a:p>
            <a:pPr marL="502920" indent="-457200" algn="ctr">
              <a:buNone/>
            </a:pPr>
            <a:endParaRPr lang="en-US" sz="2400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Строка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788" t="5600" r="74800" b="72000"/>
          <a:stretch>
            <a:fillRect/>
          </a:stretch>
        </p:blipFill>
        <p:spPr bwMode="auto">
          <a:xfrm>
            <a:off x="2483768" y="2780928"/>
            <a:ext cx="4464496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1835696" y="5694347"/>
            <a:ext cx="5580112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Строки в </a:t>
            </a:r>
            <a:r>
              <a:rPr lang="ru-RU" sz="2400" dirty="0" err="1" smtClean="0"/>
              <a:t>Python</a:t>
            </a:r>
            <a:r>
              <a:rPr lang="ru-RU" sz="2400" dirty="0" smtClean="0"/>
              <a:t> — неизменяемый тип данных.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>
            <a:norm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ru-RU" sz="2600" i="1" dirty="0" smtClean="0"/>
              <a:t>Сложение (конкатенация)</a:t>
            </a:r>
          </a:p>
          <a:p>
            <a:pPr marL="560070" indent="-514350">
              <a:buFont typeface="+mj-lt"/>
              <a:buAutoNum type="arabicPeriod"/>
            </a:pPr>
            <a:endParaRPr lang="ru-RU" sz="2600" i="1" dirty="0" smtClean="0"/>
          </a:p>
          <a:p>
            <a:pPr marL="560070" indent="-514350">
              <a:buFont typeface="+mj-lt"/>
              <a:buAutoNum type="arabicPeriod"/>
            </a:pPr>
            <a:endParaRPr lang="ru-RU" sz="2600" i="1" dirty="0" smtClean="0"/>
          </a:p>
          <a:p>
            <a:pPr marL="560070" indent="-514350">
              <a:buFont typeface="+mj-lt"/>
              <a:buAutoNum type="arabicPeriod"/>
            </a:pPr>
            <a:endParaRPr lang="ru-RU" sz="2600" i="1" dirty="0" smtClean="0"/>
          </a:p>
          <a:p>
            <a:pPr marL="560070" indent="-514350">
              <a:buFont typeface="+mj-lt"/>
              <a:buAutoNum type="arabicPeriod"/>
            </a:pPr>
            <a:endParaRPr lang="ru-RU" sz="2600" i="1" dirty="0" smtClean="0"/>
          </a:p>
          <a:p>
            <a:pPr marL="560070" indent="-514350">
              <a:buFont typeface="+mj-lt"/>
              <a:buAutoNum type="arabicPeriod"/>
            </a:pPr>
            <a:r>
              <a:rPr lang="ru-RU" sz="2600" i="1" dirty="0" smtClean="0"/>
              <a:t>Дублирование (умножение)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базовые</a:t>
            </a:r>
            <a:r>
              <a:rPr lang="en-US" dirty="0" smtClean="0"/>
              <a:t> </a:t>
            </a:r>
            <a:r>
              <a:rPr lang="ru-RU" dirty="0" smtClean="0"/>
              <a:t>операции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787" t="5334" r="76181" b="89766"/>
          <a:stretch>
            <a:fillRect/>
          </a:stretch>
        </p:blipFill>
        <p:spPr bwMode="auto">
          <a:xfrm>
            <a:off x="2555776" y="2780928"/>
            <a:ext cx="4211960" cy="504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787" t="10234" r="83463" b="83466"/>
          <a:stretch>
            <a:fillRect/>
          </a:stretch>
        </p:blipFill>
        <p:spPr bwMode="auto">
          <a:xfrm>
            <a:off x="3131840" y="5157192"/>
            <a:ext cx="2880320" cy="648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Символы внутри строки индексируются, начиная с 0.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Символы в строке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394" t="4900" r="81888" b="82500"/>
          <a:stretch>
            <a:fillRect/>
          </a:stretch>
        </p:blipFill>
        <p:spPr bwMode="auto">
          <a:xfrm>
            <a:off x="683568" y="3645024"/>
            <a:ext cx="3240360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l="788" t="5201" r="83468" b="76600"/>
          <a:stretch>
            <a:fillRect/>
          </a:stretch>
        </p:blipFill>
        <p:spPr bwMode="auto">
          <a:xfrm>
            <a:off x="5220072" y="3501008"/>
            <a:ext cx="2879304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Срезы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механизм, с помощью которого извлекается подстрока по указанным </a:t>
            </a:r>
            <a:r>
              <a:rPr lang="en-US" sz="2800" dirty="0" smtClean="0"/>
              <a:t> </a:t>
            </a:r>
            <a:r>
              <a:rPr lang="ru-RU" sz="2800" dirty="0" smtClean="0"/>
              <a:t>параметрам.</a:t>
            </a:r>
            <a:endParaRPr lang="en-US" sz="2800" dirty="0" smtClean="0"/>
          </a:p>
          <a:p>
            <a:endParaRPr lang="en-US" sz="2800" dirty="0" smtClean="0"/>
          </a:p>
          <a:p>
            <a:pPr algn="ctr">
              <a:buNone/>
            </a:pPr>
            <a:r>
              <a:rPr lang="en-US" sz="2800" b="1" dirty="0" smtClean="0"/>
              <a:t>s[</a:t>
            </a:r>
            <a:r>
              <a:rPr lang="en-US" sz="2800" b="1" dirty="0" err="1" smtClean="0"/>
              <a:t>start:end:step</a:t>
            </a:r>
            <a:r>
              <a:rPr lang="en-US" sz="2800" b="1" dirty="0" smtClean="0"/>
              <a:t>]</a:t>
            </a:r>
            <a:endParaRPr lang="ru-RU" sz="2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787" t="5334" r="79331" b="60367"/>
          <a:stretch>
            <a:fillRect/>
          </a:stretch>
        </p:blipFill>
        <p:spPr bwMode="auto">
          <a:xfrm>
            <a:off x="2699792" y="2924944"/>
            <a:ext cx="3635896" cy="3528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23528" y="2779752"/>
          <a:ext cx="8407400" cy="307848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4335016"/>
                <a:gridCol w="40723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find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[start],[end])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Поиск подстроки</a:t>
                      </a:r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replace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[,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maxcount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])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Замена </a:t>
                      </a:r>
                      <a:r>
                        <a:rPr lang="en-US" sz="2000" dirty="0" smtClean="0"/>
                        <a:t>x</a:t>
                      </a:r>
                      <a:r>
                        <a:rPr lang="ru-RU" sz="2000" dirty="0" smtClean="0"/>
                        <a:t> на </a:t>
                      </a:r>
                      <a:r>
                        <a:rPr lang="en-US" sz="2000" dirty="0" smtClean="0"/>
                        <a:t>y</a:t>
                      </a:r>
                      <a:endParaRPr lang="ru-RU" sz="20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split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символ)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Разделение</a:t>
                      </a:r>
                      <a:r>
                        <a:rPr lang="ru-RU" sz="2000" baseline="0" dirty="0" smtClean="0"/>
                        <a:t> строки (список)</a:t>
                      </a:r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upper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()/</a:t>
                      </a:r>
                      <a:r>
                        <a:rPr lang="en-US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lower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Верхний/нижний регистр</a:t>
                      </a:r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zfill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(width)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Добавление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en-US" sz="2000" baseline="0" dirty="0" smtClean="0"/>
                        <a:t>0</a:t>
                      </a:r>
                      <a:r>
                        <a:rPr lang="ru-RU" sz="2000" baseline="0" dirty="0" smtClean="0"/>
                        <a:t> до 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width</a:t>
                      </a:r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ljust</a:t>
                      </a: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20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rjust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(width,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fillchar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=" ")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Добавление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en-US" sz="2000" baseline="0" dirty="0" err="1" smtClean="0"/>
                        <a:t>fillchar</a:t>
                      </a:r>
                      <a:r>
                        <a:rPr lang="ru-RU" sz="2000" baseline="0" dirty="0" smtClean="0"/>
                        <a:t> до 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width</a:t>
                      </a:r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lstrip</a:t>
                      </a:r>
                      <a:r>
                        <a:rPr lang="en-US" sz="18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800" b="1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rstrip</a:t>
                      </a:r>
                      <a:r>
                        <a:rPr lang="en-US" sz="18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[s</a:t>
                      </a: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r>
                        <a:rPr lang="ru-RU" sz="18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Удаление</a:t>
                      </a:r>
                      <a:r>
                        <a:rPr lang="ru-RU" sz="2000" baseline="0" dirty="0" smtClean="0"/>
                        <a:t> всех</a:t>
                      </a:r>
                      <a:r>
                        <a:rPr lang="en-US" sz="2000" baseline="0" dirty="0" smtClean="0"/>
                        <a:t> s </a:t>
                      </a:r>
                      <a:r>
                        <a:rPr lang="ru-RU" sz="2000" baseline="0" dirty="0" smtClean="0"/>
                        <a:t>в начале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ru-RU" sz="2000" baseline="0" dirty="0" smtClean="0"/>
                        <a:t>конце строки</a:t>
                      </a:r>
                      <a:endParaRPr lang="ru-RU" sz="2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60070" indent="-514350" algn="just">
              <a:buFont typeface="+mj-lt"/>
              <a:buAutoNum type="arabicPeriod"/>
            </a:pPr>
            <a:r>
              <a:rPr lang="ru-RU" sz="2800" dirty="0" smtClean="0"/>
              <a:t>Напишите функцию </a:t>
            </a:r>
            <a:r>
              <a:rPr lang="ru-RU" sz="2800" b="1" dirty="0" err="1" smtClean="0"/>
              <a:t>search_substr</a:t>
            </a:r>
            <a:r>
              <a:rPr lang="ru-RU" sz="2800" b="1" dirty="0" smtClean="0"/>
              <a:t>(</a:t>
            </a:r>
            <a:r>
              <a:rPr lang="ru-RU" sz="2800" b="1" dirty="0" err="1" smtClean="0"/>
              <a:t>subst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st</a:t>
            </a:r>
            <a:r>
              <a:rPr lang="ru-RU" sz="2800" b="1" dirty="0" smtClean="0"/>
              <a:t>)</a:t>
            </a:r>
            <a:r>
              <a:rPr lang="ru-RU" sz="2800" dirty="0" smtClean="0"/>
              <a:t>, которая принимает 2 строки и определяет, имеется ли подстрока </a:t>
            </a:r>
            <a:r>
              <a:rPr lang="ru-RU" sz="2800" b="1" dirty="0" err="1" smtClean="0"/>
              <a:t>subst</a:t>
            </a:r>
            <a:r>
              <a:rPr lang="ru-RU" sz="2800" b="1" dirty="0" smtClean="0"/>
              <a:t> </a:t>
            </a:r>
            <a:r>
              <a:rPr lang="ru-RU" sz="2800" dirty="0" smtClean="0"/>
              <a:t>в строке </a:t>
            </a:r>
            <a:r>
              <a:rPr lang="ru-RU" sz="2800" b="1" dirty="0" err="1" smtClean="0"/>
              <a:t>st</a:t>
            </a:r>
            <a:r>
              <a:rPr lang="ru-RU" sz="2800" dirty="0" smtClean="0"/>
              <a:t>. В случае нахождения подстроки, возвращается фраза «Есть контакт!», а иначе «Мимо!». Должно быть найдено совпадение независимо от регистра обеих строк.</a:t>
            </a:r>
            <a:endParaRPr lang="en-US" sz="2600" dirty="0" smtClean="0"/>
          </a:p>
          <a:p>
            <a:pPr marL="560070" indent="-514350" algn="just">
              <a:buFont typeface="+mj-lt"/>
              <a:buAutoNum type="arabicPeriod"/>
            </a:pPr>
            <a:r>
              <a:rPr lang="ru-RU" sz="2600" dirty="0" smtClean="0"/>
              <a:t>В предложении</a:t>
            </a:r>
            <a:r>
              <a:rPr lang="ru-RU" sz="2600" dirty="0" smtClean="0"/>
              <a:t> поместите все слова в кавычки.</a:t>
            </a:r>
            <a:endParaRPr lang="en-US" sz="2600" dirty="0" smtClean="0"/>
          </a:p>
          <a:p>
            <a:pPr marL="560070" indent="-514350" algn="just">
              <a:buFont typeface="+mj-lt"/>
              <a:buAutoNum type="arabicPeriod"/>
            </a:pPr>
            <a:r>
              <a:rPr lang="ru-RU" sz="2600" dirty="0" smtClean="0"/>
              <a:t>В </a:t>
            </a:r>
            <a:r>
              <a:rPr lang="ru-RU" sz="2600" dirty="0" smtClean="0"/>
              <a:t>строке подсчитать  количество цифр, предшествующих первому символу </a:t>
            </a:r>
            <a:r>
              <a:rPr lang="en-US" sz="2600" dirty="0" smtClean="0"/>
              <a:t>“!”</a:t>
            </a:r>
            <a:r>
              <a:rPr lang="ru-RU" sz="2600" dirty="0" smtClean="0"/>
              <a:t>.</a:t>
            </a:r>
            <a:endParaRPr lang="en-US" sz="2600" dirty="0" smtClean="0"/>
          </a:p>
          <a:p>
            <a:pPr marL="560070" indent="-514350" algn="just">
              <a:buFont typeface="+mj-lt"/>
              <a:buAutoNum type="arabicPeriod"/>
            </a:pPr>
            <a:endParaRPr lang="ru-RU" sz="26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2568</TotalTime>
  <Words>143</Words>
  <Application>Microsoft Office PowerPoint</Application>
  <PresentationFormat>Экран (4:3)</PresentationFormat>
  <Paragraphs>46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Сетка</vt:lpstr>
      <vt:lpstr>Строки</vt:lpstr>
      <vt:lpstr>Строка</vt:lpstr>
      <vt:lpstr>базовые операции</vt:lpstr>
      <vt:lpstr>Символы в строке</vt:lpstr>
      <vt:lpstr>Срезы</vt:lpstr>
      <vt:lpstr>методы</vt:lpstr>
      <vt:lpstr>Задачи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194</cp:revision>
  <dcterms:created xsi:type="dcterms:W3CDTF">2019-09-01T16:55:17Z</dcterms:created>
  <dcterms:modified xsi:type="dcterms:W3CDTF">2024-01-11T06:33:08Z</dcterms:modified>
</cp:coreProperties>
</file>