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9" r:id="rId4"/>
    <p:sldId id="258" r:id="rId5"/>
    <p:sldId id="260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218C3-F89D-4B00-8315-944479862A9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E6F6F-0E40-48B8-84D6-13D2A9B8B8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7169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Это означает, что строковую переменную нельзя изменить с помощью операторов, функций и методов. Если мы хотим сохранить результат изменения существующей строки, то надо создать новую переменную.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</a:t>
            </a:r>
            <a:r>
              <a:rPr lang="ru-RU" baseline="0" dirty="0" smtClean="0"/>
              <a:t>  втором примере ошибка, т.к. </a:t>
            </a:r>
            <a:r>
              <a:rPr lang="en-US" baseline="0" dirty="0" err="1" smtClean="0"/>
              <a:t>str</a:t>
            </a:r>
            <a:r>
              <a:rPr lang="ru-RU" baseline="0" dirty="0" smtClean="0"/>
              <a:t> неизменяемый тип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Опробовать и показать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E6F6F-0E40-48B8-84D6-13D2A9B8B82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err="1" smtClean="0"/>
              <a:t>Вставкарисунка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D4BE-A204-4BD5-8EC9-B3316DB8EEB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B42BD4BE-A204-4BD5-8EC9-B3316DB8EEB7}" type="datetimeFigureOut">
              <a:rPr lang="ru-RU" smtClean="0"/>
              <a:pPr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71DD98F4-09E6-4831-9B04-140D4709CF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020272" y="5157192"/>
            <a:ext cx="1981200" cy="15200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Информатика</a:t>
            </a:r>
          </a:p>
          <a:p>
            <a:pPr algn="ctr"/>
            <a:r>
              <a:rPr lang="ru-RU" dirty="0" smtClean="0"/>
              <a:t>11класс</a:t>
            </a:r>
          </a:p>
          <a:p>
            <a:pPr algn="ctr"/>
            <a:r>
              <a:rPr lang="ru-RU" dirty="0" smtClean="0"/>
              <a:t>Углубленный уровень</a:t>
            </a:r>
          </a:p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Строки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899592" y="3904456"/>
            <a:ext cx="5904656" cy="6983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 cap="all" spc="150" baseline="0">
                <a:ln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cap="none" dirty="0" smtClean="0"/>
              <a:t>Методы программирования</a:t>
            </a:r>
            <a:endParaRPr lang="ru-RU" sz="2400" cap="none" dirty="0"/>
          </a:p>
        </p:txBody>
      </p:sp>
      <p:pic>
        <p:nvPicPr>
          <p:cNvPr id="1026" name="Picture 2" descr="C:\Users\admin\Desktop\1025185999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468" t="26152" r="45635" b="46633"/>
          <a:stretch/>
        </p:blipFill>
        <p:spPr bwMode="auto">
          <a:xfrm>
            <a:off x="323528" y="332656"/>
            <a:ext cx="1983779" cy="165618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46903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80999" y="1719071"/>
            <a:ext cx="8583489" cy="4407408"/>
          </a:xfrm>
        </p:spPr>
        <p:txBody>
          <a:bodyPr>
            <a:noAutofit/>
          </a:bodyPr>
          <a:lstStyle/>
          <a:p>
            <a:pPr marL="502920" indent="-457200" algn="just"/>
            <a:r>
              <a:rPr lang="ru-RU" sz="2600" dirty="0" smtClean="0"/>
              <a:t>это последовательности символов </a:t>
            </a:r>
            <a:r>
              <a:rPr lang="ru-RU" sz="2600" dirty="0" err="1" smtClean="0"/>
              <a:t>Unicode</a:t>
            </a:r>
            <a:r>
              <a:rPr lang="ru-RU" sz="2600" dirty="0" smtClean="0"/>
              <a:t> любой длины.</a:t>
            </a:r>
          </a:p>
          <a:p>
            <a:pPr marL="502920" indent="-457200" algn="ctr">
              <a:buNone/>
            </a:pPr>
            <a:endParaRPr lang="en-US" sz="2400" i="1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Строка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788" t="5600" r="74800" b="72000"/>
          <a:stretch>
            <a:fillRect/>
          </a:stretch>
        </p:blipFill>
        <p:spPr bwMode="auto">
          <a:xfrm>
            <a:off x="2483768" y="2780928"/>
            <a:ext cx="4464496" cy="23042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1835696" y="5694347"/>
            <a:ext cx="5580112" cy="83099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Строки в </a:t>
            </a:r>
            <a:r>
              <a:rPr lang="ru-RU" sz="2400" dirty="0" err="1" smtClean="0"/>
              <a:t>Python</a:t>
            </a:r>
            <a:r>
              <a:rPr lang="ru-RU" sz="2400" dirty="0" smtClean="0"/>
              <a:t> — неизменяемый тип данных.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06273"/>
          </a:xfrm>
        </p:spPr>
        <p:txBody>
          <a:bodyPr>
            <a:normAutofit/>
          </a:bodyPr>
          <a:lstStyle/>
          <a:p>
            <a:pPr marL="560070" indent="-514350">
              <a:buFont typeface="+mj-lt"/>
              <a:buAutoNum type="arabicPeriod"/>
            </a:pPr>
            <a:r>
              <a:rPr lang="ru-RU" sz="2600" i="1" dirty="0" smtClean="0"/>
              <a:t>Сложение (конкатенация)</a:t>
            </a:r>
          </a:p>
          <a:p>
            <a:pPr marL="560070" indent="-514350">
              <a:buFont typeface="+mj-lt"/>
              <a:buAutoNum type="arabicPeriod"/>
            </a:pPr>
            <a:endParaRPr lang="ru-RU" sz="2600" i="1" dirty="0" smtClean="0"/>
          </a:p>
          <a:p>
            <a:pPr marL="560070" indent="-514350">
              <a:buFont typeface="+mj-lt"/>
              <a:buAutoNum type="arabicPeriod"/>
            </a:pPr>
            <a:endParaRPr lang="ru-RU" sz="2600" i="1" dirty="0" smtClean="0"/>
          </a:p>
          <a:p>
            <a:pPr marL="560070" indent="-514350">
              <a:buFont typeface="+mj-lt"/>
              <a:buAutoNum type="arabicPeriod"/>
            </a:pPr>
            <a:endParaRPr lang="ru-RU" sz="2600" i="1" dirty="0" smtClean="0"/>
          </a:p>
          <a:p>
            <a:pPr marL="560070" indent="-514350">
              <a:buFont typeface="+mj-lt"/>
              <a:buAutoNum type="arabicPeriod"/>
            </a:pPr>
            <a:endParaRPr lang="ru-RU" sz="2600" i="1" dirty="0" smtClean="0"/>
          </a:p>
          <a:p>
            <a:pPr marL="560070" indent="-514350">
              <a:buFont typeface="+mj-lt"/>
              <a:buAutoNum type="arabicPeriod"/>
            </a:pPr>
            <a:r>
              <a:rPr lang="ru-RU" sz="2600" i="1" dirty="0" smtClean="0"/>
              <a:t>Дублирование (умножение)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базовые</a:t>
            </a:r>
            <a:r>
              <a:rPr lang="en-US" dirty="0" smtClean="0"/>
              <a:t> </a:t>
            </a:r>
            <a:r>
              <a:rPr lang="ru-RU" dirty="0" smtClean="0"/>
              <a:t>операции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787" t="5334" r="76181" b="89766"/>
          <a:stretch>
            <a:fillRect/>
          </a:stretch>
        </p:blipFill>
        <p:spPr bwMode="auto">
          <a:xfrm>
            <a:off x="2555776" y="2780928"/>
            <a:ext cx="4211960" cy="5040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 l="787" t="10234" r="83463" b="83466"/>
          <a:stretch>
            <a:fillRect/>
          </a:stretch>
        </p:blipFill>
        <p:spPr bwMode="auto">
          <a:xfrm>
            <a:off x="3131840" y="5157192"/>
            <a:ext cx="2880320" cy="6480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600" dirty="0" smtClean="0">
                <a:solidFill>
                  <a:schemeClr val="tx1"/>
                </a:solidFill>
              </a:rPr>
              <a:t>Символы внутри строки индексируются, начиная с 0.</a:t>
            </a:r>
            <a:endParaRPr lang="ru-RU" sz="2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Символы в строке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394" t="4900" r="81888" b="82500"/>
          <a:stretch>
            <a:fillRect/>
          </a:stretch>
        </p:blipFill>
        <p:spPr bwMode="auto">
          <a:xfrm>
            <a:off x="683568" y="3645024"/>
            <a:ext cx="3240360" cy="12961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 l="788" t="5201" r="83468" b="76600"/>
          <a:stretch>
            <a:fillRect/>
          </a:stretch>
        </p:blipFill>
        <p:spPr bwMode="auto">
          <a:xfrm>
            <a:off x="5220072" y="3501008"/>
            <a:ext cx="2879304" cy="18722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Срезы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механизм, с помощью которого извлекается подстрока по указанным </a:t>
            </a:r>
            <a:r>
              <a:rPr lang="en-US" sz="2800" dirty="0" smtClean="0"/>
              <a:t> </a:t>
            </a:r>
            <a:r>
              <a:rPr lang="ru-RU" sz="2800" dirty="0" smtClean="0"/>
              <a:t>параметрам.</a:t>
            </a:r>
            <a:endParaRPr lang="en-US" sz="2800" dirty="0" smtClean="0"/>
          </a:p>
          <a:p>
            <a:endParaRPr lang="en-US" sz="2800" dirty="0" smtClean="0"/>
          </a:p>
          <a:p>
            <a:pPr algn="ctr">
              <a:buNone/>
            </a:pPr>
            <a:r>
              <a:rPr lang="en-US" sz="2800" b="1" dirty="0" smtClean="0"/>
              <a:t>s[</a:t>
            </a:r>
            <a:r>
              <a:rPr lang="en-US" sz="2800" b="1" dirty="0" err="1" smtClean="0"/>
              <a:t>start:end:step</a:t>
            </a:r>
            <a:r>
              <a:rPr lang="en-US" sz="2800" b="1" dirty="0" smtClean="0"/>
              <a:t>]</a:t>
            </a:r>
            <a:endParaRPr lang="ru-RU" sz="26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787" t="5334" r="79331" b="60367"/>
          <a:stretch>
            <a:fillRect/>
          </a:stretch>
        </p:blipFill>
        <p:spPr bwMode="auto">
          <a:xfrm>
            <a:off x="2699792" y="2924944"/>
            <a:ext cx="3635896" cy="35283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23528" y="2779752"/>
          <a:ext cx="8407400" cy="3078480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4335016"/>
                <a:gridCol w="40723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find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20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[start],[end])</a:t>
                      </a:r>
                      <a:endParaRPr lang="ru-RU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Поиск подстроки</a:t>
                      </a:r>
                      <a:endParaRPr lang="ru-RU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replace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(x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[, </a:t>
                      </a:r>
                      <a:r>
                        <a:rPr lang="en-US" sz="20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maxcount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])</a:t>
                      </a:r>
                      <a:endParaRPr lang="ru-RU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Замена </a:t>
                      </a:r>
                      <a:r>
                        <a:rPr lang="en-US" sz="2000" dirty="0" smtClean="0"/>
                        <a:t>x</a:t>
                      </a:r>
                      <a:r>
                        <a:rPr lang="ru-RU" sz="2000" dirty="0" smtClean="0"/>
                        <a:t> на </a:t>
                      </a:r>
                      <a:r>
                        <a:rPr lang="en-US" sz="2000" dirty="0" smtClean="0"/>
                        <a:t>y</a:t>
                      </a:r>
                      <a:endParaRPr lang="ru-RU" sz="2000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split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символ)</a:t>
                      </a:r>
                      <a:endParaRPr lang="ru-RU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Разделение</a:t>
                      </a:r>
                      <a:r>
                        <a:rPr lang="ru-RU" sz="2000" baseline="0" dirty="0" smtClean="0"/>
                        <a:t> строки (список)</a:t>
                      </a:r>
                      <a:endParaRPr lang="ru-RU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upper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()/</a:t>
                      </a:r>
                      <a:r>
                        <a:rPr lang="en-US" sz="20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lower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()</a:t>
                      </a:r>
                      <a:endParaRPr lang="ru-RU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Верхний/нижний регистр</a:t>
                      </a:r>
                      <a:endParaRPr lang="ru-RU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zfill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(width)</a:t>
                      </a:r>
                      <a:endParaRPr lang="ru-RU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Добавление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en-US" sz="2000" baseline="0" dirty="0" smtClean="0"/>
                        <a:t>0</a:t>
                      </a:r>
                      <a:r>
                        <a:rPr lang="ru-RU" sz="2000" baseline="0" dirty="0" smtClean="0"/>
                        <a:t> до 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width</a:t>
                      </a:r>
                      <a:endParaRPr lang="ru-RU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ljust</a:t>
                      </a:r>
                      <a:r>
                        <a:rPr lang="ru-RU" sz="2000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2000" b="1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rjust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(width, </a:t>
                      </a:r>
                      <a:r>
                        <a:rPr lang="en-US" sz="2000" b="0" i="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fillchar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=" ")</a:t>
                      </a:r>
                      <a:endParaRPr lang="ru-RU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Добавление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en-US" sz="2000" baseline="0" dirty="0" err="1" smtClean="0"/>
                        <a:t>fillchar</a:t>
                      </a:r>
                      <a:r>
                        <a:rPr lang="ru-RU" sz="2000" baseline="0" dirty="0" smtClean="0"/>
                        <a:t> до </a:t>
                      </a:r>
                      <a:r>
                        <a:rPr lang="en-US" sz="20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width</a:t>
                      </a:r>
                      <a:endParaRPr lang="ru-RU" sz="20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lstrip</a:t>
                      </a:r>
                      <a:r>
                        <a:rPr lang="en-US" sz="18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800" b="1" i="0" u="none" strike="noStrik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rstrip</a:t>
                      </a:r>
                      <a:r>
                        <a:rPr lang="en-US" sz="18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[s</a:t>
                      </a: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]</a:t>
                      </a:r>
                      <a:r>
                        <a:rPr lang="ru-RU" sz="1800" b="1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Удаление</a:t>
                      </a:r>
                      <a:r>
                        <a:rPr lang="ru-RU" sz="2000" baseline="0" dirty="0" smtClean="0"/>
                        <a:t> всех</a:t>
                      </a:r>
                      <a:r>
                        <a:rPr lang="en-US" sz="2000" baseline="0" dirty="0" smtClean="0"/>
                        <a:t> s </a:t>
                      </a:r>
                      <a:r>
                        <a:rPr lang="ru-RU" sz="2000" baseline="0" dirty="0" smtClean="0"/>
                        <a:t>в начале</a:t>
                      </a:r>
                      <a:r>
                        <a:rPr lang="en-US" sz="2000" baseline="0" dirty="0" smtClean="0"/>
                        <a:t>/</a:t>
                      </a:r>
                      <a:r>
                        <a:rPr lang="ru-RU" sz="2000" baseline="0" dirty="0" smtClean="0"/>
                        <a:t>конце строки</a:t>
                      </a:r>
                      <a:endParaRPr lang="ru-RU" sz="20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60070" indent="-514350" algn="just">
              <a:buFont typeface="+mj-lt"/>
              <a:buAutoNum type="arabicPeriod"/>
            </a:pPr>
            <a:r>
              <a:rPr lang="ru-RU" sz="2800" dirty="0" smtClean="0"/>
              <a:t>Напишите функцию </a:t>
            </a:r>
            <a:r>
              <a:rPr lang="ru-RU" sz="2800" b="1" dirty="0" err="1" smtClean="0"/>
              <a:t>search_substr</a:t>
            </a:r>
            <a:r>
              <a:rPr lang="ru-RU" sz="2800" b="1" dirty="0" smtClean="0"/>
              <a:t>(</a:t>
            </a:r>
            <a:r>
              <a:rPr lang="ru-RU" sz="2800" b="1" dirty="0" err="1" smtClean="0"/>
              <a:t>subst</a:t>
            </a:r>
            <a:r>
              <a:rPr lang="ru-RU" sz="2800" b="1" dirty="0" smtClean="0"/>
              <a:t>, </a:t>
            </a:r>
            <a:r>
              <a:rPr lang="ru-RU" sz="2800" b="1" dirty="0" err="1" smtClean="0"/>
              <a:t>st</a:t>
            </a:r>
            <a:r>
              <a:rPr lang="ru-RU" sz="2800" b="1" dirty="0" smtClean="0"/>
              <a:t>)</a:t>
            </a:r>
            <a:r>
              <a:rPr lang="ru-RU" sz="2800" dirty="0" smtClean="0"/>
              <a:t>, которая принимает 2 строки и определяет, имеется ли подстрока </a:t>
            </a:r>
            <a:r>
              <a:rPr lang="ru-RU" sz="2800" b="1" dirty="0" err="1" smtClean="0"/>
              <a:t>subst</a:t>
            </a:r>
            <a:r>
              <a:rPr lang="ru-RU" sz="2800" b="1" dirty="0" smtClean="0"/>
              <a:t> </a:t>
            </a:r>
            <a:r>
              <a:rPr lang="ru-RU" sz="2800" dirty="0" smtClean="0"/>
              <a:t>в строке </a:t>
            </a:r>
            <a:r>
              <a:rPr lang="ru-RU" sz="2800" b="1" dirty="0" err="1" smtClean="0"/>
              <a:t>st</a:t>
            </a:r>
            <a:r>
              <a:rPr lang="ru-RU" sz="2800" dirty="0" smtClean="0"/>
              <a:t>. В случае нахождения подстроки, возвращается фраза «Есть контакт!», а иначе «Мимо!». Должно быть найдено совпадение независимо от регистра обеих строк.</a:t>
            </a:r>
            <a:endParaRPr lang="en-US" sz="2600" dirty="0" smtClean="0"/>
          </a:p>
          <a:p>
            <a:pPr marL="560070" indent="-514350" algn="just">
              <a:buFont typeface="+mj-lt"/>
              <a:buAutoNum type="arabicPeriod"/>
            </a:pPr>
            <a:r>
              <a:rPr lang="ru-RU" sz="2600" dirty="0" smtClean="0"/>
              <a:t>В предложении</a:t>
            </a:r>
            <a:r>
              <a:rPr lang="ru-RU" sz="2600" dirty="0" smtClean="0"/>
              <a:t> поместите все слова в кавычки.</a:t>
            </a:r>
            <a:endParaRPr lang="en-US" sz="2600" dirty="0" smtClean="0"/>
          </a:p>
          <a:p>
            <a:pPr marL="560070" indent="-514350" algn="just">
              <a:buFont typeface="+mj-lt"/>
              <a:buAutoNum type="arabicPeriod"/>
            </a:pPr>
            <a:r>
              <a:rPr lang="ru-RU" sz="2600" dirty="0" smtClean="0"/>
              <a:t>В </a:t>
            </a:r>
            <a:r>
              <a:rPr lang="ru-RU" sz="2600" dirty="0" smtClean="0"/>
              <a:t>строке подсчитать  количество цифр, предшествующих первому символу </a:t>
            </a:r>
            <a:r>
              <a:rPr lang="en-US" sz="2600" dirty="0" smtClean="0"/>
              <a:t>“!”</a:t>
            </a:r>
            <a:r>
              <a:rPr lang="ru-RU" sz="2600" dirty="0" smtClean="0"/>
              <a:t>.</a:t>
            </a:r>
            <a:endParaRPr lang="en-US" sz="2600" dirty="0" smtClean="0"/>
          </a:p>
          <a:p>
            <a:pPr marL="560070" indent="-514350" algn="just">
              <a:buFont typeface="+mj-lt"/>
              <a:buAutoNum type="arabicPeriod"/>
            </a:pPr>
            <a:endParaRPr lang="ru-RU" sz="26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Другая 2">
      <a:dk1>
        <a:sysClr val="windowText" lastClr="000000"/>
      </a:dk1>
      <a:lt1>
        <a:sysClr val="window" lastClr="FFFFFF"/>
      </a:lt1>
      <a:dk2>
        <a:srgbClr val="212745"/>
      </a:dk2>
      <a:lt2>
        <a:srgbClr val="FFFFFF"/>
      </a:lt2>
      <a:accent1>
        <a:srgbClr val="4FACF3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2568</TotalTime>
  <Words>143</Words>
  <Application>Microsoft Office PowerPoint</Application>
  <PresentationFormat>Экран (4:3)</PresentationFormat>
  <Paragraphs>46</Paragraphs>
  <Slides>7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Сетка</vt:lpstr>
      <vt:lpstr>Строки</vt:lpstr>
      <vt:lpstr>Строка</vt:lpstr>
      <vt:lpstr>базовые операции</vt:lpstr>
      <vt:lpstr>Символы в строке</vt:lpstr>
      <vt:lpstr>Срезы</vt:lpstr>
      <vt:lpstr>методы</vt:lpstr>
      <vt:lpstr>Задачи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информация</dc:title>
  <dc:creator>admin</dc:creator>
  <cp:lastModifiedBy>admin</cp:lastModifiedBy>
  <cp:revision>194</cp:revision>
  <dcterms:created xsi:type="dcterms:W3CDTF">2019-09-01T16:55:17Z</dcterms:created>
  <dcterms:modified xsi:type="dcterms:W3CDTF">2024-01-11T06:33:08Z</dcterms:modified>
</cp:coreProperties>
</file>