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71" r:id="rId9"/>
    <p:sldId id="27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Разобрать функции на простых примерах (строки без спецсимволов)</a:t>
            </a:r>
          </a:p>
          <a:p>
            <a:r>
              <a:rPr lang="ru-RU" dirty="0" smtClean="0"/>
              <a:t>Кроме </a:t>
            </a:r>
            <a:r>
              <a:rPr lang="en-US" dirty="0" smtClean="0"/>
              <a:t>match-</a:t>
            </a:r>
            <a:r>
              <a:rPr lang="ru-RU" dirty="0" smtClean="0"/>
              <a:t>объектов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Разобрать функции на простых примерах (строки без спецсимволов)</a:t>
            </a:r>
          </a:p>
          <a:p>
            <a:r>
              <a:rPr lang="ru-RU" dirty="0" smtClean="0"/>
              <a:t>Кроме </a:t>
            </a:r>
            <a:r>
              <a:rPr lang="en-US" dirty="0" smtClean="0"/>
              <a:t>match-</a:t>
            </a:r>
            <a:r>
              <a:rPr lang="ru-RU" dirty="0" smtClean="0"/>
              <a:t>объектов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Search, </a:t>
            </a:r>
            <a:r>
              <a:rPr lang="en-US" b="1" dirty="0" err="1" smtClean="0"/>
              <a:t>finditer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Search, </a:t>
            </a:r>
            <a:r>
              <a:rPr lang="en-US" b="1" dirty="0" err="1" smtClean="0"/>
              <a:t>finditer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Регулярные выражения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800" dirty="0" smtClean="0"/>
              <a:t>Записать регулярное выражение для поиска:</a:t>
            </a:r>
          </a:p>
          <a:p>
            <a:pPr marL="834390" lvl="1" indent="-514350" algn="just"/>
            <a:r>
              <a:rPr lang="ru-RU" sz="2600" dirty="0" smtClean="0"/>
              <a:t>трехбуквенных слов;</a:t>
            </a:r>
          </a:p>
          <a:p>
            <a:pPr marL="834390" lvl="1" indent="-514350" algn="just"/>
            <a:r>
              <a:rPr lang="ru-RU" sz="2600" dirty="0" smtClean="0"/>
              <a:t>двузначных чисел;</a:t>
            </a:r>
            <a:endParaRPr lang="en-US" sz="2600" dirty="0" smtClean="0"/>
          </a:p>
          <a:p>
            <a:pPr marL="834390" lvl="1" indent="-514350" algn="just"/>
            <a:r>
              <a:rPr lang="ru-RU" sz="2600" dirty="0" smtClean="0"/>
              <a:t>слова «пар» или «Пар»;</a:t>
            </a:r>
          </a:p>
          <a:p>
            <a:pPr marL="834390" lvl="1" indent="-514350" algn="just"/>
            <a:r>
              <a:rPr lang="ru-RU" sz="2600" dirty="0" smtClean="0"/>
              <a:t>HTML-цвета, заданного как #ABCDEF, то есть # и содержит затем 6 шестнадцатеричных </a:t>
            </a:r>
            <a:r>
              <a:rPr lang="ru-RU" sz="2600" dirty="0" smtClean="0"/>
              <a:t>символов;</a:t>
            </a:r>
          </a:p>
          <a:p>
            <a:pPr marL="834390" lvl="1" indent="-514350" algn="just"/>
            <a:r>
              <a:rPr lang="ru-RU" sz="2600" dirty="0" smtClean="0"/>
              <a:t>найти все годы между 1977 и 1982 (включительно</a:t>
            </a:r>
            <a:r>
              <a:rPr lang="ru-RU" sz="2600" dirty="0" smtClean="0"/>
              <a:t>);</a:t>
            </a:r>
          </a:p>
          <a:p>
            <a:pPr marL="834390" lvl="1" indent="-514350" algn="just"/>
            <a:r>
              <a:rPr lang="ru-RU" sz="2600" dirty="0" smtClean="0"/>
              <a:t>номеров СНИЛС;</a:t>
            </a:r>
          </a:p>
          <a:p>
            <a:pPr marL="834390" lvl="1" indent="-514350" algn="just"/>
            <a:r>
              <a:rPr lang="ru-RU" sz="2600" dirty="0" smtClean="0"/>
              <a:t>отрицательные трехзначные числа.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5" y="1541872"/>
            <a:ext cx="8856984" cy="152708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формальный </a:t>
            </a:r>
            <a:r>
              <a:rPr lang="ru-RU" sz="2200" dirty="0" smtClean="0"/>
              <a:t>язык, используемый в компьютерных программах, работающих с текстом, для поиска и осуществления манипуляций с подстроками в тексте, основанный на использовании </a:t>
            </a:r>
            <a:r>
              <a:rPr lang="ru-RU" sz="2200" dirty="0" smtClean="0"/>
              <a:t>метасимволов.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Регулярные выражения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009146"/>
            <a:ext cx="748883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Текст</a:t>
            </a:r>
          </a:p>
          <a:p>
            <a:pPr algn="ctr"/>
            <a:r>
              <a:rPr lang="ru-RU" sz="2000" dirty="0" smtClean="0"/>
              <a:t>АААА </a:t>
            </a:r>
            <a:r>
              <a:rPr lang="ru-RU" sz="2000" dirty="0" err="1" smtClean="0"/>
              <a:t>аааа</a:t>
            </a:r>
            <a:r>
              <a:rPr lang="ru-RU" sz="2000" dirty="0" smtClean="0"/>
              <a:t> </a:t>
            </a:r>
            <a:r>
              <a:rPr lang="ru-RU" sz="2000" dirty="0" err="1" smtClean="0"/>
              <a:t>АаАаАаАа</a:t>
            </a:r>
            <a:r>
              <a:rPr lang="ru-RU" sz="2000" dirty="0" smtClean="0"/>
              <a:t> 123 123 12345 11223344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3861048"/>
          <a:ext cx="8784976" cy="289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3543032"/>
                <a:gridCol w="3484949"/>
              </a:tblGrid>
              <a:tr h="7127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Регулярное выражение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 anchor="ctr"/>
                </a:tc>
              </a:tr>
              <a:tr h="412938">
                <a:tc>
                  <a:txBody>
                    <a:bodyPr/>
                    <a:lstStyle/>
                    <a:p>
                      <a:r>
                        <a:rPr lang="en-US" dirty="0" smtClean="0"/>
                        <a:t>\d+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Цифровые</a:t>
                      </a:r>
                      <a:r>
                        <a:rPr lang="ru-RU" baseline="0" dirty="0" smtClean="0"/>
                        <a:t> последовательности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123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12345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11223344</a:t>
                      </a:r>
                      <a:endParaRPr lang="ru-RU" dirty="0"/>
                    </a:p>
                  </a:txBody>
                  <a:tcPr/>
                </a:tc>
              </a:tr>
              <a:tr h="412938">
                <a:tc>
                  <a:txBody>
                    <a:bodyPr/>
                    <a:lstStyle/>
                    <a:p>
                      <a:r>
                        <a:rPr lang="ru-RU" dirty="0" smtClean="0"/>
                        <a:t>[123]+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</a:t>
                      </a:r>
                      <a:r>
                        <a:rPr lang="ru-RU" baseline="0" dirty="0" smtClean="0"/>
                        <a:t> из 1, 2,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123, 123, 123,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112233</a:t>
                      </a:r>
                      <a:endParaRPr lang="ru-RU" dirty="0"/>
                    </a:p>
                  </a:txBody>
                  <a:tcPr/>
                </a:tc>
              </a:tr>
              <a:tr h="712742">
                <a:tc>
                  <a:txBody>
                    <a:bodyPr/>
                    <a:lstStyle/>
                    <a:p>
                      <a:r>
                        <a:rPr lang="ru-RU" dirty="0" smtClean="0"/>
                        <a:t>([</a:t>
                      </a:r>
                      <a:r>
                        <a:rPr lang="ru-RU" dirty="0" err="1" smtClean="0"/>
                        <a:t>а-я</a:t>
                      </a:r>
                      <a:r>
                        <a:rPr lang="ru-RU" dirty="0" smtClean="0"/>
                        <a:t>])\1+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</a:t>
                      </a:r>
                      <a:r>
                        <a:rPr lang="ru-RU" baseline="0" dirty="0" smtClean="0"/>
                        <a:t> одинаковых строчных кириллических букв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аааа</a:t>
                      </a:r>
                      <a:endParaRPr lang="ru-RU" dirty="0"/>
                    </a:p>
                  </a:txBody>
                  <a:tcPr/>
                </a:tc>
              </a:tr>
              <a:tr h="412938">
                <a:tc>
                  <a:txBody>
                    <a:bodyPr/>
                    <a:lstStyle/>
                    <a:p>
                      <a:r>
                        <a:rPr lang="en-US" dirty="0" smtClean="0"/>
                        <a:t>\w+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АААА, </a:t>
                      </a:r>
                      <a:r>
                        <a:rPr lang="ru-RU" sz="1800" dirty="0" err="1" smtClean="0"/>
                        <a:t>аааа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АаАаАаАа</a:t>
                      </a:r>
                      <a:r>
                        <a:rPr lang="ru-RU" sz="1800" dirty="0" smtClean="0"/>
                        <a:t>, 123, 123, 12345, 11223344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81000" y="2132856"/>
          <a:ext cx="8407400" cy="387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1240"/>
                <a:gridCol w="205616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Функция</a:t>
                      </a:r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/>
                        <a:t>search(pattern</a:t>
                      </a:r>
                      <a:r>
                        <a:rPr lang="en-US" b="1" dirty="0"/>
                        <a:t>, string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pPr fontAlgn="t"/>
                      <a:r>
                        <a:rPr lang="ru-RU" i="1" dirty="0" smtClean="0"/>
                        <a:t>Поиск</a:t>
                      </a:r>
                      <a:endParaRPr lang="en-US" i="1" dirty="0"/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match-объект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/>
                        <a:t>split(pattern</a:t>
                      </a:r>
                      <a:r>
                        <a:rPr lang="en-US" b="1" dirty="0"/>
                        <a:t>, string, </a:t>
                      </a:r>
                      <a:r>
                        <a:rPr lang="en-US" b="1" dirty="0" err="1"/>
                        <a:t>maxsplit</a:t>
                      </a:r>
                      <a:r>
                        <a:rPr lang="en-US" b="1" dirty="0"/>
                        <a:t>=0</a:t>
                      </a:r>
                      <a:r>
                        <a:rPr lang="en-US" b="1" dirty="0" smtClean="0"/>
                        <a:t>)</a:t>
                      </a:r>
                      <a:endParaRPr lang="ru-RU" b="1" dirty="0" smtClean="0"/>
                    </a:p>
                    <a:p>
                      <a:pPr fontAlgn="t"/>
                      <a:r>
                        <a:rPr lang="ru-RU" i="1" dirty="0" smtClean="0"/>
                        <a:t>Разделение</a:t>
                      </a:r>
                      <a:endParaRPr lang="en-US" i="1" dirty="0"/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/>
                        <a:t>List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/>
                        <a:t>findall</a:t>
                      </a:r>
                      <a:r>
                        <a:rPr lang="en-US" b="1" dirty="0" smtClean="0"/>
                        <a:t>(pattern</a:t>
                      </a:r>
                      <a:r>
                        <a:rPr lang="en-US" b="1" dirty="0"/>
                        <a:t>, string</a:t>
                      </a:r>
                      <a:r>
                        <a:rPr lang="en-US" b="1" dirty="0" smtClean="0"/>
                        <a:t>)</a:t>
                      </a:r>
                      <a:endParaRPr lang="ru-RU" b="1" dirty="0" smtClean="0"/>
                    </a:p>
                    <a:p>
                      <a:pPr fontAlgn="t"/>
                      <a:r>
                        <a:rPr lang="ru-RU" i="1" dirty="0" smtClean="0"/>
                        <a:t>Поиск всех непересекающихся соответствий</a:t>
                      </a:r>
                      <a:endParaRPr lang="en-US" i="1" dirty="0"/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/>
                        <a:t>List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/>
                        <a:t>finditer</a:t>
                      </a:r>
                      <a:r>
                        <a:rPr lang="en-US" b="1" dirty="0" smtClean="0"/>
                        <a:t>(pattern</a:t>
                      </a:r>
                      <a:r>
                        <a:rPr lang="en-US" b="1" dirty="0"/>
                        <a:t>, string</a:t>
                      </a:r>
                      <a:r>
                        <a:rPr lang="en-US" b="1" dirty="0" smtClean="0"/>
                        <a:t>)</a:t>
                      </a:r>
                      <a:endParaRPr lang="ru-RU" b="1" dirty="0" smtClean="0"/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Поиск всех непересекающихся соответствий</a:t>
                      </a:r>
                      <a:endParaRPr lang="en-US" b="1" dirty="0"/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match-объекты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/>
                        <a:t>sub(pattern</a:t>
                      </a:r>
                      <a:r>
                        <a:rPr lang="en-US" b="1" dirty="0"/>
                        <a:t>, </a:t>
                      </a:r>
                      <a:r>
                        <a:rPr lang="en-US" b="1" dirty="0" err="1"/>
                        <a:t>repl</a:t>
                      </a:r>
                      <a:r>
                        <a:rPr lang="en-US" b="1" dirty="0"/>
                        <a:t>, string, count=0</a:t>
                      </a:r>
                      <a:r>
                        <a:rPr lang="en-US" b="1" dirty="0" smtClean="0"/>
                        <a:t>)</a:t>
                      </a:r>
                      <a:endParaRPr lang="ru-RU" b="1" dirty="0" smtClean="0"/>
                    </a:p>
                    <a:p>
                      <a:pPr fontAlgn="t"/>
                      <a:r>
                        <a:rPr lang="ru-RU" i="1" dirty="0" smtClean="0"/>
                        <a:t>Замена</a:t>
                      </a:r>
                      <a:endParaRPr lang="en-US" i="1" dirty="0"/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/>
                        <a:t>String</a:t>
                      </a:r>
                      <a:endParaRPr lang="ru-RU" dirty="0"/>
                    </a:p>
                  </a:txBody>
                  <a:tcPr marL="114300" marR="114300" marT="57150" marB="857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Re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 t="13479" r="6038" b="8001"/>
          <a:stretch>
            <a:fillRect/>
          </a:stretch>
        </p:blipFill>
        <p:spPr bwMode="auto">
          <a:xfrm>
            <a:off x="467544" y="2697530"/>
            <a:ext cx="8244408" cy="267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ru-RU" dirty="0" smtClean="0"/>
              <a:t>match-объект</a:t>
            </a:r>
            <a:endParaRPr lang="ru-RU" dirty="0"/>
          </a:p>
        </p:txBody>
      </p:sp>
      <p:pic>
        <p:nvPicPr>
          <p:cNvPr id="6148" name="Picture 4" descr="https://habrastorage.org/r/w1560/webt/gs/0r/cf/gs0rcf2gltryc5zh8okl_i2frx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8312"/>
            <a:ext cx="7638628" cy="29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ru-RU" dirty="0" smtClean="0"/>
              <a:t>match-объект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 t="12847" r="2637" b="4770"/>
          <a:stretch>
            <a:fillRect/>
          </a:stretch>
        </p:blipFill>
        <p:spPr bwMode="auto">
          <a:xfrm>
            <a:off x="323528" y="2379840"/>
            <a:ext cx="8460432" cy="328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</a:t>
            </a:r>
            <a:r>
              <a:rPr lang="ru-RU" dirty="0" smtClean="0"/>
              <a:t>символы (метасимволы)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700808"/>
            <a:ext cx="8583489" cy="1584177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символы, используемые </a:t>
            </a:r>
            <a:r>
              <a:rPr lang="ru-RU" sz="3200" dirty="0" smtClean="0"/>
              <a:t>для замены других символов или их </a:t>
            </a:r>
            <a:r>
              <a:rPr lang="ru-RU" sz="3200" dirty="0" smtClean="0"/>
              <a:t>последовательностей.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401705"/>
            <a:ext cx="6075702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/>
              <a:t>.^$*+?{}[]\|()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400296" y="5157192"/>
            <a:ext cx="822481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Могут </a:t>
            </a:r>
            <a:r>
              <a:rPr lang="ru-RU" sz="2400" dirty="0" smtClean="0"/>
              <a:t>быть экранированы символом \ </a:t>
            </a:r>
            <a:endParaRPr lang="ru-RU" sz="2400" dirty="0" smtClean="0"/>
          </a:p>
          <a:p>
            <a:pPr algn="ctr"/>
            <a:r>
              <a:rPr lang="ru-RU" sz="2400" dirty="0" smtClean="0"/>
              <a:t>для </a:t>
            </a:r>
            <a:r>
              <a:rPr lang="ru-RU" sz="2400" dirty="0" smtClean="0"/>
              <a:t>представления самих себя в качестве символов текста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369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688"/>
                <a:gridCol w="70247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Шаблон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Один любой символ, кроме новой строки 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n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d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Любая цифра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\D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Любой символ, кроме цифры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Любой пробельный 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символ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Любой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непробельный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символ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w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Любая буква (то, что может быть частью слова), а также цифры и 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_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\W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Любая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не-буква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не-цифра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и не 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_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772816"/>
          <a:ext cx="8407400" cy="3052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688"/>
                <a:gridCol w="70247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Шаблон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[..]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Один из символов в скобках,</a:t>
                      </a:r>
                      <a:b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 также любой символ из диапазона 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a-b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[^..]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Любой символ, кроме перечисленных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b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Начало или конец слова (слева пусто или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не-буква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справа буква и наоборот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Consolas"/>
                          <a:ea typeface="Times New Roman"/>
                          <a:cs typeface="Courier New"/>
                        </a:rPr>
                        <a:t>\B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граница слова: либо и слева, и справа буквы,</a:t>
                      </a:r>
                      <a:b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либо и слева, и справа НЕ буквы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630" marR="87630" marT="43815" marB="6604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5344</TotalTime>
  <Words>375</Words>
  <Application>Microsoft Office PowerPoint</Application>
  <PresentationFormat>Экран (4:3)</PresentationFormat>
  <Paragraphs>97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Регулярные выражения</vt:lpstr>
      <vt:lpstr>Регулярные выражения</vt:lpstr>
      <vt:lpstr>Модуль Re</vt:lpstr>
      <vt:lpstr>Модуль Re</vt:lpstr>
      <vt:lpstr>match-объект</vt:lpstr>
      <vt:lpstr>match-объект</vt:lpstr>
      <vt:lpstr>Специальные символы (метасимволы)</vt:lpstr>
      <vt:lpstr>Шаблоны</vt:lpstr>
      <vt:lpstr>Шаблоны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195</cp:revision>
  <dcterms:created xsi:type="dcterms:W3CDTF">2019-09-01T16:55:17Z</dcterms:created>
  <dcterms:modified xsi:type="dcterms:W3CDTF">2025-02-12T09:13:33Z</dcterms:modified>
</cp:coreProperties>
</file>