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99" r:id="rId3"/>
    <p:sldId id="289" r:id="rId4"/>
    <p:sldId id="300" r:id="rId5"/>
    <p:sldId id="301" r:id="rId6"/>
    <p:sldId id="294" r:id="rId7"/>
    <p:sldId id="290" r:id="rId8"/>
    <p:sldId id="302" r:id="rId9"/>
    <p:sldId id="303" r:id="rId10"/>
    <p:sldId id="295" r:id="rId11"/>
    <p:sldId id="297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96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класса, объектов, атрибутов, методов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Создать класс, объект, работа</a:t>
            </a:r>
            <a:r>
              <a:rPr lang="ru-RU" baseline="0" dirty="0" smtClean="0"/>
              <a:t> с атрибутами и методами.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13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https://habr.com/ru/articles/444338/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https://habr.com/ru/articles/444338/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67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67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7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Информатика</a:t>
            </a:r>
          </a:p>
          <a:p>
            <a:pPr algn="ctr"/>
            <a:r>
              <a:rPr lang="ru-RU" dirty="0"/>
              <a:t>11 класс</a:t>
            </a:r>
          </a:p>
          <a:p>
            <a:pPr algn="ctr"/>
            <a:r>
              <a:rPr lang="ru-RU" dirty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понятия ООП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/>
              <a:t>Методы программирования</a:t>
            </a:r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базовый принцип ООП</a:t>
            </a:r>
            <a:br>
              <a:rPr lang="ru-RU" dirty="0"/>
            </a:br>
            <a:r>
              <a:rPr lang="ru-RU" dirty="0"/>
              <a:t>Наследование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t="3934" r="41925" b="37267"/>
          <a:stretch>
            <a:fillRect/>
          </a:stretch>
        </p:blipFill>
        <p:spPr bwMode="auto">
          <a:xfrm>
            <a:off x="539552" y="1988840"/>
            <a:ext cx="809194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49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/>
            <a:r>
              <a:rPr lang="ru-RU" dirty="0"/>
              <a:t>свойство классов, связанных наследованием, иметь различную реализацию входящих в них методов.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Третий базовый принцип ООП</a:t>
            </a:r>
            <a:br>
              <a:rPr lang="ru-RU" dirty="0"/>
            </a:br>
            <a:r>
              <a:rPr lang="ru-RU" dirty="0"/>
              <a:t>полиморфизм</a:t>
            </a:r>
          </a:p>
        </p:txBody>
      </p:sp>
      <p:pic>
        <p:nvPicPr>
          <p:cNvPr id="4098" name="Picture 2" descr="Полиморфизм в Java, что такое полиморфизм?">
            <a:extLst>
              <a:ext uri="{FF2B5EF4-FFF2-40B4-BE49-F238E27FC236}">
                <a16:creationId xmlns:a16="http://schemas.microsoft.com/office/drawing/2014/main" xmlns="" id="{3F748BF2-80E5-42F0-8006-C2F529F80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38" r="21650" b="3346"/>
          <a:stretch/>
        </p:blipFill>
        <p:spPr bwMode="auto">
          <a:xfrm>
            <a:off x="2699792" y="3305823"/>
            <a:ext cx="3559224" cy="32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7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t="3934" r="22238" b="22567"/>
          <a:stretch>
            <a:fillRect/>
          </a:stretch>
        </p:blipFill>
        <p:spPr bwMode="auto">
          <a:xfrm>
            <a:off x="478121" y="1916832"/>
            <a:ext cx="812632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97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парадигма </a:t>
            </a:r>
            <a:r>
              <a:rPr lang="ru-RU" sz="2800" dirty="0" smtClean="0"/>
              <a:t>разработки программного обеспечения, согласно которой приложения состоят из объектов.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Объектно-ориентированное программирование</a:t>
            </a:r>
            <a:endParaRPr lang="ru-RU" dirty="0"/>
          </a:p>
        </p:txBody>
      </p:sp>
      <p:pic>
        <p:nvPicPr>
          <p:cNvPr id="1026" name="Picture 2" descr="Так схематично выглядит программа, написанная по парадигме ОО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0CD62"/>
              </a:clrFrom>
              <a:clrTo>
                <a:srgbClr val="60CD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156439"/>
            <a:ext cx="4968552" cy="351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Класс</a:t>
            </a:r>
            <a:r>
              <a:rPr lang="ru-RU" dirty="0" smtClean="0"/>
              <a:t> — шаблон, с помощью которого удобно описывать однотипные объекты. В классе </a:t>
            </a:r>
            <a:r>
              <a:rPr lang="ru-RU" dirty="0" smtClean="0"/>
              <a:t>со</a:t>
            </a:r>
            <a:r>
              <a:rPr lang="ru-RU" dirty="0" smtClean="0"/>
              <a:t>д</a:t>
            </a:r>
            <a:r>
              <a:rPr lang="ru-RU" dirty="0" smtClean="0"/>
              <a:t>ержатся </a:t>
            </a:r>
            <a:r>
              <a:rPr lang="ru-RU" dirty="0" smtClean="0"/>
              <a:t>свойства, правила создания и поведение объекта.</a:t>
            </a:r>
          </a:p>
          <a:p>
            <a:pPr algn="just"/>
            <a:r>
              <a:rPr lang="ru-RU" b="1" dirty="0" smtClean="0"/>
              <a:t>Объект</a:t>
            </a:r>
            <a:r>
              <a:rPr lang="ru-RU" dirty="0" smtClean="0"/>
              <a:t> — экземпляр, созданный на основе шаблона.</a:t>
            </a:r>
          </a:p>
          <a:p>
            <a:pPr algn="just"/>
            <a:r>
              <a:rPr lang="ru-RU" b="1" dirty="0" smtClean="0"/>
              <a:t>Атрибут</a:t>
            </a:r>
            <a:r>
              <a:rPr lang="ru-RU" dirty="0" smtClean="0"/>
              <a:t> — поле, хранящее значение. Содержит свойства объекта.</a:t>
            </a:r>
          </a:p>
          <a:p>
            <a:pPr algn="just"/>
            <a:r>
              <a:rPr lang="ru-RU" b="1" dirty="0" smtClean="0"/>
              <a:t>Метод</a:t>
            </a:r>
            <a:r>
              <a:rPr lang="ru-RU" dirty="0" smtClean="0"/>
              <a:t> — функция, связанная с классом. Описывает поведение или действия объекта.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понятия</a:t>
            </a:r>
            <a:endParaRPr lang="ru-RU" dirty="0"/>
          </a:p>
        </p:txBody>
      </p:sp>
      <p:pic>
        <p:nvPicPr>
          <p:cNvPr id="34818" name="Picture 2" descr="https://skillbox.ru/upload/setka_images/10002920022023_5c20dcbcfbab07ab6c2df7e27444d5ac2afca5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32" y="1868437"/>
            <a:ext cx="4753496" cy="4512891"/>
          </a:xfrm>
          <a:prstGeom prst="rect">
            <a:avLst/>
          </a:prstGeom>
          <a:noFill/>
        </p:spPr>
      </p:pic>
      <p:pic>
        <p:nvPicPr>
          <p:cNvPr id="34820" name="Picture 4" descr="https://skillbox.ru/upload/setka_images/10002920022023_278cadb5c5a600fd354bbb4a32acf34407bf98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6760496" cy="4824536"/>
          </a:xfrm>
          <a:prstGeom prst="rect">
            <a:avLst/>
          </a:prstGeom>
          <a:noFill/>
        </p:spPr>
      </p:pic>
      <p:pic>
        <p:nvPicPr>
          <p:cNvPr id="34822" name="Picture 6" descr="https://skillbox.ru/upload/setka_images/10002920022023_bd473197c461193ea9b6d317f4c236910d0658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1648" y="1700808"/>
            <a:ext cx="4176464" cy="489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ru-RU" sz="1600" b="1" u="none" strike="noStrike" dirty="0">
                          <a:effectLst/>
                          <a:latin typeface="var(--stk-f--b_family)"/>
                        </a:rPr>
                        <a:t>Плюсы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ru-RU" sz="1600" b="1" u="none" strike="noStrike" dirty="0">
                          <a:effectLst/>
                          <a:latin typeface="var(--stk-f--b_family)"/>
                        </a:rPr>
                        <a:t>Минусы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 dirty="0">
                          <a:effectLst/>
                          <a:latin typeface="var(--stk-f--b_family)"/>
                        </a:rPr>
                        <a:t>Легко читается.</a:t>
                      </a: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>Не нужно выискивать в коде функции и выяснять, за что они отвечают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 dirty="0">
                          <a:effectLst/>
                          <a:latin typeface="var(--stk-f--b_family)"/>
                        </a:rPr>
                        <a:t>Потребляет больше памяти.</a:t>
                      </a: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>Объекты потребляют больше оперативной памяти, чем примитивные типы данных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>
                          <a:effectLst/>
                          <a:latin typeface="var(--stk-f--b_family)"/>
                        </a:rPr>
                        <a:t>Быстро пишется.</a:t>
                      </a:r>
                      <a:r>
                        <a:rPr lang="ru-RU" sz="1600" u="none" strike="noStrike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>
                          <a:effectLst/>
                          <a:latin typeface="var(--stk-f_family)"/>
                        </a:rPr>
                        <a:t>Можно быстро создать сущности, с которыми должна работать 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 dirty="0">
                          <a:effectLst/>
                          <a:latin typeface="var(--stk-f--b_family)"/>
                        </a:rPr>
                        <a:t>Снижает производительность.</a:t>
                      </a: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>Многие вещи технически реализованы иначе, поэтому они используют больше ресурсов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>
                          <a:effectLst/>
                          <a:latin typeface="var(--stk-f--b_family)"/>
                        </a:rPr>
                        <a:t>Проще реализовать большой набор функций.</a:t>
                      </a:r>
                      <a:r>
                        <a:rPr lang="ru-RU" sz="1600" u="none" strike="noStrike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>
                          <a:effectLst/>
                          <a:latin typeface="var(--stk-f_family)"/>
                        </a:rPr>
                        <a:t>Так как на написание кода уходит меньше времени, можно гораздо быстрее создать приложение с множеством возможностей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 dirty="0">
                          <a:effectLst/>
                          <a:latin typeface="var(--stk-f--b_family)"/>
                        </a:rPr>
                        <a:t>Сложно начать.</a:t>
                      </a: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>Парадигма ООП сложнее функционального программирования, поэтому на старт уходит больше времени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b="1" u="none" strike="noStrike">
                          <a:effectLst/>
                          <a:latin typeface="var(--stk-f--b_family)"/>
                        </a:rPr>
                        <a:t>Меньше повторений.</a:t>
                      </a:r>
                      <a:r>
                        <a:rPr lang="ru-RU" sz="1600" u="none" strike="noStrike">
                          <a:effectLst/>
                          <a:latin typeface="var(--stk-f_family)"/>
                        </a:rPr>
                        <a:t/>
                      </a:r>
                      <a:br>
                        <a:rPr lang="ru-RU" sz="1600" u="none" strike="noStrike">
                          <a:effectLst/>
                          <a:latin typeface="var(--stk-f_family)"/>
                        </a:rPr>
                      </a:br>
                      <a:r>
                        <a:rPr lang="ru-RU" sz="1600" u="none" strike="noStrike">
                          <a:effectLst/>
                          <a:latin typeface="var(--stk-f_family)"/>
                        </a:rPr>
                        <a:t>Не нужно писать однотипные функции для разных сущностей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600" u="none" strike="noStrike" dirty="0">
                          <a:effectLst/>
                          <a:latin typeface="var(--stk-f_family)"/>
                        </a:rPr>
                        <a:t>⁣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Объектно-ориентированное программирование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к</a:t>
            </a:r>
            <a:r>
              <a:rPr lang="ru-RU" dirty="0" smtClean="0"/>
              <a:t>ласса</a:t>
            </a:r>
            <a:endParaRPr lang="ru-RU" dirty="0"/>
          </a:p>
        </p:txBody>
      </p:sp>
      <p:pic>
        <p:nvPicPr>
          <p:cNvPr id="1026" name="Picture 2" descr="Программирование на Python. Урок 6. Принципы ООП. Классы, объекты, поля и  методы. Уровни доступа.">
            <a:extLst>
              <a:ext uri="{FF2B5EF4-FFF2-40B4-BE49-F238E27FC236}">
                <a16:creationId xmlns:a16="http://schemas.microsoft.com/office/drawing/2014/main" xmlns="" id="{F085E483-16E1-4955-8022-4682A90CB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" t="12773" r="42125" b="49040"/>
          <a:stretch/>
        </p:blipFill>
        <p:spPr bwMode="auto">
          <a:xfrm>
            <a:off x="2414056" y="4458318"/>
            <a:ext cx="4030152" cy="206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 t="4634" r="14757" b="54767"/>
          <a:stretch>
            <a:fillRect/>
          </a:stretch>
        </p:blipFill>
        <p:spPr bwMode="auto">
          <a:xfrm>
            <a:off x="360040" y="1849045"/>
            <a:ext cx="8316416" cy="222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482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/>
            <a:r>
              <a:rPr lang="ru-RU" dirty="0"/>
              <a:t>размещение в одном компоненте данных и методов, которые с ними работают.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базовый принцип ООП</a:t>
            </a:r>
            <a:br>
              <a:rPr lang="ru-RU" dirty="0"/>
            </a:br>
            <a:r>
              <a:rPr lang="ru-RU" dirty="0"/>
              <a:t>Инкапсуляция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B0ED46-07C5-4335-BF60-A02FABD5B3DA}"/>
              </a:ext>
            </a:extLst>
          </p:cNvPr>
          <p:cNvSpPr txBox="1"/>
          <p:nvPr/>
        </p:nvSpPr>
        <p:spPr>
          <a:xfrm>
            <a:off x="724744" y="5561364"/>
            <a:ext cx="7416824" cy="110799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i="1" dirty="0"/>
              <a:t>Инкапсуляция исключает возможность изменения значений полей другими способами, кроме методов данного класса.</a:t>
            </a:r>
          </a:p>
        </p:txBody>
      </p:sp>
      <p:pic>
        <p:nvPicPr>
          <p:cNvPr id="2050" name="Picture 2" descr="Инкапсуляция в PHP">
            <a:extLst>
              <a:ext uri="{FF2B5EF4-FFF2-40B4-BE49-F238E27FC236}">
                <a16:creationId xmlns:a16="http://schemas.microsoft.com/office/drawing/2014/main" xmlns="" id="{E008B481-C616-4DE0-A484-22C5C92C5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0" r="34880"/>
          <a:stretch/>
        </p:blipFill>
        <p:spPr bwMode="auto">
          <a:xfrm>
            <a:off x="2884984" y="2659732"/>
            <a:ext cx="309634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4812" r="6488" b="5051"/>
          <a:stretch>
            <a:fillRect/>
          </a:stretch>
        </p:blipFill>
        <p:spPr bwMode="auto">
          <a:xfrm>
            <a:off x="323528" y="1885632"/>
            <a:ext cx="8472538" cy="442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/>
            <a:r>
              <a:rPr lang="ru-RU" dirty="0"/>
              <a:t>класс-потомок получает от своего родительского класса все поля и методы.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базовый принцип ООП</a:t>
            </a:r>
            <a:br>
              <a:rPr lang="ru-RU" dirty="0"/>
            </a:br>
            <a:r>
              <a:rPr lang="ru-RU" dirty="0"/>
              <a:t>Наследование</a:t>
            </a:r>
          </a:p>
        </p:txBody>
      </p:sp>
      <p:pic>
        <p:nvPicPr>
          <p:cNvPr id="6" name="Picture 2" descr="ООП C# | Объектно ориентированное программирование C#">
            <a:extLst>
              <a:ext uri="{FF2B5EF4-FFF2-40B4-BE49-F238E27FC236}">
                <a16:creationId xmlns:a16="http://schemas.microsoft.com/office/drawing/2014/main" xmlns="" id="{65B13BAA-7DC5-4D76-B620-CF7D42CF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667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9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1931</TotalTime>
  <Words>221</Words>
  <Application>Microsoft Office PowerPoint</Application>
  <PresentationFormat>Экран (4:3)</PresentationFormat>
  <Paragraphs>88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Базовые понятия ООП</vt:lpstr>
      <vt:lpstr>Объектно-ориентированное программирование</vt:lpstr>
      <vt:lpstr>Базовые понятия</vt:lpstr>
      <vt:lpstr>Базовые понятия</vt:lpstr>
      <vt:lpstr>Объектно-ориентированное программирование</vt:lpstr>
      <vt:lpstr>Создание класса</vt:lpstr>
      <vt:lpstr>Первый базовый принцип ООП Инкапсуляция</vt:lpstr>
      <vt:lpstr>Инкапсуляция</vt:lpstr>
      <vt:lpstr>Второй базовый принцип ООП Наследование</vt:lpstr>
      <vt:lpstr>Второй базовый принцип ООП Наследование</vt:lpstr>
      <vt:lpstr>Третий базовый принцип ООП полиморфизм</vt:lpstr>
      <vt:lpstr>полиморфизм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114</cp:revision>
  <dcterms:created xsi:type="dcterms:W3CDTF">2019-09-01T16:55:17Z</dcterms:created>
  <dcterms:modified xsi:type="dcterms:W3CDTF">2024-02-07T09:45:41Z</dcterms:modified>
</cp:coreProperties>
</file>